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3" r:id="rId4"/>
  </p:sldMasterIdLst>
  <p:notesMasterIdLst>
    <p:notesMasterId r:id="rId7"/>
  </p:notesMasterIdLst>
  <p:handoutMasterIdLst>
    <p:handoutMasterId r:id="rId8"/>
  </p:handoutMasterIdLst>
  <p:sldIdLst>
    <p:sldId id="496" r:id="rId5"/>
    <p:sldId id="489" r:id="rId6"/>
  </p:sldIdLst>
  <p:sldSz cx="12195175" cy="6858000"/>
  <p:notesSz cx="7099300" cy="10234613"/>
  <p:defaultTextStyle>
    <a:defPPr>
      <a:defRPr lang="de-DE"/>
    </a:defPPr>
    <a:lvl1pPr marL="0" algn="l" defTabSz="1088776" rtl="0" eaLnBrk="1" latinLnBrk="0" hangingPunct="1">
      <a:defRPr lang="de-DE" sz="2100" kern="1200">
        <a:solidFill>
          <a:schemeClr val="tx1"/>
        </a:solidFill>
        <a:latin typeface="Arial"/>
        <a:ea typeface="+mn-ea"/>
        <a:cs typeface="+mn-cs"/>
      </a:defRPr>
    </a:lvl1pPr>
    <a:lvl2pPr marL="544388" algn="l" defTabSz="1088776" rtl="0" eaLnBrk="1" latinLnBrk="0" hangingPunct="1">
      <a:buClr>
        <a:srgbClr val="FDB913"/>
      </a:buClr>
      <a:buSzPct val="100000"/>
      <a:buFont typeface="wingdings"/>
      <a:buChar char=""/>
      <a:defRPr lang="de-DE" sz="2100" kern="1200">
        <a:solidFill>
          <a:schemeClr val="tx1"/>
        </a:solidFill>
        <a:latin typeface="Arial"/>
        <a:ea typeface="+mn-ea"/>
        <a:cs typeface="+mn-cs"/>
      </a:defRPr>
    </a:lvl2pPr>
    <a:lvl3pPr marL="1088776" algn="l" defTabSz="1088776" rtl="0" eaLnBrk="1" latinLnBrk="0" hangingPunct="1">
      <a:buClr>
        <a:srgbClr val="666666"/>
      </a:buClr>
      <a:buSzPct val="80000"/>
      <a:buFont typeface="Wingdings"/>
      <a:buChar char="n"/>
      <a:defRPr lang="de-DE" sz="1700" kern="1200">
        <a:solidFill>
          <a:schemeClr val="tx1"/>
        </a:solidFill>
        <a:latin typeface="Arial"/>
        <a:ea typeface="+mn-ea"/>
        <a:cs typeface="+mn-cs"/>
      </a:defRPr>
    </a:lvl3pPr>
    <a:lvl4pPr marL="1633164" algn="l" defTabSz="1088776" rtl="0" eaLnBrk="1" latinLnBrk="0" hangingPunct="1">
      <a:buClr>
        <a:srgbClr val="666666"/>
      </a:buClr>
      <a:buSzPct val="80000"/>
      <a:buFont typeface="Arial"/>
      <a:buChar char=""/>
      <a:defRPr lang="de-DE" sz="1400" kern="1200">
        <a:solidFill>
          <a:schemeClr val="tx1"/>
        </a:solidFill>
        <a:latin typeface="Arial"/>
        <a:ea typeface="+mn-ea"/>
        <a:cs typeface="+mn-cs"/>
      </a:defRPr>
    </a:lvl4pPr>
    <a:lvl5pPr marL="2177552" algn="l" defTabSz="1088776" rtl="0" eaLnBrk="1" latinLnBrk="0" hangingPunct="1">
      <a:buClr>
        <a:srgbClr val="666666"/>
      </a:buClr>
      <a:buSzPct val="80000"/>
      <a:buFont typeface="Arial"/>
      <a:buChar char=""/>
      <a:defRPr lang="de-DE" sz="1200" kern="1200">
        <a:solidFill>
          <a:schemeClr val="tx1"/>
        </a:solidFill>
        <a:latin typeface="Arial"/>
        <a:ea typeface="+mn-ea"/>
        <a:cs typeface="+mn-cs"/>
      </a:defRPr>
    </a:lvl5pPr>
    <a:lvl6pPr marL="2721940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11" userDrawn="1">
          <p15:clr>
            <a:srgbClr val="A4A3A4"/>
          </p15:clr>
        </p15:guide>
        <p15:guide id="5" pos="2828" userDrawn="1">
          <p15:clr>
            <a:srgbClr val="A4A3A4"/>
          </p15:clr>
        </p15:guide>
        <p15:guide id="6" orient="horz" pos="142" userDrawn="1">
          <p15:clr>
            <a:srgbClr val="A4A3A4"/>
          </p15:clr>
        </p15:guide>
        <p15:guide id="7" orient="horz" pos="2156" userDrawn="1">
          <p15:clr>
            <a:srgbClr val="A4A3A4"/>
          </p15:clr>
        </p15:guide>
        <p15:guide id="8" orient="horz" pos="231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734F43-C311-FCDD-7AD2-231EA2BB849A}" name="Jenkinson, Maria" initials="JM" userId="S::maria.jenkinson@sap.com::3425703a-f2e4-48f3-8815-22db385b7b7d" providerId="AD"/>
  <p188:author id="{EC518495-8D62-DE59-F358-AB8817990CB2}" name="Tori Gant" initials="TG" userId="S::Victoria.Gant@tagcs.com::670420a7-ae5e-4a52-af14-8e3d908c3f10" providerId="AD"/>
  <p188:author id="{9AC334CA-4DC1-2B53-9D37-50ED1386D12A}" name="Leah Kostka" initials="LK" userId="S::Leah.Kostka@tagcs.com::d7214e82-cefd-4928-84b6-79c2873cce1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tka, Leah (external - Service)" initials="KL(-S" lastIdx="4" clrIdx="0">
    <p:extLst>
      <p:ext uri="{19B8F6BF-5375-455C-9EA6-DF929625EA0E}">
        <p15:presenceInfo xmlns:p15="http://schemas.microsoft.com/office/powerpoint/2012/main" userId="S-1-5-21-74642-3284969411-2123768488-101508" providerId="AD"/>
      </p:ext>
    </p:extLst>
  </p:cmAuthor>
  <p:cmAuthor id="2" name="Mawhinney, Jayne (external - Service)" initials="MJ(-S" lastIdx="4" clrIdx="1">
    <p:extLst>
      <p:ext uri="{19B8F6BF-5375-455C-9EA6-DF929625EA0E}">
        <p15:presenceInfo xmlns:p15="http://schemas.microsoft.com/office/powerpoint/2012/main" userId="S-1-5-21-74642-3284969411-2123768488-149965" providerId="AD"/>
      </p:ext>
    </p:extLst>
  </p:cmAuthor>
  <p:cmAuthor id="3" name="Mucciarelli, Meghan (external - Service)" initials="MM(-S" lastIdx="2" clrIdx="2">
    <p:extLst>
      <p:ext uri="{19B8F6BF-5375-455C-9EA6-DF929625EA0E}">
        <p15:presenceInfo xmlns:p15="http://schemas.microsoft.com/office/powerpoint/2012/main" userId="S-1-5-21-74642-3284969411-2123768488-154652" providerId="AD"/>
      </p:ext>
    </p:extLst>
  </p:cmAuthor>
  <p:cmAuthor id="4" name="Lehmann, Sonja" initials="LS" lastIdx="10" clrIdx="3">
    <p:extLst>
      <p:ext uri="{19B8F6BF-5375-455C-9EA6-DF929625EA0E}">
        <p15:presenceInfo xmlns:p15="http://schemas.microsoft.com/office/powerpoint/2012/main" userId="S-1-5-21-74642-3284969411-2123768488-160329" providerId="AD"/>
      </p:ext>
    </p:extLst>
  </p:cmAuthor>
  <p:cmAuthor id="5" name="Mucciarelli, Meghan (external - Service)" initials="MM(-S [2]" lastIdx="6" clrIdx="4">
    <p:extLst>
      <p:ext uri="{19B8F6BF-5375-455C-9EA6-DF929625EA0E}">
        <p15:presenceInfo xmlns:p15="http://schemas.microsoft.com/office/powerpoint/2012/main" userId="S::meghan.mucciarelli@sap.com::ec97fc9b-5e2a-47fd-9e15-d6a4f16f7ed4" providerId="AD"/>
      </p:ext>
    </p:extLst>
  </p:cmAuthor>
  <p:cmAuthor id="6" name="Dressel-Wagner, Jana" initials="DJ" lastIdx="1" clrIdx="5">
    <p:extLst>
      <p:ext uri="{19B8F6BF-5375-455C-9EA6-DF929625EA0E}">
        <p15:presenceInfo xmlns:p15="http://schemas.microsoft.com/office/powerpoint/2012/main" userId="S::jana.dressel-wagner@sap.com::bf1ca417-fd88-4a1a-b211-72fac3cf9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00"/>
    <a:srgbClr val="0F46A7"/>
    <a:srgbClr val="970A82"/>
    <a:srgbClr val="FFFFFF"/>
    <a:srgbClr val="FEE3A1"/>
    <a:srgbClr val="FFF1D0"/>
    <a:srgbClr val="FFF8E7"/>
    <a:srgbClr val="FECE59"/>
    <a:srgbClr val="003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232" autoAdjust="0"/>
    <p:restoredTop sz="96327" autoAdjust="0"/>
  </p:normalViewPr>
  <p:slideViewPr>
    <p:cSldViewPr snapToGrid="0">
      <p:cViewPr varScale="1">
        <p:scale>
          <a:sx n="114" d="100"/>
          <a:sy n="114" d="100"/>
        </p:scale>
        <p:origin x="1212" y="114"/>
      </p:cViewPr>
      <p:guideLst>
        <p:guide pos="711"/>
        <p:guide pos="2828"/>
        <p:guide orient="horz" pos="142"/>
        <p:guide orient="horz" pos="2156"/>
        <p:guide orient="horz" pos="2319"/>
      </p:guideLst>
    </p:cSldViewPr>
  </p:slideViewPr>
  <p:outlineViewPr>
    <p:cViewPr>
      <p:scale>
        <a:sx n="33" d="100"/>
        <a:sy n="33" d="100"/>
      </p:scale>
      <p:origin x="0" y="-2128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2011469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 algn="ctr"/>
            <a:fld id="{47855BD9-AF71-426C-9B9B-B0E52B88852E}" type="slidenum">
              <a:rPr lang="de-DE" sz="1100"/>
              <a:pPr algn="ctr"/>
              <a:t>‹#›</a:t>
            </a:fld>
            <a:endParaRPr lang="de-DE" sz="1100"/>
          </a:p>
        </p:txBody>
      </p:sp>
    </p:spTree>
    <p:extLst>
      <p:ext uri="{BB962C8B-B14F-4D97-AF65-F5344CB8AC3E}">
        <p14:creationId xmlns:p14="http://schemas.microsoft.com/office/powerpoint/2010/main" val="2359932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" y="685800"/>
            <a:ext cx="6451600" cy="3629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568317" y="4611577"/>
            <a:ext cx="5962667" cy="51078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061573" y="10001494"/>
            <a:ext cx="976155" cy="22985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ctr">
              <a:defRPr sz="900"/>
            </a:lvl1pPr>
          </a:lstStyle>
          <a:p>
            <a:fld id="{7D8C2C35-2B8A-446E-BEC0-FD36716C29A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38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1088776" rtl="0" eaLnBrk="1" latinLnBrk="0" hangingPunct="1">
      <a:buClr>
        <a:schemeClr val="accent1"/>
      </a:buClr>
      <a:buSzPct val="100000"/>
      <a:buFont typeface="Wingdings" pitchFamily="2" charset="2"/>
      <a:buChar char="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1088776" rtl="0" eaLnBrk="1" latinLnBrk="0" hangingPunct="1">
      <a:buClr>
        <a:schemeClr val="accent2"/>
      </a:buClr>
      <a:buSzPct val="80000"/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674815" indent="-158780" algn="l" defTabSz="1088776" rtl="0" eaLnBrk="1" latinLnBrk="0" hangingPunct="1">
      <a:buClr>
        <a:schemeClr val="accent2"/>
      </a:buClr>
      <a:buFont typeface="Arial" pitchFamily="34" charset="0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177552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194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C2C35-2B8A-446E-BEC0-FD36716C29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75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C2C35-2B8A-446E-BEC0-FD36716C29A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4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TS short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916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orient="horz" pos="3991">
          <p15:clr>
            <a:srgbClr val="FBAE40"/>
          </p15:clr>
        </p15:guide>
        <p15:guide id="3" pos="4786">
          <p15:clr>
            <a:srgbClr val="FBAE40"/>
          </p15:clr>
        </p15:guide>
        <p15:guide id="4" pos="5119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339">
          <p15:clr>
            <a:srgbClr val="FBAE40"/>
          </p15:clr>
        </p15:guide>
        <p15:guide id="7" orient="horz" pos="902">
          <p15:clr>
            <a:srgbClr val="FBAE40"/>
          </p15:clr>
        </p15:guide>
        <p15:guide id="8" pos="736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TS short 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AP Logo">
            <a:extLst>
              <a:ext uri="{FF2B5EF4-FFF2-40B4-BE49-F238E27FC236}">
                <a16:creationId xmlns:a16="http://schemas.microsoft.com/office/drawing/2014/main" id="{D4BB54DC-F77C-4090-987C-BC7FCFCFF8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27541" y="5987572"/>
            <a:ext cx="1963635" cy="355695"/>
          </a:xfrm>
          <a:prstGeom prst="rect">
            <a:avLst/>
          </a:prstGeom>
        </p:spPr>
      </p:pic>
      <p:sp>
        <p:nvSpPr>
          <p:cNvPr id="7" name="Text Placeholder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503999" y="1434726"/>
            <a:ext cx="7092000" cy="3866693"/>
          </a:xfrm>
        </p:spPr>
        <p:txBody>
          <a:bodyPr>
            <a:noAutofit/>
          </a:bodyPr>
          <a:lstStyle>
            <a:lvl1pPr marL="0" marR="0" indent="0" algn="l" defTabSz="1088558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1200" b="1">
                <a:solidFill>
                  <a:schemeClr val="tx1"/>
                </a:solidFill>
              </a:defRPr>
            </a:lvl1pPr>
            <a:lvl2pPr marL="144000" marR="0" indent="-144000" algn="l" defTabSz="10885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Subheadline</a:t>
            </a:r>
            <a:endParaRPr lang="en-US" noProof="0" dirty="0"/>
          </a:p>
          <a:p>
            <a:pPr lvl="1"/>
            <a:r>
              <a:rPr lang="en-US" dirty="0"/>
              <a:t>Bullet copy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55760"/>
            <a:ext cx="7092000" cy="553998"/>
          </a:xfrm>
        </p:spPr>
        <p:txBody>
          <a:bodyPr anchor="ctr"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 runs here and here and here and here and here and here</a:t>
            </a:r>
            <a:br>
              <a:rPr lang="en-US"/>
            </a:br>
            <a:r>
              <a:rPr lang="en-US"/>
              <a:t>and here and here</a:t>
            </a:r>
          </a:p>
        </p:txBody>
      </p:sp>
      <p:sp>
        <p:nvSpPr>
          <p:cNvPr id="17" name="Text Placeholder">
            <a:extLst>
              <a:ext uri="{FF2B5EF4-FFF2-40B4-BE49-F238E27FC236}">
                <a16:creationId xmlns:a16="http://schemas.microsoft.com/office/drawing/2014/main" id="{31A034C5-3DA5-4945-A987-73F0E9776F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8127175" y="1431554"/>
            <a:ext cx="3564001" cy="1116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None/>
              <a:defRPr sz="9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„Quote.“</a:t>
            </a:r>
          </a:p>
          <a:p>
            <a:pPr lvl="1"/>
            <a:r>
              <a:rPr lang="en-US"/>
              <a:t>First and Last Name, Position, Full Legal Company Name</a:t>
            </a:r>
          </a:p>
        </p:txBody>
      </p:sp>
      <p:sp>
        <p:nvSpPr>
          <p:cNvPr id="18" name="Text Placeholder">
            <a:extLst>
              <a:ext uri="{FF2B5EF4-FFF2-40B4-BE49-F238E27FC236}">
                <a16:creationId xmlns:a16="http://schemas.microsoft.com/office/drawing/2014/main" id="{A94DBCA6-C1ED-4F62-A230-6A95EDC132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503999" y="5805964"/>
            <a:ext cx="864000" cy="540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Company Name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0" name="Text Placeholder">
            <a:extLst>
              <a:ext uri="{FF2B5EF4-FFF2-40B4-BE49-F238E27FC236}">
                <a16:creationId xmlns:a16="http://schemas.microsoft.com/office/drawing/2014/main" id="{B90CC14E-5372-4925-8E78-B9D4091304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5911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Industry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1" name="Text Placeholder">
            <a:extLst>
              <a:ext uri="{FF2B5EF4-FFF2-40B4-BE49-F238E27FC236}">
                <a16:creationId xmlns:a16="http://schemas.microsoft.com/office/drawing/2014/main" id="{4FE68ED5-984C-4D38-B656-CC6C94C43D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41615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Employees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4" name="Text Placeholder">
            <a:extLst>
              <a:ext uri="{FF2B5EF4-FFF2-40B4-BE49-F238E27FC236}">
                <a16:creationId xmlns:a16="http://schemas.microsoft.com/office/drawing/2014/main" id="{713C1F00-759E-4B35-AD44-B30F6938AA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black">
          <a:xfrm>
            <a:off x="52487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Revenue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33510437-C838-4F53-9C59-4C01AFE4DD8D}"/>
              </a:ext>
            </a:extLst>
          </p:cNvPr>
          <p:cNvSpPr/>
          <p:nvPr userDrawn="1"/>
        </p:nvSpPr>
        <p:spPr>
          <a:xfrm>
            <a:off x="0" y="5643420"/>
            <a:ext cx="121932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8575">
            <a:solidFill>
              <a:schemeClr val="accent1"/>
            </a:solidFill>
          </a:ln>
          <a:effectLst/>
        </p:spPr>
        <p:txBody>
          <a:bodyPr wrap="square" lIns="0" tIns="0" rIns="0" bIns="0" rtlCol="0"/>
          <a:lstStyle/>
          <a:p>
            <a:endParaRPr lang="en-US" sz="662"/>
          </a:p>
        </p:txBody>
      </p:sp>
      <p:sp>
        <p:nvSpPr>
          <p:cNvPr id="15" name="Text Placeholder">
            <a:extLst>
              <a:ext uri="{FF2B5EF4-FFF2-40B4-BE49-F238E27FC236}">
                <a16:creationId xmlns:a16="http://schemas.microsoft.com/office/drawing/2014/main" id="{F69F6118-6DEA-4B0E-A587-241AE19FCE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2678399" y="5805964"/>
            <a:ext cx="1260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r>
              <a:rPr lang="de-DE"/>
              <a:t>Products </a:t>
            </a:r>
            <a:r>
              <a:rPr lang="de-DE" err="1"/>
              <a:t>and</a:t>
            </a:r>
            <a:r>
              <a:rPr lang="de-DE"/>
              <a:t> Services</a:t>
            </a:r>
            <a:endParaRPr lang="en-US"/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6" name="Text Placeholder">
            <a:extLst>
              <a:ext uri="{FF2B5EF4-FFF2-40B4-BE49-F238E27FC236}">
                <a16:creationId xmlns:a16="http://schemas.microsoft.com/office/drawing/2014/main" id="{FD85B15F-A587-433C-B85B-CA6C96ECA1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6335999" y="5805964"/>
            <a:ext cx="1260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Featured Solutions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30" name="Text Placeholder">
            <a:extLst>
              <a:ext uri="{FF2B5EF4-FFF2-40B4-BE49-F238E27FC236}">
                <a16:creationId xmlns:a16="http://schemas.microsoft.com/office/drawing/2014/main" id="{28ACD5D5-5874-4D39-BDF3-E36C6AC1353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black">
          <a:xfrm>
            <a:off x="8126413" y="3070416"/>
            <a:ext cx="1620000" cy="430887"/>
          </a:xfrm>
        </p:spPr>
        <p:txBody>
          <a:bodyPr wrap="square" anchor="ctr">
            <a:noAutofit/>
          </a:bodyPr>
          <a:lstStyle>
            <a:lvl1pPr>
              <a:spcBef>
                <a:spcPts val="0"/>
              </a:spcBef>
              <a:defRPr sz="28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XX%</a:t>
            </a:r>
            <a:endParaRPr lang="en-US"/>
          </a:p>
        </p:txBody>
      </p:sp>
      <p:sp>
        <p:nvSpPr>
          <p:cNvPr id="31" name="Text Placeholder">
            <a:extLst>
              <a:ext uri="{FF2B5EF4-FFF2-40B4-BE49-F238E27FC236}">
                <a16:creationId xmlns:a16="http://schemas.microsoft.com/office/drawing/2014/main" id="{449460A6-CD04-44D5-AB91-0EC242157A1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black">
          <a:xfrm>
            <a:off x="8126413" y="3558832"/>
            <a:ext cx="1620000" cy="648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10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1000">
                <a:latin typeface="+mn-lt"/>
              </a:rPr>
              <a:t>Data type body here</a:t>
            </a:r>
            <a:endParaRPr lang="en-US"/>
          </a:p>
        </p:txBody>
      </p:sp>
      <p:sp>
        <p:nvSpPr>
          <p:cNvPr id="33" name="Text Placeholder">
            <a:extLst>
              <a:ext uri="{FF2B5EF4-FFF2-40B4-BE49-F238E27FC236}">
                <a16:creationId xmlns:a16="http://schemas.microsoft.com/office/drawing/2014/main" id="{8C413235-F81F-4E76-9BDC-0E428F79F56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black">
          <a:xfrm>
            <a:off x="10078288" y="3070416"/>
            <a:ext cx="1620000" cy="430887"/>
          </a:xfrm>
        </p:spPr>
        <p:txBody>
          <a:bodyPr wrap="square" anchor="ctr">
            <a:noAutofit/>
          </a:bodyPr>
          <a:lstStyle>
            <a:lvl1pPr>
              <a:spcBef>
                <a:spcPts val="0"/>
              </a:spcBef>
              <a:defRPr sz="28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XX%</a:t>
            </a:r>
            <a:endParaRPr lang="en-US"/>
          </a:p>
        </p:txBody>
      </p:sp>
      <p:sp>
        <p:nvSpPr>
          <p:cNvPr id="34" name="Text Placeholder">
            <a:extLst>
              <a:ext uri="{FF2B5EF4-FFF2-40B4-BE49-F238E27FC236}">
                <a16:creationId xmlns:a16="http://schemas.microsoft.com/office/drawing/2014/main" id="{57851D8F-5140-4857-BC42-78B5EB47C9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black">
          <a:xfrm>
            <a:off x="10078288" y="3558832"/>
            <a:ext cx="1620000" cy="648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0"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10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1000">
                <a:latin typeface="+mn-lt"/>
              </a:rPr>
              <a:t>Data type body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1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orient="horz" pos="3991">
          <p15:clr>
            <a:srgbClr val="FBAE40"/>
          </p15:clr>
        </p15:guide>
        <p15:guide id="3" pos="4786">
          <p15:clr>
            <a:srgbClr val="FBAE40"/>
          </p15:clr>
        </p15:guide>
        <p15:guide id="4" pos="5119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339" userDrawn="1">
          <p15:clr>
            <a:srgbClr val="FBAE40"/>
          </p15:clr>
        </p15:guide>
        <p15:guide id="7" orient="horz" pos="902">
          <p15:clr>
            <a:srgbClr val="FBAE40"/>
          </p15:clr>
        </p15:guide>
        <p15:guide id="8" pos="736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TS short -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AP Logo">
            <a:extLst>
              <a:ext uri="{FF2B5EF4-FFF2-40B4-BE49-F238E27FC236}">
                <a16:creationId xmlns:a16="http://schemas.microsoft.com/office/drawing/2014/main" id="{E2CF24E5-571C-46FB-8F0C-A8CE9F995B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27540" y="5987572"/>
            <a:ext cx="1963636" cy="355695"/>
          </a:xfrm>
          <a:prstGeom prst="rect">
            <a:avLst/>
          </a:prstGeom>
        </p:spPr>
      </p:pic>
      <p:sp>
        <p:nvSpPr>
          <p:cNvPr id="7" name="Text Placeholder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503999" y="1434726"/>
            <a:ext cx="7092000" cy="3866693"/>
          </a:xfrm>
        </p:spPr>
        <p:txBody>
          <a:bodyPr>
            <a:noAutofit/>
          </a:bodyPr>
          <a:lstStyle>
            <a:lvl1pPr marL="0" marR="0" indent="0" algn="l" defTabSz="1088558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 sz="1200" b="1">
                <a:solidFill>
                  <a:schemeClr val="bg1"/>
                </a:solidFill>
              </a:defRPr>
            </a:lvl1pPr>
            <a:lvl2pPr marL="144000" marR="0" indent="-144000" algn="l" defTabSz="10885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12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/>
              <a:t>Subheadline</a:t>
            </a:r>
            <a:endParaRPr lang="en-US" noProof="0" dirty="0"/>
          </a:p>
          <a:p>
            <a:pPr lvl="1"/>
            <a:r>
              <a:rPr lang="en-US" dirty="0"/>
              <a:t>Bullet copy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555760"/>
            <a:ext cx="7092000" cy="553998"/>
          </a:xfrm>
        </p:spPr>
        <p:txBody>
          <a:bodyPr anchor="ctr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runs here and here and here and here and here and here</a:t>
            </a:r>
            <a:br>
              <a:rPr lang="en-US"/>
            </a:br>
            <a:r>
              <a:rPr lang="en-US"/>
              <a:t>and here and here</a:t>
            </a:r>
          </a:p>
        </p:txBody>
      </p:sp>
      <p:sp>
        <p:nvSpPr>
          <p:cNvPr id="17" name="Text Placeholder">
            <a:extLst>
              <a:ext uri="{FF2B5EF4-FFF2-40B4-BE49-F238E27FC236}">
                <a16:creationId xmlns:a16="http://schemas.microsoft.com/office/drawing/2014/main" id="{31A034C5-3DA5-4945-A987-73F0E9776F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black">
          <a:xfrm>
            <a:off x="8127175" y="1431554"/>
            <a:ext cx="3564001" cy="1116000"/>
          </a:xfrm>
        </p:spPr>
        <p:txBody>
          <a:bodyPr anchor="t">
            <a:noAutofit/>
          </a:bodyPr>
          <a:lstStyle>
            <a:lvl1pPr>
              <a:spcBef>
                <a:spcPts val="0"/>
              </a:spcBef>
              <a:defRPr sz="1200" b="0">
                <a:solidFill>
                  <a:schemeClr val="bg1"/>
                </a:solidFill>
              </a:defRPr>
            </a:lvl1pPr>
            <a:lvl2pPr marL="0" indent="0">
              <a:spcBef>
                <a:spcPts val="600"/>
              </a:spcBef>
              <a:buNone/>
              <a:defRPr sz="9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„Quote.“</a:t>
            </a:r>
          </a:p>
          <a:p>
            <a:pPr lvl="1"/>
            <a:r>
              <a:rPr lang="en-US"/>
              <a:t>First and Last Name, Position, Full Legal Company Name</a:t>
            </a:r>
          </a:p>
        </p:txBody>
      </p:sp>
      <p:sp>
        <p:nvSpPr>
          <p:cNvPr id="18" name="Text Placeholder">
            <a:extLst>
              <a:ext uri="{FF2B5EF4-FFF2-40B4-BE49-F238E27FC236}">
                <a16:creationId xmlns:a16="http://schemas.microsoft.com/office/drawing/2014/main" id="{A94DBCA6-C1ED-4F62-A230-6A95EDC132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503999" y="5805964"/>
            <a:ext cx="864000" cy="540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Company Name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0" name="Text Placeholder">
            <a:extLst>
              <a:ext uri="{FF2B5EF4-FFF2-40B4-BE49-F238E27FC236}">
                <a16:creationId xmlns:a16="http://schemas.microsoft.com/office/drawing/2014/main" id="{B90CC14E-5372-4925-8E78-B9D4091304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5911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Industry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1" name="Text Placeholder">
            <a:extLst>
              <a:ext uri="{FF2B5EF4-FFF2-40B4-BE49-F238E27FC236}">
                <a16:creationId xmlns:a16="http://schemas.microsoft.com/office/drawing/2014/main" id="{4FE68ED5-984C-4D38-B656-CC6C94C43D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41615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Employees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4" name="Text Placeholder">
            <a:extLst>
              <a:ext uri="{FF2B5EF4-FFF2-40B4-BE49-F238E27FC236}">
                <a16:creationId xmlns:a16="http://schemas.microsoft.com/office/drawing/2014/main" id="{713C1F00-759E-4B35-AD44-B30F6938AA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black">
          <a:xfrm>
            <a:off x="5248799" y="5805964"/>
            <a:ext cx="864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Revenue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33510437-C838-4F53-9C59-4C01AFE4DD8D}"/>
              </a:ext>
            </a:extLst>
          </p:cNvPr>
          <p:cNvSpPr/>
          <p:nvPr userDrawn="1"/>
        </p:nvSpPr>
        <p:spPr>
          <a:xfrm>
            <a:off x="0" y="5643420"/>
            <a:ext cx="121932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8575">
            <a:solidFill>
              <a:schemeClr val="accent1"/>
            </a:solidFill>
          </a:ln>
          <a:effectLst/>
        </p:spPr>
        <p:txBody>
          <a:bodyPr wrap="square" lIns="0" tIns="0" rIns="0" bIns="0" rtlCol="0"/>
          <a:lstStyle/>
          <a:p>
            <a:endParaRPr lang="en-US" sz="662"/>
          </a:p>
        </p:txBody>
      </p:sp>
      <p:sp>
        <p:nvSpPr>
          <p:cNvPr id="15" name="Text Placeholder">
            <a:extLst>
              <a:ext uri="{FF2B5EF4-FFF2-40B4-BE49-F238E27FC236}">
                <a16:creationId xmlns:a16="http://schemas.microsoft.com/office/drawing/2014/main" id="{F69F6118-6DEA-4B0E-A587-241AE19FCE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black">
          <a:xfrm>
            <a:off x="2678399" y="5805964"/>
            <a:ext cx="1260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r>
              <a:rPr lang="de-DE"/>
              <a:t>Products </a:t>
            </a:r>
            <a:r>
              <a:rPr lang="de-DE" err="1"/>
              <a:t>and</a:t>
            </a:r>
            <a:r>
              <a:rPr lang="de-DE"/>
              <a:t> Services</a:t>
            </a:r>
            <a:endParaRPr lang="en-US"/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26" name="Text Placeholder">
            <a:extLst>
              <a:ext uri="{FF2B5EF4-FFF2-40B4-BE49-F238E27FC236}">
                <a16:creationId xmlns:a16="http://schemas.microsoft.com/office/drawing/2014/main" id="{FD85B15F-A587-433C-B85B-CA6C96ECA1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6335999" y="5805964"/>
            <a:ext cx="1260000" cy="540000"/>
          </a:xfrm>
        </p:spPr>
        <p:txBody>
          <a:bodyPr wrap="square" bIns="0">
            <a:noAutofit/>
          </a:bodyPr>
          <a:lstStyle>
            <a:lvl1pPr>
              <a:spcBef>
                <a:spcPts val="0"/>
              </a:spcBef>
              <a:defRPr sz="8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bg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Featured Solutions</a:t>
            </a:r>
          </a:p>
          <a:p>
            <a:pPr lvl="1"/>
            <a:r>
              <a:rPr lang="en-US"/>
              <a:t>Body copy</a:t>
            </a:r>
            <a:br>
              <a:rPr lang="en-US"/>
            </a:br>
            <a:endParaRPr lang="en-US"/>
          </a:p>
        </p:txBody>
      </p:sp>
      <p:sp>
        <p:nvSpPr>
          <p:cNvPr id="30" name="Text Placeholder">
            <a:extLst>
              <a:ext uri="{FF2B5EF4-FFF2-40B4-BE49-F238E27FC236}">
                <a16:creationId xmlns:a16="http://schemas.microsoft.com/office/drawing/2014/main" id="{28ACD5D5-5874-4D39-BDF3-E36C6AC1353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black">
          <a:xfrm>
            <a:off x="8126413" y="3070416"/>
            <a:ext cx="1620000" cy="430887"/>
          </a:xfrm>
        </p:spPr>
        <p:txBody>
          <a:bodyPr wrap="square" anchor="ctr">
            <a:noAutofit/>
          </a:bodyPr>
          <a:lstStyle>
            <a:lvl1pPr>
              <a:spcBef>
                <a:spcPts val="0"/>
              </a:spcBef>
              <a:defRPr sz="28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XX%</a:t>
            </a:r>
            <a:endParaRPr lang="en-US"/>
          </a:p>
        </p:txBody>
      </p:sp>
      <p:sp>
        <p:nvSpPr>
          <p:cNvPr id="31" name="Text Placeholder">
            <a:extLst>
              <a:ext uri="{FF2B5EF4-FFF2-40B4-BE49-F238E27FC236}">
                <a16:creationId xmlns:a16="http://schemas.microsoft.com/office/drawing/2014/main" id="{449460A6-CD04-44D5-AB91-0EC242157A1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black">
          <a:xfrm>
            <a:off x="8126413" y="3558832"/>
            <a:ext cx="1620000" cy="648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10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1000">
                <a:latin typeface="+mn-lt"/>
              </a:rPr>
              <a:t>Data type body here</a:t>
            </a:r>
            <a:endParaRPr lang="en-US"/>
          </a:p>
        </p:txBody>
      </p:sp>
      <p:sp>
        <p:nvSpPr>
          <p:cNvPr id="33" name="Text Placeholder">
            <a:extLst>
              <a:ext uri="{FF2B5EF4-FFF2-40B4-BE49-F238E27FC236}">
                <a16:creationId xmlns:a16="http://schemas.microsoft.com/office/drawing/2014/main" id="{8C413235-F81F-4E76-9BDC-0E428F79F56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black">
          <a:xfrm>
            <a:off x="10078288" y="3070416"/>
            <a:ext cx="1620000" cy="430887"/>
          </a:xfrm>
        </p:spPr>
        <p:txBody>
          <a:bodyPr wrap="square" anchor="ctr">
            <a:noAutofit/>
          </a:bodyPr>
          <a:lstStyle>
            <a:lvl1pPr>
              <a:spcBef>
                <a:spcPts val="0"/>
              </a:spcBef>
              <a:defRPr sz="2800" b="1">
                <a:solidFill>
                  <a:schemeClr val="accent3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8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XX%</a:t>
            </a:r>
            <a:endParaRPr lang="en-US"/>
          </a:p>
        </p:txBody>
      </p:sp>
      <p:sp>
        <p:nvSpPr>
          <p:cNvPr id="34" name="Text Placeholder">
            <a:extLst>
              <a:ext uri="{FF2B5EF4-FFF2-40B4-BE49-F238E27FC236}">
                <a16:creationId xmlns:a16="http://schemas.microsoft.com/office/drawing/2014/main" id="{57851D8F-5140-4857-BC42-78B5EB47C92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black">
          <a:xfrm>
            <a:off x="10078288" y="3558832"/>
            <a:ext cx="1620000" cy="648000"/>
          </a:xfrm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0" b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None/>
              <a:defRPr sz="1000" b="0">
                <a:solidFill>
                  <a:schemeClr val="tx1"/>
                </a:solidFill>
              </a:defRPr>
            </a:lvl2pPr>
            <a:lvl3pPr marL="144000" indent="-144000">
              <a:spcBef>
                <a:spcPts val="2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1000">
                <a:latin typeface="+mn-lt"/>
              </a:rPr>
              <a:t>Data type body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38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orient="horz" pos="3991">
          <p15:clr>
            <a:srgbClr val="FBAE40"/>
          </p15:clr>
        </p15:guide>
        <p15:guide id="3" pos="4786">
          <p15:clr>
            <a:srgbClr val="FBAE40"/>
          </p15:clr>
        </p15:guide>
        <p15:guide id="4" pos="5119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339">
          <p15:clr>
            <a:srgbClr val="FBAE40"/>
          </p15:clr>
        </p15:guide>
        <p15:guide id="7" orient="horz" pos="902">
          <p15:clr>
            <a:srgbClr val="FBAE40"/>
          </p15:clr>
        </p15:guide>
        <p15:guide id="8" pos="736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1_white: Customer business challe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AP Logo">
            <a:extLst>
              <a:ext uri="{FF2B5EF4-FFF2-40B4-BE49-F238E27FC236}">
                <a16:creationId xmlns:a16="http://schemas.microsoft.com/office/drawing/2014/main" id="{44CB7750-D935-403D-A8AE-19A26140C1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634140" y="5987572"/>
            <a:ext cx="1963635" cy="355695"/>
          </a:xfrm>
          <a:prstGeom prst="rect">
            <a:avLst/>
          </a:prstGeom>
        </p:spPr>
      </p:pic>
      <p:sp>
        <p:nvSpPr>
          <p:cNvPr id="5" name="Picture Placeholder 1/3 right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8127175" y="0"/>
            <a:ext cx="4068000" cy="6858000"/>
          </a:xfrm>
          <a:solidFill>
            <a:schemeClr val="tx2">
              <a:alpha val="70000"/>
            </a:schemeClr>
          </a:solidFill>
        </p:spPr>
        <p:txBody>
          <a:bodyPr vert="horz" lIns="0" tIns="2448000" rIns="0" bIns="0" rtlCol="0" anchor="t" anchorCtr="0">
            <a:noAutofit/>
          </a:bodyPr>
          <a:lstStyle>
            <a:lvl1pPr marL="0" indent="0" algn="ctr" defTabSz="1088558" rtl="0" eaLnBrk="1" latinLnBrk="0" hangingPunct="1">
              <a:spcBef>
                <a:spcPts val="1929"/>
              </a:spcBef>
              <a:buClr>
                <a:schemeClr val="accent1"/>
              </a:buClr>
              <a:buSzPct val="80000"/>
              <a:buFontTx/>
              <a:buNone/>
              <a:defRPr lang="de-DE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icon to add image</a:t>
            </a:r>
          </a:p>
        </p:txBody>
      </p:sp>
      <p:sp>
        <p:nvSpPr>
          <p:cNvPr id="7" name="Text Placeholder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503999" y="3206974"/>
            <a:ext cx="7092000" cy="2448000"/>
          </a:xfrm>
        </p:spPr>
        <p:txBody>
          <a:bodyPr>
            <a:noAutofit/>
          </a:bodyPr>
          <a:lstStyle>
            <a:lvl1pPr>
              <a:defRPr sz="2200" b="1">
                <a:solidFill>
                  <a:schemeClr val="tx1"/>
                </a:solidFill>
              </a:defRPr>
            </a:lvl1pPr>
            <a:lvl2pPr marL="0" indent="0">
              <a:spcBef>
                <a:spcPts val="1200"/>
              </a:spcBef>
              <a:buNone/>
              <a:defRPr sz="1400">
                <a:solidFill>
                  <a:schemeClr val="tx1"/>
                </a:solidFill>
              </a:defRPr>
            </a:lvl2pPr>
            <a:lvl3pPr marL="144000" indent="-144000">
              <a:spcBef>
                <a:spcPts val="4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err="1"/>
              <a:t>Subheadline</a:t>
            </a:r>
            <a:endParaRPr lang="en-US" noProof="0"/>
          </a:p>
          <a:p>
            <a:pPr lvl="1"/>
            <a:r>
              <a:rPr lang="en-US"/>
              <a:t>Body copy</a:t>
            </a:r>
          </a:p>
          <a:p>
            <a:pPr lvl="2"/>
            <a:r>
              <a:rPr lang="en-US"/>
              <a:t>Bullet copy</a:t>
            </a:r>
          </a:p>
        </p:txBody>
      </p:sp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504001" y="1151642"/>
            <a:ext cx="7092000" cy="147732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Title runs here and here and here</a:t>
            </a:r>
            <a:br>
              <a:rPr lang="en-US"/>
            </a:br>
            <a:r>
              <a:rPr lang="en-US"/>
              <a:t>and here and here and here and here and here</a:t>
            </a:r>
            <a:br>
              <a:rPr lang="en-US"/>
            </a:br>
            <a:endParaRPr lang="en-US"/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0C78AFEE-4239-449E-8F79-8507C908FC6B}"/>
              </a:ext>
            </a:extLst>
          </p:cNvPr>
          <p:cNvSpPr/>
          <p:nvPr userDrawn="1"/>
        </p:nvSpPr>
        <p:spPr>
          <a:xfrm>
            <a:off x="504001" y="2869184"/>
            <a:ext cx="28080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2700">
            <a:solidFill>
              <a:schemeClr val="accent1"/>
            </a:solidFill>
          </a:ln>
          <a:effectLst/>
        </p:spPr>
        <p:txBody>
          <a:bodyPr wrap="square" lIns="0" tIns="0" rIns="0" bIns="0" rtlCol="0"/>
          <a:lstStyle/>
          <a:p>
            <a:endParaRPr sz="662"/>
          </a:p>
        </p:txBody>
      </p:sp>
      <p:sp>
        <p:nvSpPr>
          <p:cNvPr id="9" name="Classification">
            <a:extLst>
              <a:ext uri="{FF2B5EF4-FFF2-40B4-BE49-F238E27FC236}">
                <a16:creationId xmlns:a16="http://schemas.microsoft.com/office/drawing/2014/main" id="{175913ED-894D-2B40-AEA7-9D07901B3B41}"/>
              </a:ext>
            </a:extLst>
          </p:cNvPr>
          <p:cNvSpPr txBox="1"/>
          <p:nvPr userDrawn="1"/>
        </p:nvSpPr>
        <p:spPr>
          <a:xfrm>
            <a:off x="6701424" y="198438"/>
            <a:ext cx="894575" cy="2430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>
              <a:spcBef>
                <a:spcPts val="0"/>
              </a:spcBef>
              <a:buClr>
                <a:schemeClr val="accent1"/>
              </a:buClr>
              <a:buSzPct val="80000"/>
              <a:buFontTx/>
              <a:buNone/>
              <a:defRPr sz="1000" b="0">
                <a:latin typeface="+mn-lt"/>
              </a:defRPr>
            </a:lvl1pPr>
            <a:lvl2pPr marL="180000" indent="-180000">
              <a:spcBef>
                <a:spcPts val="600"/>
              </a:spcBef>
              <a:buClr>
                <a:schemeClr val="accent1"/>
              </a:buClr>
              <a:buFont typeface="Wingdings" pitchFamily="2" charset="2"/>
              <a:buChar char="§"/>
              <a:defRPr sz="1800">
                <a:latin typeface="+mn-lt"/>
              </a:defRPr>
            </a:lvl2pPr>
            <a:lvl3pPr marL="360000" indent="-180000">
              <a:spcBef>
                <a:spcPts val="3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–"/>
              <a:defRPr lang="en-US" sz="1800" noProof="0" dirty="0" smtClean="0">
                <a:latin typeface="+mn-lt"/>
              </a:defRPr>
            </a:lvl3pPr>
            <a:lvl4pPr marL="540000" indent="-180000">
              <a:spcBef>
                <a:spcPts val="300"/>
              </a:spcBef>
              <a:buClr>
                <a:schemeClr val="tx1"/>
              </a:buClr>
              <a:buSzPct val="120000"/>
              <a:buFont typeface="Arial" pitchFamily="34" charset="0"/>
              <a:buChar char="▫"/>
              <a:defRPr sz="1600">
                <a:latin typeface="+mn-lt"/>
              </a:defRPr>
            </a:lvl4pPr>
            <a:lvl5pPr marL="720000" indent="-180000">
              <a:spcBef>
                <a:spcPts val="100"/>
              </a:spcBef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400" baseline="0">
                <a:latin typeface="+mn-lt"/>
              </a:defRPr>
            </a:lvl5pPr>
            <a:lvl6pPr marL="2994134" indent="-272194">
              <a:spcBef>
                <a:spcPct val="20000"/>
              </a:spcBef>
              <a:buFont typeface="Arial" pitchFamily="34" charset="0"/>
              <a:buChar char="•"/>
              <a:defRPr sz="2400"/>
            </a:lvl6pPr>
            <a:lvl7pPr marL="3538522" indent="-272194">
              <a:spcBef>
                <a:spcPct val="20000"/>
              </a:spcBef>
              <a:buFont typeface="Arial" pitchFamily="34" charset="0"/>
              <a:buChar char="•"/>
              <a:defRPr sz="2400"/>
            </a:lvl7pPr>
            <a:lvl8pPr marL="4082910" indent="-272194">
              <a:spcBef>
                <a:spcPct val="20000"/>
              </a:spcBef>
              <a:buFont typeface="Arial" pitchFamily="34" charset="0"/>
              <a:buChar char="•"/>
              <a:defRPr sz="2400"/>
            </a:lvl8pPr>
            <a:lvl9pPr marL="4627298" indent="-272194">
              <a:spcBef>
                <a:spcPct val="20000"/>
              </a:spcBef>
              <a:buFont typeface="Arial" pitchFamily="34" charset="0"/>
              <a:buChar char="•"/>
              <a:defRPr sz="2400"/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AB00"/>
              </a:buClr>
              <a:buSzPct val="80000"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72905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7">
          <p15:clr>
            <a:srgbClr val="FBAE40"/>
          </p15:clr>
        </p15:guide>
        <p15:guide id="2" orient="horz" pos="3991">
          <p15:clr>
            <a:srgbClr val="FBAE40"/>
          </p15:clr>
        </p15:guide>
        <p15:guide id="3" pos="4786">
          <p15:clr>
            <a:srgbClr val="FBAE40"/>
          </p15:clr>
        </p15:guide>
        <p15:guide id="4" pos="5119">
          <p15:clr>
            <a:srgbClr val="FBAE40"/>
          </p15:clr>
        </p15:guide>
        <p15:guide id="5" orient="horz" pos="317">
          <p15:clr>
            <a:srgbClr val="FBAE40"/>
          </p15:clr>
        </p15:guide>
        <p15:guide id="7" orient="horz" pos="725">
          <p15:clr>
            <a:srgbClr val="FBAE40"/>
          </p15:clr>
        </p15:guide>
        <p15:guide id="8" orient="horz" pos="20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"/>
          <p:cNvSpPr>
            <a:spLocks noGrp="1"/>
          </p:cNvSpPr>
          <p:nvPr userDrawn="1">
            <p:ph type="body" idx="1"/>
          </p:nvPr>
        </p:nvSpPr>
        <p:spPr bwMode="black">
          <a:xfrm>
            <a:off x="504001" y="1620000"/>
            <a:ext cx="11186476" cy="471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Placeholder"/>
          <p:cNvSpPr>
            <a:spLocks noGrp="1"/>
          </p:cNvSpPr>
          <p:nvPr userDrawn="1">
            <p:ph type="title"/>
          </p:nvPr>
        </p:nvSpPr>
        <p:spPr bwMode="black">
          <a:xfrm>
            <a:off x="504001" y="504000"/>
            <a:ext cx="11186476" cy="3693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/>
              <a:t>Insert page title (sentence case)</a:t>
            </a:r>
          </a:p>
        </p:txBody>
      </p:sp>
    </p:spTree>
    <p:extLst>
      <p:ext uri="{BB962C8B-B14F-4D97-AF65-F5344CB8AC3E}">
        <p14:creationId xmlns:p14="http://schemas.microsoft.com/office/powerpoint/2010/main" val="340829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84" r:id="rId2"/>
    <p:sldLayoutId id="2147483790" r:id="rId3"/>
    <p:sldLayoutId id="2147483791" r:id="rId4"/>
  </p:sldLayoutIdLst>
  <p:hf hdr="0" dt="0"/>
  <p:txStyles>
    <p:titleStyle>
      <a:lvl1pPr algn="l" defTabSz="1088558" rtl="0" eaLnBrk="1" latinLnBrk="0" hangingPunct="1">
        <a:spcBef>
          <a:spcPct val="0"/>
        </a:spcBef>
        <a:buNone/>
        <a:defRPr sz="2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88558" rtl="0" eaLnBrk="1" latinLnBrk="0" hangingPunct="1">
        <a:spcBef>
          <a:spcPts val="1800"/>
        </a:spcBef>
        <a:buClr>
          <a:schemeClr val="accent1"/>
        </a:buClr>
        <a:buSzPct val="80000"/>
        <a:buFontTx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79964" indent="-179964" algn="l" defTabSz="1088558" rtl="0" eaLnBrk="1" latinLnBrk="0" hangingPunct="1">
        <a:spcBef>
          <a:spcPts val="600"/>
        </a:spcBef>
        <a:buClr>
          <a:schemeClr val="accent1"/>
        </a:buClr>
        <a:buSzPct val="10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79388" algn="l" defTabSz="1088558" rtl="0" eaLnBrk="1" latinLnBrk="0" hangingPunct="1">
        <a:spcBef>
          <a:spcPts val="300"/>
        </a:spcBef>
        <a:buClr>
          <a:schemeClr val="tx1"/>
        </a:buClr>
        <a:buSzPct val="100000"/>
        <a:buFont typeface="Arial" panose="020B0604020202020204" pitchFamily="34" charset="0"/>
        <a:buChar char="–"/>
        <a:defRPr lang="en-US" sz="18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539892" indent="-179964" algn="l" defTabSz="1088558" rtl="0" eaLnBrk="1" latinLnBrk="0" hangingPunct="1">
        <a:spcBef>
          <a:spcPts val="300"/>
        </a:spcBef>
        <a:buClr>
          <a:schemeClr val="tx1"/>
        </a:buClr>
        <a:buSzPct val="120000"/>
        <a:buFont typeface="Arial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856" indent="-179964" algn="l" defTabSz="1088558" rtl="0" eaLnBrk="1" latinLnBrk="0" hangingPunct="1">
        <a:spcBef>
          <a:spcPts val="100"/>
        </a:spcBef>
        <a:buClr>
          <a:schemeClr val="tx1"/>
        </a:buClr>
        <a:buSzPct val="100000"/>
        <a:buFont typeface="Symbol" panose="05050102010706020507" pitchFamily="18" charset="2"/>
        <a:buChar char="-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993535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814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093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373" indent="-272140" algn="l" defTabSz="108855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79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58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837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116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396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675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54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233" algn="l" defTabSz="10885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p.com/corporate/en/legal/terms-of-use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meritenergy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53BF82C-E8BC-4748-83FC-07FDF8129991}"/>
              </a:ext>
            </a:extLst>
          </p:cNvPr>
          <p:cNvSpPr/>
          <p:nvPr/>
        </p:nvSpPr>
        <p:spPr>
          <a:xfrm>
            <a:off x="9266341" y="6631834"/>
            <a:ext cx="276229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10885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Picture Credit | Customer Name, City, State/Country. Used with permission.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AC4899E-B18E-4C8C-A7F3-CA07461EC5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7175" y="0"/>
            <a:ext cx="4068000" cy="68580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A71E6-E3A2-434D-8A64-1868E531B8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999" y="3206974"/>
            <a:ext cx="7092000" cy="2448000"/>
          </a:xfrm>
        </p:spPr>
        <p:txBody>
          <a:bodyPr/>
          <a:lstStyle/>
          <a:p>
            <a:pPr lvl="1"/>
            <a:r>
              <a:rPr lang="en-US" dirty="0"/>
              <a:t>Merit Energy, headquartered in Dallas, Texas, is a privately held oil and gas company founded in 1989 with more than 13,500 wells across six states and US$4.8 billion in total assets. Merit has acquired a world-class portfolio of high-quality mature oil and gas properties, and it targets assets to generate attractive, long-term returns for partners.</a:t>
            </a:r>
          </a:p>
          <a:p>
            <a:pPr lvl="1"/>
            <a:r>
              <a:rPr lang="en-US" dirty="0"/>
              <a:t>Merit is a leader in the industry and strives to stay ahead of the competition by using technology solutions to successfully drive its business forward. Recently, the company realized it needed </a:t>
            </a:r>
            <a:r>
              <a:rPr lang="en-US" b="1" dirty="0">
                <a:solidFill>
                  <a:schemeClr val="accent1"/>
                </a:solidFill>
              </a:rPr>
              <a:t>a solution robust and flexible enough to handle the complexity </a:t>
            </a:r>
            <a:r>
              <a:rPr lang="en-US" dirty="0"/>
              <a:t>of its changing business models. Merit hoped strengthening its relationship with its trusted technology provider would also help it improve its overall position in the industry.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CCD33F8-6FFA-4007-A3BB-A8CD6D9A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1" y="1151642"/>
            <a:ext cx="7092000" cy="1477328"/>
          </a:xfrm>
        </p:spPr>
        <p:txBody>
          <a:bodyPr/>
          <a:lstStyle/>
          <a:p>
            <a:r>
              <a:rPr lang="en-US" spc="-20" dirty="0">
                <a:solidFill>
                  <a:schemeClr val="accent1"/>
                </a:solidFill>
              </a:rPr>
              <a:t>Merit Energy: </a:t>
            </a:r>
            <a:r>
              <a:rPr lang="en-US" spc="-20" dirty="0"/>
              <a:t>Strengthening Industry </a:t>
            </a:r>
            <a:r>
              <a:rPr lang="en-US" dirty="0"/>
              <a:t>Leadership with an Updated Finance Solution</a:t>
            </a:r>
          </a:p>
        </p:txBody>
      </p:sp>
      <p:pic>
        <p:nvPicPr>
          <p:cNvPr id="11" name="Picture 2" descr="Merit Energy Company |">
            <a:extLst>
              <a:ext uri="{FF2B5EF4-FFF2-40B4-BE49-F238E27FC236}">
                <a16:creationId xmlns:a16="http://schemas.microsoft.com/office/drawing/2014/main" id="{E46299A3-69BB-462F-9C0C-ED6410013A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" t="18001" r="4537" b="22109"/>
          <a:stretch/>
        </p:blipFill>
        <p:spPr bwMode="auto">
          <a:xfrm>
            <a:off x="433707" y="421293"/>
            <a:ext cx="800140" cy="52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32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>
            <a:extLst>
              <a:ext uri="{FF2B5EF4-FFF2-40B4-BE49-F238E27FC236}">
                <a16:creationId xmlns:a16="http://schemas.microsoft.com/office/drawing/2014/main" id="{CF73AA81-00C8-A247-9010-1C615BB2CFDD}"/>
              </a:ext>
            </a:extLst>
          </p:cNvPr>
          <p:cNvSpPr/>
          <p:nvPr/>
        </p:nvSpPr>
        <p:spPr>
          <a:xfrm rot="16200000">
            <a:off x="-1800000" y="3240000"/>
            <a:ext cx="4113824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r>
              <a:rPr lang="en-US" sz="600" dirty="0"/>
              <a:t>PUBLIC | 81580enUS (22/03) © 2022 SAP SE or an SAP affiliate company. </a:t>
            </a:r>
            <a:br>
              <a:rPr lang="en-US" sz="600" dirty="0"/>
            </a:br>
            <a:r>
              <a:rPr lang="de-DE" sz="600" u="sng" dirty="0">
                <a:hlinkClick r:id="rId3" tooltip="https://www.sap.com/corporate/en/legal/terms-of-use.html"/>
              </a:rPr>
              <a:t>sap.com/terms-of-use</a:t>
            </a:r>
            <a:endParaRPr lang="en-US" sz="600" dirty="0">
              <a:ea typeface="Arial Unicode MS" panose="020B0604020202020204" pitchFamily="34" charset="-128"/>
            </a:endParaRPr>
          </a:p>
        </p:txBody>
      </p:sp>
      <p:sp>
        <p:nvSpPr>
          <p:cNvPr id="56" name="object 13">
            <a:extLst>
              <a:ext uri="{FF2B5EF4-FFF2-40B4-BE49-F238E27FC236}">
                <a16:creationId xmlns:a16="http://schemas.microsoft.com/office/drawing/2014/main" id="{DB731EBF-99DE-AA41-A235-C7254DDE979F}"/>
              </a:ext>
            </a:extLst>
          </p:cNvPr>
          <p:cNvSpPr/>
          <p:nvPr/>
        </p:nvSpPr>
        <p:spPr>
          <a:xfrm>
            <a:off x="0" y="5643420"/>
            <a:ext cx="12193200" cy="0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28575">
            <a:solidFill>
              <a:schemeClr val="accent1"/>
            </a:solidFill>
          </a:ln>
          <a:effectLst/>
        </p:spPr>
        <p:txBody>
          <a:bodyPr wrap="square" lIns="0" tIns="0" rIns="0" bIns="0" rtlCol="0"/>
          <a:lstStyle/>
          <a:p>
            <a:endParaRPr lang="en-US" sz="662"/>
          </a:p>
        </p:txBody>
      </p:sp>
      <p:sp>
        <p:nvSpPr>
          <p:cNvPr id="33" name="Text Placeholder 83">
            <a:extLst>
              <a:ext uri="{FF2B5EF4-FFF2-40B4-BE49-F238E27FC236}">
                <a16:creationId xmlns:a16="http://schemas.microsoft.com/office/drawing/2014/main" id="{4CD3F30F-DE28-4A7D-9F1B-5A93637ADC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06517" y="5805964"/>
            <a:ext cx="1589482" cy="540000"/>
          </a:xfrm>
        </p:spPr>
        <p:txBody>
          <a:bodyPr/>
          <a:lstStyle/>
          <a:p>
            <a:r>
              <a:rPr lang="en-US" dirty="0"/>
              <a:t>Featured Solutions and Services</a:t>
            </a:r>
          </a:p>
          <a:p>
            <a:pPr lvl="1"/>
            <a:r>
              <a:rPr lang="en-US" dirty="0"/>
              <a:t>SAP S/4HANA Oil &amp; Gas for hydrocarbon accounting and management and SAP Value Assurance</a:t>
            </a:r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D6CB3FCE-8873-445D-BF34-72630C07378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56688" y="5805964"/>
            <a:ext cx="641358" cy="540000"/>
          </a:xfrm>
        </p:spPr>
        <p:txBody>
          <a:bodyPr/>
          <a:lstStyle/>
          <a:p>
            <a:pPr lvl="0"/>
            <a:r>
              <a:rPr lang="en-US" dirty="0"/>
              <a:t>Revenue</a:t>
            </a:r>
          </a:p>
          <a:p>
            <a:pPr lvl="1"/>
            <a:r>
              <a:rPr lang="en-US" dirty="0"/>
              <a:t>US$1.2 billion</a:t>
            </a:r>
          </a:p>
        </p:txBody>
      </p:sp>
      <p:sp>
        <p:nvSpPr>
          <p:cNvPr id="30" name="Text Placeholder 79">
            <a:extLst>
              <a:ext uri="{FF2B5EF4-FFF2-40B4-BE49-F238E27FC236}">
                <a16:creationId xmlns:a16="http://schemas.microsoft.com/office/drawing/2014/main" id="{99B63A2F-DB86-4CAA-AF50-5E1E4151B32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01853" y="5805964"/>
            <a:ext cx="546363" cy="540000"/>
          </a:xfrm>
        </p:spPr>
        <p:txBody>
          <a:bodyPr/>
          <a:lstStyle/>
          <a:p>
            <a:r>
              <a:rPr lang="en-US" dirty="0"/>
              <a:t>Employees</a:t>
            </a:r>
          </a:p>
          <a:p>
            <a:pPr lvl="1"/>
            <a:r>
              <a:rPr lang="en-US" dirty="0"/>
              <a:t>805</a:t>
            </a:r>
          </a:p>
        </p:txBody>
      </p:sp>
      <p:sp>
        <p:nvSpPr>
          <p:cNvPr id="32" name="Text Placeholder 82">
            <a:extLst>
              <a:ext uri="{FF2B5EF4-FFF2-40B4-BE49-F238E27FC236}">
                <a16:creationId xmlns:a16="http://schemas.microsoft.com/office/drawing/2014/main" id="{EFE5EEE1-E46D-4C53-B787-1FAD5444705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45956" y="5805964"/>
            <a:ext cx="1147425" cy="540000"/>
          </a:xfrm>
        </p:spPr>
        <p:txBody>
          <a:bodyPr/>
          <a:lstStyle/>
          <a:p>
            <a:r>
              <a:rPr lang="en-US" dirty="0"/>
              <a:t>Products and Services</a:t>
            </a:r>
          </a:p>
          <a:p>
            <a:pPr lvl="1"/>
            <a:r>
              <a:rPr lang="en-US" dirty="0"/>
              <a:t>Upstream oil and gas services, specifically acquisitions, operations, and direct investment in oil and gas properties</a:t>
            </a:r>
          </a:p>
        </p:txBody>
      </p:sp>
      <p:sp>
        <p:nvSpPr>
          <p:cNvPr id="29" name="Text Placeholder 78">
            <a:extLst>
              <a:ext uri="{FF2B5EF4-FFF2-40B4-BE49-F238E27FC236}">
                <a16:creationId xmlns:a16="http://schemas.microsoft.com/office/drawing/2014/main" id="{04C3EDEF-71EC-479A-BF75-CF1237E3EB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5268" y="5805964"/>
            <a:ext cx="602216" cy="540000"/>
          </a:xfrm>
        </p:spPr>
        <p:txBody>
          <a:bodyPr/>
          <a:lstStyle/>
          <a:p>
            <a:r>
              <a:rPr lang="en-US" dirty="0"/>
              <a:t>Industry</a:t>
            </a:r>
          </a:p>
          <a:p>
            <a:pPr lvl="1"/>
            <a:r>
              <a:rPr lang="en-US" dirty="0"/>
              <a:t>Oil, gas, and energy</a:t>
            </a:r>
          </a:p>
        </p:txBody>
      </p:sp>
      <p:sp>
        <p:nvSpPr>
          <p:cNvPr id="28" name="Text Placeholder 71">
            <a:extLst>
              <a:ext uri="{FF2B5EF4-FFF2-40B4-BE49-F238E27FC236}">
                <a16:creationId xmlns:a16="http://schemas.microsoft.com/office/drawing/2014/main" id="{7F1798A2-792F-4E3A-ACBB-F038CD1684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3998" y="5805964"/>
            <a:ext cx="1022798" cy="540000"/>
          </a:xfrm>
        </p:spPr>
        <p:txBody>
          <a:bodyPr/>
          <a:lstStyle/>
          <a:p>
            <a:r>
              <a:rPr lang="en-US" dirty="0"/>
              <a:t>Merit Energy</a:t>
            </a:r>
          </a:p>
          <a:p>
            <a:pPr lvl="1"/>
            <a:r>
              <a:rPr lang="en-US" dirty="0"/>
              <a:t>Dallas, Texas </a:t>
            </a:r>
            <a:br>
              <a:rPr lang="en-US" dirty="0"/>
            </a:br>
            <a:r>
              <a:rPr lang="en-US" dirty="0">
                <a:hlinkClick r:id="rId4"/>
              </a:rPr>
              <a:t>www.meritenergy.com</a:t>
            </a:r>
            <a:r>
              <a:rPr lang="en-US" dirty="0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FC18036-BAC8-47BF-8615-D45F48C18F0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Ability to quickly embrace new business models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E5725A2-9817-4C92-9081-62D537FB74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Improved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3990FB6-D857-4B9E-ADFC-2FCA4782598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System performance after upgrading to SAP S/4HANA Oil &amp; Gas for upstream hydrocarbon accounting </a:t>
            </a:r>
            <a:br>
              <a:rPr lang="en-US" dirty="0"/>
            </a:br>
            <a:r>
              <a:rPr lang="en-US" dirty="0"/>
              <a:t>and management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4F6BA29-A1F7-4FB1-A36D-42EE07A5B75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26412" y="3070416"/>
            <a:ext cx="1676173" cy="430887"/>
          </a:xfrm>
        </p:spPr>
        <p:txBody>
          <a:bodyPr/>
          <a:lstStyle/>
          <a:p>
            <a:r>
              <a:rPr lang="en-US" dirty="0"/>
              <a:t>Increased</a:t>
            </a:r>
          </a:p>
        </p:txBody>
      </p:sp>
      <p:sp>
        <p:nvSpPr>
          <p:cNvPr id="78" name="Text Placeholder 12">
            <a:extLst>
              <a:ext uri="{FF2B5EF4-FFF2-40B4-BE49-F238E27FC236}">
                <a16:creationId xmlns:a16="http://schemas.microsoft.com/office/drawing/2014/main" id="{83CE8B2B-517A-5448-9EC0-6CEEEA4228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27175" y="1431554"/>
            <a:ext cx="3571113" cy="1116000"/>
          </a:xfrm>
        </p:spPr>
        <p:txBody>
          <a:bodyPr/>
          <a:lstStyle/>
          <a:p>
            <a:pPr lvl="0"/>
            <a:r>
              <a:rPr lang="en-US" dirty="0"/>
              <a:t>“SAP S/4HANA Oil &amp; Gas for upstream hydrocarbon accounting and management is </a:t>
            </a:r>
            <a:r>
              <a:rPr lang="en-US" b="1" dirty="0">
                <a:solidFill>
                  <a:schemeClr val="accent1"/>
                </a:solidFill>
              </a:rPr>
              <a:t>the best-fit solution for our needs</a:t>
            </a:r>
            <a:r>
              <a:rPr lang="en-US" dirty="0"/>
              <a:t>. It is a critical component in the function of our business, and it is complemented by our relationship with the solution team at SAP.”</a:t>
            </a:r>
          </a:p>
          <a:p>
            <a:pPr lvl="1"/>
            <a:r>
              <a:rPr lang="en-US" dirty="0"/>
              <a:t>Russ Hulme, Financial Systems Manager, Merit Energy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EC48A52B-BDC0-41C2-898A-8A1C2B850A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3999" y="1434726"/>
            <a:ext cx="7092000" cy="4046150"/>
          </a:xfrm>
        </p:spPr>
        <p:txBody>
          <a:bodyPr/>
          <a:lstStyle/>
          <a:p>
            <a:r>
              <a:rPr lang="en-US" dirty="0"/>
              <a:t>Before: Challenges and Opportunities </a:t>
            </a:r>
          </a:p>
          <a:p>
            <a:pPr lvl="1"/>
            <a:r>
              <a:rPr lang="en-US" dirty="0"/>
              <a:t>Complex affiliate structure that makes it difficult to set up new technology environments quickly</a:t>
            </a:r>
          </a:p>
          <a:p>
            <a:pPr lvl="1"/>
            <a:r>
              <a:rPr lang="en-US" dirty="0"/>
              <a:t>Lack of ability to manage complexity, including handling of acquisitions, divestitures, and analytics</a:t>
            </a:r>
          </a:p>
          <a:p>
            <a:pPr lvl="1"/>
            <a:r>
              <a:rPr lang="en-US" dirty="0"/>
              <a:t>Desire to adopt the latest technology to continue as a leader in the industry</a:t>
            </a:r>
          </a:p>
          <a:p>
            <a:pPr lvl="1"/>
            <a:r>
              <a:rPr lang="en-US" dirty="0"/>
              <a:t>Need to upgrade the SAP</a:t>
            </a:r>
            <a:r>
              <a:rPr lang="en-US" baseline="30000" dirty="0"/>
              <a:t>®</a:t>
            </a:r>
            <a:r>
              <a:rPr lang="en-US" dirty="0"/>
              <a:t> Production and Revenue Accounting application from the SAP ERP application to SAP S</a:t>
            </a:r>
            <a:r>
              <a:rPr lang="en-US"/>
              <a:t>/4HANA</a:t>
            </a:r>
            <a:r>
              <a:rPr lang="en-US" baseline="30000"/>
              <a:t>®</a:t>
            </a: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Why SAP</a:t>
            </a:r>
          </a:p>
          <a:p>
            <a:pPr lvl="1"/>
            <a:r>
              <a:rPr lang="en-US" dirty="0"/>
              <a:t>SAP S/4HANA Oil &amp; Gas solution for upstream hydrocarbon accounting and management, which provides a foundation for continued business improvement</a:t>
            </a:r>
          </a:p>
          <a:p>
            <a:pPr lvl="1"/>
            <a:r>
              <a:rPr lang="en-US" dirty="0"/>
              <a:t>Relationship of the co-development oil and gas industry consortium with SAP and other industry peers, which has been instrumental in helping Merit Energy stay compliant and learn about new functionalities</a:t>
            </a:r>
          </a:p>
          <a:p>
            <a:pPr lvl="1"/>
            <a:r>
              <a:rPr lang="en-US" dirty="0"/>
              <a:t>SAP Value Assurance program, which provided planning, safeguarding, and support during the initial go-live to help ensure business processes ran efficiently and enabling continued innovation</a:t>
            </a:r>
          </a:p>
          <a:p>
            <a:pPr>
              <a:spcBef>
                <a:spcPts val="800"/>
              </a:spcBef>
            </a:pPr>
            <a:r>
              <a:rPr lang="en-US" dirty="0"/>
              <a:t>After: Value-Driven Results</a:t>
            </a:r>
          </a:p>
          <a:p>
            <a:pPr lvl="1"/>
            <a:r>
              <a:rPr lang="en-US" dirty="0"/>
              <a:t>Upgraded to SAP S/4HANA Oil &amp; Gas for upstream hydrocarbon accounting and management from SAP Production and Revenue Accounting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Gained the ability to stay on top of business objectives through the solution’s continuous and strategic evolution as well as compliance</a:t>
            </a:r>
          </a:p>
          <a:p>
            <a:pPr lvl="1"/>
            <a:r>
              <a:rPr lang="en-US" dirty="0"/>
              <a:t>Increased business presence in other states and took advantage of the ability to expand the business</a:t>
            </a:r>
          </a:p>
          <a:p>
            <a:pPr lvl="1"/>
            <a:r>
              <a:rPr lang="en-US" dirty="0"/>
              <a:t>Enabled continuous improvements to business processes and the use of hydrocarbon accounting and management through constant interaction with industry peers in the solution’s user consortium</a:t>
            </a:r>
          </a:p>
        </p:txBody>
      </p:sp>
      <p:sp>
        <p:nvSpPr>
          <p:cNvPr id="47" name="Title 3">
            <a:extLst>
              <a:ext uri="{FF2B5EF4-FFF2-40B4-BE49-F238E27FC236}">
                <a16:creationId xmlns:a16="http://schemas.microsoft.com/office/drawing/2014/main" id="{F7704D95-64C3-B64B-ACB8-51D12CFC3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1" y="555760"/>
            <a:ext cx="7092000" cy="553998"/>
          </a:xfrm>
        </p:spPr>
        <p:txBody>
          <a:bodyPr/>
          <a:lstStyle/>
          <a:p>
            <a:r>
              <a:rPr lang="en-US" dirty="0"/>
              <a:t>Upgrading Technology for Production and Revenue Accounting with </a:t>
            </a:r>
            <a:r>
              <a:rPr lang="en-US" dirty="0">
                <a:solidFill>
                  <a:schemeClr val="accent1"/>
                </a:solidFill>
              </a:rPr>
              <a:t>SAP</a:t>
            </a:r>
            <a:r>
              <a:rPr lang="en-US" baseline="30000" dirty="0">
                <a:solidFill>
                  <a:schemeClr val="accent1"/>
                </a:solidFill>
              </a:rPr>
              <a:t>®</a:t>
            </a:r>
            <a:r>
              <a:rPr lang="en-US" dirty="0">
                <a:solidFill>
                  <a:schemeClr val="accent1"/>
                </a:solidFill>
              </a:rPr>
              <a:t> Solutions and Services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Merit Energy Company |">
            <a:extLst>
              <a:ext uri="{FF2B5EF4-FFF2-40B4-BE49-F238E27FC236}">
                <a16:creationId xmlns:a16="http://schemas.microsoft.com/office/drawing/2014/main" id="{D43E4BC7-8144-4488-8EFB-119A4F5E65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" t="18001" r="4537" b="22109"/>
          <a:stretch/>
        </p:blipFill>
        <p:spPr bwMode="auto">
          <a:xfrm>
            <a:off x="8126412" y="420276"/>
            <a:ext cx="800140" cy="52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775696"/>
      </p:ext>
    </p:extLst>
  </p:cSld>
  <p:clrMapOvr>
    <a:masterClrMapping/>
  </p:clrMapOvr>
</p:sld>
</file>

<file path=ppt/theme/theme1.xml><?xml version="1.0" encoding="utf-8"?>
<a:theme xmlns:a="http://schemas.openxmlformats.org/drawingml/2006/main" name="BTS short Template Febr 2021 EN">
  <a:themeElements>
    <a:clrScheme name="SAP_colors_2017">
      <a:dk1>
        <a:srgbClr val="000000"/>
      </a:dk1>
      <a:lt1>
        <a:srgbClr val="FFFFFF"/>
      </a:lt1>
      <a:dk2>
        <a:srgbClr val="CCCCCC"/>
      </a:dk2>
      <a:lt2>
        <a:srgbClr val="999999"/>
      </a:lt2>
      <a:accent1>
        <a:srgbClr val="F0AB00"/>
      </a:accent1>
      <a:accent2>
        <a:srgbClr val="666666"/>
      </a:accent2>
      <a:accent3>
        <a:srgbClr val="008FD3"/>
      </a:accent3>
      <a:accent4>
        <a:srgbClr val="4FB81C"/>
      </a:accent4>
      <a:accent5>
        <a:srgbClr val="E35500"/>
      </a:accent5>
      <a:accent6>
        <a:srgbClr val="970A82"/>
      </a:accent6>
      <a:hlink>
        <a:srgbClr val="008FD3"/>
      </a:hlink>
      <a:folHlink>
        <a:srgbClr val="008FD3"/>
      </a:folHlink>
    </a:clrScheme>
    <a:fontScheme name="SAP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noFill/>
        <a:ln w="25400" algn="ctr">
          <a:solidFill>
            <a:schemeClr val="tx1"/>
          </a:solidFill>
          <a:miter lim="800000"/>
          <a:headEnd/>
          <a:tailEnd/>
        </a:ln>
      </a:spPr>
      <a:bodyPr lIns="90000" tIns="72000" rIns="90000" bIns="72000" rtlCol="0" anchor="ctr"/>
      <a:lstStyle>
        <a:defPPr marR="0" algn="ctr" defTabSz="91440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0AB00"/>
          </a:buClr>
          <a:buSzPct val="80000"/>
          <a:tabLst/>
          <a:defRPr kumimoji="0" sz="1800" b="0" i="0" u="none" strike="noStrike" kern="0" cap="none" spc="0" normalizeH="0" baseline="0" noProof="0" dirty="0" err="1" smtClean="0">
            <a:ln>
              <a:noFill/>
            </a:ln>
            <a:effectLst/>
            <a:uLnTx/>
            <a:uFillTx/>
            <a:ea typeface="Arial Unicode MS" pitchFamily="34" charset="-128"/>
            <a:cs typeface="Arial Unicode MS" pitchFamily="34" charset="-128"/>
          </a:defRPr>
        </a:defPPr>
      </a:lstStyle>
    </a:spDef>
    <a:lnDef>
      <a:spPr>
        <a:ln w="2540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fontAlgn="base">
          <a:spcBef>
            <a:spcPct val="50000"/>
          </a:spcBef>
          <a:spcAft>
            <a:spcPct val="0"/>
          </a:spcAft>
          <a:buClr>
            <a:srgbClr val="F0AB00"/>
          </a:buClr>
          <a:buSzPct val="80000"/>
          <a:defRPr sz="1800" kern="0" dirty="0" err="1" smtClean="0">
            <a:ea typeface="Arial Unicode MS" pitchFamily="34" charset="-128"/>
            <a:cs typeface="Arial Unicode MS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_BTS_short_Master_EN" id="{ECE32A12-0952-8B49-B803-C45CC0E10CE2}" vid="{F24266C5-FC09-C448-AC42-79B2A4C5580F}"/>
    </a:ext>
  </a:extLst>
</a:theme>
</file>

<file path=ppt/theme/theme2.xml><?xml version="1.0" encoding="utf-8"?>
<a:theme xmlns:a="http://schemas.openxmlformats.org/drawingml/2006/main" name="Office Theme">
  <a:themeElements>
    <a:clrScheme name="SAP_Colors2011_1.1">
      <a:dk1>
        <a:srgbClr val="000000"/>
      </a:dk1>
      <a:lt1>
        <a:srgbClr val="FFFFFF"/>
      </a:lt1>
      <a:dk2>
        <a:srgbClr val="0076CB"/>
      </a:dk2>
      <a:lt2>
        <a:srgbClr val="CCCCCC"/>
      </a:lt2>
      <a:accent1>
        <a:srgbClr val="F0AB00"/>
      </a:accent1>
      <a:accent2>
        <a:srgbClr val="666666"/>
      </a:accent2>
      <a:accent3>
        <a:srgbClr val="0076CB"/>
      </a:accent3>
      <a:accent4>
        <a:srgbClr val="4FB81C"/>
      </a:accent4>
      <a:accent5>
        <a:srgbClr val="E35500"/>
      </a:accent5>
      <a:accent6>
        <a:srgbClr val="760A85"/>
      </a:accent6>
      <a:hlink>
        <a:srgbClr val="666666"/>
      </a:hlink>
      <a:folHlink>
        <a:srgbClr val="CCCCCC"/>
      </a:folHlink>
    </a:clrScheme>
    <a:fontScheme name="SAP_Fonts20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AP_Colors2011">
      <a:dk1>
        <a:srgbClr val="000000"/>
      </a:dk1>
      <a:lt1>
        <a:srgbClr val="FFFFFF"/>
      </a:lt1>
      <a:dk2>
        <a:srgbClr val="00AFE3"/>
      </a:dk2>
      <a:lt2>
        <a:srgbClr val="CCCCCC"/>
      </a:lt2>
      <a:accent1>
        <a:srgbClr val="FDB913"/>
      </a:accent1>
      <a:accent2>
        <a:srgbClr val="626366"/>
      </a:accent2>
      <a:accent3>
        <a:srgbClr val="0082C9"/>
      </a:accent3>
      <a:accent4>
        <a:srgbClr val="4BBE44"/>
      </a:accent4>
      <a:accent5>
        <a:srgbClr val="B1D249"/>
      </a:accent5>
      <a:accent6>
        <a:srgbClr val="80298F"/>
      </a:accent6>
      <a:hlink>
        <a:srgbClr val="04357B"/>
      </a:hlink>
      <a:folHlink>
        <a:srgbClr val="999999"/>
      </a:folHlink>
    </a:clrScheme>
    <a:fontScheme name="SAP_Fonts20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D413FEF4633E4F930DDFFB19D47B5F" ma:contentTypeVersion="12" ma:contentTypeDescription="Create a new document." ma:contentTypeScope="" ma:versionID="5036fb43635e87102435bd29eb07ace7">
  <xsd:schema xmlns:xsd="http://www.w3.org/2001/XMLSchema" xmlns:xs="http://www.w3.org/2001/XMLSchema" xmlns:p="http://schemas.microsoft.com/office/2006/metadata/properties" xmlns:ns2="f6d2c206-fb35-45fe-a0c0-2c9a17c1a5f4" xmlns:ns3="2d279bfb-5a58-49c3-875f-5a207a03fb3e" targetNamespace="http://schemas.microsoft.com/office/2006/metadata/properties" ma:root="true" ma:fieldsID="537e46dbc0da6dd310e3156be8d34a5e" ns2:_="" ns3:_="">
    <xsd:import namespace="f6d2c206-fb35-45fe-a0c0-2c9a17c1a5f4"/>
    <xsd:import namespace="2d279bfb-5a58-49c3-875f-5a207a03fb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d2c206-fb35-45fe-a0c0-2c9a17c1a5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279bfb-5a58-49c3-875f-5a207a03fb3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F3068A-F00F-4CC4-9F95-C284C1D196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C498E2-EB34-4C82-8693-375EA242AB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d2c206-fb35-45fe-a0c0-2c9a17c1a5f4"/>
    <ds:schemaRef ds:uri="2d279bfb-5a58-49c3-875f-5a207a03fb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692D31-9B4C-4DFA-ACD5-6283B7745DE5}">
  <ds:schemaRefs>
    <ds:schemaRef ds:uri="http://schemas.microsoft.com/office/2006/documentManagement/types"/>
    <ds:schemaRef ds:uri="http://purl.org/dc/elements/1.1/"/>
    <ds:schemaRef ds:uri="http://www.w3.org/XML/1998/namespace"/>
    <ds:schemaRef ds:uri="47fc58d8-9f4b-4bc8-b278-c3cb6f298023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0e00d59e-b0d2-4e67-be34-67e465b0fbe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BTS_template_Oct_2021_SAP_EN (3)</Template>
  <TotalTime>1205</TotalTime>
  <Words>594</Words>
  <Application>Microsoft Office PowerPoint</Application>
  <PresentationFormat>Custom</PresentationFormat>
  <Paragraphs>40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Symbol</vt:lpstr>
      <vt:lpstr>Wingdings</vt:lpstr>
      <vt:lpstr>Wingdings</vt:lpstr>
      <vt:lpstr>BTS short Template Febr 2021 EN</vt:lpstr>
      <vt:lpstr>Merit Energy: Strengthening Industry Leadership with an Updated Finance Solution</vt:lpstr>
      <vt:lpstr>Upgrading Technology for Production and Revenue Accounting with SAP® Solutions and Services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Merit Energy: Strengthening Industry Leadership with an Updated Finance Solution</dc:title>
  <dc:subject/>
  <dc:creator>Tori Gant</dc:creator>
  <cp:keywords>Oct/2021/BTS short/16:9</cp:keywords>
  <dc:description/>
  <cp:lastModifiedBy>Leah Kostka</cp:lastModifiedBy>
  <cp:revision>10</cp:revision>
  <cp:lastPrinted>2018-09-03T13:17:10Z</cp:lastPrinted>
  <dcterms:created xsi:type="dcterms:W3CDTF">2022-02-22T23:01:16Z</dcterms:created>
  <dcterms:modified xsi:type="dcterms:W3CDTF">2022-03-14T19:25:05Z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0x01010075D413FEF4633E4F930DDFFB19D47B5F</vt:lpwstr>
  </property>
  <property fmtid="{D5CDD505-2E9C-101B-9397-08002B2CF9AE}" pid="4" name="ClassificationContentMarkingFooterLocations">
    <vt:lpwstr>Customer Reference Slide Template 2019 EN:7</vt:lpwstr>
  </property>
  <property fmtid="{D5CDD505-2E9C-101B-9397-08002B2CF9AE}" pid="5" name="ClassificationContentMarkingFooterText">
    <vt:lpwstr>Public</vt:lpwstr>
  </property>
</Properties>
</file>