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 id="2147483781" r:id="rId5"/>
  </p:sldMasterIdLst>
  <p:notesMasterIdLst>
    <p:notesMasterId r:id="rId85"/>
  </p:notesMasterIdLst>
  <p:handoutMasterIdLst>
    <p:handoutMasterId r:id="rId86"/>
  </p:handoutMasterIdLst>
  <p:sldIdLst>
    <p:sldId id="522" r:id="rId6"/>
    <p:sldId id="565" r:id="rId7"/>
    <p:sldId id="344" r:id="rId8"/>
    <p:sldId id="567" r:id="rId9"/>
    <p:sldId id="568" r:id="rId10"/>
    <p:sldId id="614" r:id="rId11"/>
    <p:sldId id="615" r:id="rId12"/>
    <p:sldId id="597" r:id="rId13"/>
    <p:sldId id="572" r:id="rId14"/>
    <p:sldId id="598" r:id="rId15"/>
    <p:sldId id="571" r:id="rId16"/>
    <p:sldId id="599" r:id="rId17"/>
    <p:sldId id="535" r:id="rId18"/>
    <p:sldId id="575" r:id="rId19"/>
    <p:sldId id="606" r:id="rId20"/>
    <p:sldId id="570" r:id="rId21"/>
    <p:sldId id="519" r:id="rId22"/>
    <p:sldId id="569" r:id="rId23"/>
    <p:sldId id="580" r:id="rId24"/>
    <p:sldId id="528" r:id="rId25"/>
    <p:sldId id="518" r:id="rId26"/>
    <p:sldId id="607" r:id="rId27"/>
    <p:sldId id="526" r:id="rId28"/>
    <p:sldId id="527" r:id="rId29"/>
    <p:sldId id="530" r:id="rId30"/>
    <p:sldId id="608" r:id="rId31"/>
    <p:sldId id="538" r:id="rId32"/>
    <p:sldId id="540" r:id="rId33"/>
    <p:sldId id="609" r:id="rId34"/>
    <p:sldId id="520" r:id="rId35"/>
    <p:sldId id="525" r:id="rId36"/>
    <p:sldId id="610" r:id="rId37"/>
    <p:sldId id="541" r:id="rId38"/>
    <p:sldId id="543" r:id="rId39"/>
    <p:sldId id="611" r:id="rId40"/>
    <p:sldId id="548" r:id="rId41"/>
    <p:sldId id="581" r:id="rId42"/>
    <p:sldId id="582" r:id="rId43"/>
    <p:sldId id="544" r:id="rId44"/>
    <p:sldId id="557" r:id="rId45"/>
    <p:sldId id="549" r:id="rId46"/>
    <p:sldId id="617" r:id="rId47"/>
    <p:sldId id="612" r:id="rId48"/>
    <p:sldId id="583" r:id="rId49"/>
    <p:sldId id="550" r:id="rId50"/>
    <p:sldId id="551" r:id="rId51"/>
    <p:sldId id="552" r:id="rId52"/>
    <p:sldId id="553" r:id="rId53"/>
    <p:sldId id="554" r:id="rId54"/>
    <p:sldId id="592" r:id="rId55"/>
    <p:sldId id="556" r:id="rId56"/>
    <p:sldId id="600" r:id="rId57"/>
    <p:sldId id="573" r:id="rId58"/>
    <p:sldId id="536" r:id="rId59"/>
    <p:sldId id="539" r:id="rId60"/>
    <p:sldId id="533" r:id="rId61"/>
    <p:sldId id="534" r:id="rId62"/>
    <p:sldId id="524" r:id="rId63"/>
    <p:sldId id="521" r:id="rId64"/>
    <p:sldId id="523" r:id="rId65"/>
    <p:sldId id="531" r:id="rId66"/>
    <p:sldId id="532" r:id="rId67"/>
    <p:sldId id="601" r:id="rId68"/>
    <p:sldId id="584" r:id="rId69"/>
    <p:sldId id="602" r:id="rId70"/>
    <p:sldId id="508" r:id="rId71"/>
    <p:sldId id="603" r:id="rId72"/>
    <p:sldId id="596" r:id="rId73"/>
    <p:sldId id="529" r:id="rId74"/>
    <p:sldId id="595" r:id="rId75"/>
    <p:sldId id="604" r:id="rId76"/>
    <p:sldId id="379" r:id="rId77"/>
    <p:sldId id="593" r:id="rId78"/>
    <p:sldId id="594" r:id="rId79"/>
    <p:sldId id="613" r:id="rId80"/>
    <p:sldId id="605" r:id="rId81"/>
    <p:sldId id="562" r:id="rId82"/>
    <p:sldId id="265" r:id="rId83"/>
    <p:sldId id="435" r:id="rId84"/>
  </p:sldIdLst>
  <p:sldSz cx="12195175" cy="6858000"/>
  <p:notesSz cx="6858000" cy="9144000"/>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521415D9-36F7-43E2-AB2F-B90AF26B5E84}">
      <p14:sectionLst xmlns:p14="http://schemas.microsoft.com/office/powerpoint/2010/main">
        <p14:section name="Sample Scripts" id="{AE6690E1-A9E2-4A68-AF34-72DB51B283C5}">
          <p14:sldIdLst>
            <p14:sldId id="522"/>
            <p14:sldId id="565"/>
            <p14:sldId id="344"/>
          </p14:sldIdLst>
        </p14:section>
        <p14:section name="Use-cases" id="{3DE36F89-85A7-480B-A877-A90B21FC74E3}">
          <p14:sldIdLst>
            <p14:sldId id="567"/>
            <p14:sldId id="568"/>
            <p14:sldId id="614"/>
            <p14:sldId id="615"/>
          </p14:sldIdLst>
        </p14:section>
        <p14:section name="Demo" id="{AD860192-B160-4E16-898D-90C4C01F8143}">
          <p14:sldIdLst>
            <p14:sldId id="597"/>
            <p14:sldId id="572"/>
          </p14:sldIdLst>
        </p14:section>
        <p14:section name="Guidelines used for development" id="{1B751F8F-662C-4BE8-A21A-9C92A30A9FCB}">
          <p14:sldIdLst>
            <p14:sldId id="598"/>
            <p14:sldId id="571"/>
          </p14:sldIdLst>
        </p14:section>
        <p14:section name="Sample scripts description" id="{7C0CA376-E606-4625-8DAB-AA3B94D9BC22}">
          <p14:sldIdLst>
            <p14:sldId id="599"/>
            <p14:sldId id="535"/>
            <p14:sldId id="575"/>
          </p14:sldIdLst>
        </p14:section>
        <p14:section name="Creating users" id="{F7A2D84C-B750-4D4F-A07B-622826AB92FF}">
          <p14:sldIdLst>
            <p14:sldId id="606"/>
            <p14:sldId id="570"/>
            <p14:sldId id="519"/>
            <p14:sldId id="569"/>
            <p14:sldId id="580"/>
            <p14:sldId id="528"/>
            <p14:sldId id="518"/>
          </p14:sldIdLst>
        </p14:section>
        <p14:section name="Updating users" id="{FB03B1CC-2E33-4181-9EF4-996C7BD5005D}">
          <p14:sldIdLst>
            <p14:sldId id="607"/>
            <p14:sldId id="526"/>
            <p14:sldId id="527"/>
            <p14:sldId id="530"/>
            <p14:sldId id="608"/>
            <p14:sldId id="538"/>
            <p14:sldId id="540"/>
          </p14:sldIdLst>
        </p14:section>
        <p14:section name="Deleting users and teams" id="{53695068-7870-42A2-A1B9-B1CCAEBDC812}">
          <p14:sldIdLst>
            <p14:sldId id="609"/>
            <p14:sldId id="520"/>
            <p14:sldId id="525"/>
          </p14:sldIdLst>
        </p14:section>
        <p14:section name="Updating creating teams" id="{DFF1A12D-2B85-4025-AE2B-04AAD25DB63F}">
          <p14:sldIdLst>
            <p14:sldId id="610"/>
            <p14:sldId id="541"/>
            <p14:sldId id="543"/>
          </p14:sldIdLst>
        </p14:section>
        <p14:section name="Team management" id="{E8CD9053-5533-4C68-A6CB-D166799CDEEE}">
          <p14:sldIdLst>
            <p14:sldId id="611"/>
            <p14:sldId id="548"/>
            <p14:sldId id="581"/>
            <p14:sldId id="582"/>
            <p14:sldId id="544"/>
            <p14:sldId id="557"/>
            <p14:sldId id="549"/>
            <p14:sldId id="617"/>
          </p14:sldIdLst>
        </p14:section>
        <p14:section name="Transporting between Services" id="{819016C7-E38C-4B27-8C88-AF19476D765F}">
          <p14:sldIdLst>
            <p14:sldId id="612"/>
            <p14:sldId id="583"/>
            <p14:sldId id="550"/>
            <p14:sldId id="551"/>
            <p14:sldId id="552"/>
            <p14:sldId id="553"/>
            <p14:sldId id="554"/>
            <p14:sldId id="592"/>
            <p14:sldId id="556"/>
          </p14:sldIdLst>
        </p14:section>
        <p14:section name="Getting started overview" id="{38DBA4A8-6FCD-42F0-8B28-BD069A177E59}">
          <p14:sldIdLst>
            <p14:sldId id="600"/>
            <p14:sldId id="573"/>
            <p14:sldId id="536"/>
            <p14:sldId id="539"/>
            <p14:sldId id="533"/>
            <p14:sldId id="534"/>
            <p14:sldId id="524"/>
            <p14:sldId id="521"/>
            <p14:sldId id="523"/>
            <p14:sldId id="531"/>
            <p14:sldId id="532"/>
          </p14:sldIdLst>
        </p14:section>
        <p14:section name="Common design" id="{9D606A18-991F-470D-B9F1-2F7592B5DC0D}">
          <p14:sldIdLst>
            <p14:sldId id="601"/>
            <p14:sldId id="584"/>
          </p14:sldIdLst>
        </p14:section>
        <p14:section name="Managing errors" id="{9951FBCA-3104-494F-B059-BAAA70EA4AF2}">
          <p14:sldIdLst>
            <p14:sldId id="602"/>
            <p14:sldId id="508"/>
          </p14:sldIdLst>
        </p14:section>
        <p14:section name="Developer notes" id="{EA47F2B7-4DAA-42DF-BB52-F0384EE936D8}">
          <p14:sldIdLst>
            <p14:sldId id="603"/>
            <p14:sldId id="596"/>
            <p14:sldId id="529"/>
            <p14:sldId id="595"/>
          </p14:sldIdLst>
        </p14:section>
        <p14:section name="FAQ" id="{502AC649-9841-4731-90B0-0DF7C699FAAE}">
          <p14:sldIdLst>
            <p14:sldId id="604"/>
            <p14:sldId id="379"/>
            <p14:sldId id="593"/>
            <p14:sldId id="594"/>
            <p14:sldId id="613"/>
          </p14:sldIdLst>
        </p14:section>
        <p14:section name="Thank you" id="{467AC3AF-72F9-4596-A2E5-0F4B069602F9}">
          <p14:sldIdLst>
            <p14:sldId id="605"/>
            <p14:sldId id="562"/>
            <p14:sldId id="265"/>
            <p14:sldId id="435"/>
          </p14:sldIdLst>
        </p14:section>
      </p14:sectionLst>
    </p:ext>
    <p:ext uri="{EFAFB233-063F-42B5-8137-9DF3F51BA10A}">
      <p15:sldGuideLst xmlns:p15="http://schemas.microsoft.com/office/powerpoint/2012/main">
        <p15:guide id="1" pos="3841"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tthew Shaw" initials="MS" lastIdx="2" clrIdx="0">
    <p:extLst>
      <p:ext uri="{19B8F6BF-5375-455C-9EA6-DF929625EA0E}">
        <p15:presenceInfo xmlns:p15="http://schemas.microsoft.com/office/powerpoint/2012/main" userId="Matthew Sha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FFFFFF"/>
    <a:srgbClr val="3333FF"/>
    <a:srgbClr val="0000FF"/>
    <a:srgbClr val="0F46A7"/>
    <a:srgbClr val="D9D9D9"/>
    <a:srgbClr val="00195A"/>
    <a:srgbClr val="970A82"/>
    <a:srgbClr val="FF3399"/>
    <a:srgbClr val="FF0000"/>
    <a:srgbClr val="FEE3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6E4D6B-2599-4C8C-B02C-39653FCDD293}" v="9" dt="2021-11-08T18:30:49.057"/>
  </p1510:revLst>
</p1510:revInfo>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02" autoAdjust="0"/>
    <p:restoredTop sz="94189" autoAdjust="0"/>
  </p:normalViewPr>
  <p:slideViewPr>
    <p:cSldViewPr snapToGrid="0" showGuides="1">
      <p:cViewPr varScale="1">
        <p:scale>
          <a:sx n="161" d="100"/>
          <a:sy n="161" d="100"/>
        </p:scale>
        <p:origin x="380" y="96"/>
      </p:cViewPr>
      <p:guideLst>
        <p:guide pos="3841"/>
        <p:guide orient="horz" pos="2160"/>
      </p:guideLst>
    </p:cSldViewPr>
  </p:slideViewPr>
  <p:outlineViewPr>
    <p:cViewPr>
      <p:scale>
        <a:sx n="33" d="100"/>
        <a:sy n="33" d="100"/>
      </p:scale>
      <p:origin x="0" y="-8357"/>
    </p:cViewPr>
  </p:outlineViewPr>
  <p:notesTextViewPr>
    <p:cViewPr>
      <p:scale>
        <a:sx n="100" d="100"/>
        <a:sy n="100" d="100"/>
      </p:scale>
      <p:origin x="0" y="0"/>
    </p:cViewPr>
  </p:notesTextViewPr>
  <p:sorterViewPr>
    <p:cViewPr>
      <p:scale>
        <a:sx n="150" d="100"/>
        <a:sy n="150" d="100"/>
      </p:scale>
      <p:origin x="0" y="-60078"/>
    </p:cViewPr>
  </p:sorterViewPr>
  <p:notesViewPr>
    <p:cSldViewPr snapToGrid="0" showGuides="1">
      <p:cViewPr varScale="1">
        <p:scale>
          <a:sx n="92" d="100"/>
          <a:sy n="92" d="100"/>
        </p:scale>
        <p:origin x="404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viewProps" Target="viewProp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openxmlformats.org/officeDocument/2006/relationships/theme" Target="theme/theme1.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notesMaster" Target="notesMasters/notesMaster1.xml"/><Relationship Id="rId93"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92" Type="http://schemas.microsoft.com/office/2016/11/relationships/changesInfo" Target="changesInfos/changesInfo1.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commentAuthors" Target="commentAuthor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w, Matthew" userId="cd7f48f0-cccd-435d-b354-429597fe38e8" providerId="ADAL" clId="{E66E4D6B-2599-4C8C-B02C-39653FCDD293}"/>
    <pc:docChg chg="undo custSel addSld delSld modSld modSection">
      <pc:chgData name="Shaw, Matthew" userId="cd7f48f0-cccd-435d-b354-429597fe38e8" providerId="ADAL" clId="{E66E4D6B-2599-4C8C-B02C-39653FCDD293}" dt="2021-11-08T19:03:34.816" v="742" actId="47"/>
      <pc:docMkLst>
        <pc:docMk/>
      </pc:docMkLst>
      <pc:sldChg chg="mod modShow modNotesTx">
        <pc:chgData name="Shaw, Matthew" userId="cd7f48f0-cccd-435d-b354-429597fe38e8" providerId="ADAL" clId="{E66E4D6B-2599-4C8C-B02C-39653FCDD293}" dt="2021-11-08T18:31:12.422" v="741" actId="20577"/>
        <pc:sldMkLst>
          <pc:docMk/>
          <pc:sldMk cId="943496762" sldId="534"/>
        </pc:sldMkLst>
      </pc:sldChg>
      <pc:sldChg chg="modSp mod modNotesTx">
        <pc:chgData name="Shaw, Matthew" userId="cd7f48f0-cccd-435d-b354-429597fe38e8" providerId="ADAL" clId="{E66E4D6B-2599-4C8C-B02C-39653FCDD293}" dt="2021-11-08T18:30:43.127" v="725" actId="20577"/>
        <pc:sldMkLst>
          <pc:docMk/>
          <pc:sldMk cId="1022174377" sldId="536"/>
        </pc:sldMkLst>
        <pc:spChg chg="mod">
          <ac:chgData name="Shaw, Matthew" userId="cd7f48f0-cccd-435d-b354-429597fe38e8" providerId="ADAL" clId="{E66E4D6B-2599-4C8C-B02C-39653FCDD293}" dt="2021-10-29T13:56:00.695" v="2" actId="20577"/>
          <ac:spMkLst>
            <pc:docMk/>
            <pc:sldMk cId="1022174377" sldId="536"/>
            <ac:spMk id="7" creationId="{9E17D641-73EC-40F8-8802-4A3FB6417041}"/>
          </ac:spMkLst>
        </pc:spChg>
        <pc:graphicFrameChg chg="mod">
          <ac:chgData name="Shaw, Matthew" userId="cd7f48f0-cccd-435d-b354-429597fe38e8" providerId="ADAL" clId="{E66E4D6B-2599-4C8C-B02C-39653FCDD293}" dt="2021-11-08T18:30:43.127" v="725" actId="20577"/>
          <ac:graphicFrameMkLst>
            <pc:docMk/>
            <pc:sldMk cId="1022174377" sldId="536"/>
            <ac:graphicFrameMk id="6" creationId="{3F2BE125-B66A-4550-A8A9-3A15B52B8C45}"/>
          </ac:graphicFrameMkLst>
        </pc:graphicFrameChg>
      </pc:sldChg>
      <pc:sldChg chg="modSp">
        <pc:chgData name="Shaw, Matthew" userId="cd7f48f0-cccd-435d-b354-429597fe38e8" providerId="ADAL" clId="{E66E4D6B-2599-4C8C-B02C-39653FCDD293}" dt="2021-11-08T18:30:49.057" v="726"/>
        <pc:sldMkLst>
          <pc:docMk/>
          <pc:sldMk cId="993954603" sldId="539"/>
        </pc:sldMkLst>
        <pc:graphicFrameChg chg="mod">
          <ac:chgData name="Shaw, Matthew" userId="cd7f48f0-cccd-435d-b354-429597fe38e8" providerId="ADAL" clId="{E66E4D6B-2599-4C8C-B02C-39653FCDD293}" dt="2021-11-08T18:30:49.057" v="726"/>
          <ac:graphicFrameMkLst>
            <pc:docMk/>
            <pc:sldMk cId="993954603" sldId="539"/>
            <ac:graphicFrameMk id="8" creationId="{9EBDBBC6-9568-427E-B525-DAD692EAA0B6}"/>
          </ac:graphicFrameMkLst>
        </pc:graphicFrameChg>
      </pc:sldChg>
      <pc:sldChg chg="addSp delSp modSp del mod">
        <pc:chgData name="Shaw, Matthew" userId="cd7f48f0-cccd-435d-b354-429597fe38e8" providerId="ADAL" clId="{E66E4D6B-2599-4C8C-B02C-39653FCDD293}" dt="2021-11-01T10:35:21.263" v="713" actId="2696"/>
        <pc:sldMkLst>
          <pc:docMk/>
          <pc:sldMk cId="1721102124" sldId="542"/>
        </pc:sldMkLst>
        <pc:spChg chg="mod">
          <ac:chgData name="Shaw, Matthew" userId="cd7f48f0-cccd-435d-b354-429597fe38e8" providerId="ADAL" clId="{E66E4D6B-2599-4C8C-B02C-39653FCDD293}" dt="2021-10-29T14:14:33.745" v="75" actId="1076"/>
          <ac:spMkLst>
            <pc:docMk/>
            <pc:sldMk cId="1721102124" sldId="542"/>
            <ac:spMk id="16" creationId="{85F0335F-B104-4B4F-8E67-05CE74AFED4E}"/>
          </ac:spMkLst>
        </pc:spChg>
        <pc:spChg chg="mod">
          <ac:chgData name="Shaw, Matthew" userId="cd7f48f0-cccd-435d-b354-429597fe38e8" providerId="ADAL" clId="{E66E4D6B-2599-4C8C-B02C-39653FCDD293}" dt="2021-10-29T14:24:44.744" v="471" actId="1076"/>
          <ac:spMkLst>
            <pc:docMk/>
            <pc:sldMk cId="1721102124" sldId="542"/>
            <ac:spMk id="17" creationId="{6C636189-DD27-4EC6-AEA8-5354D987E2A3}"/>
          </ac:spMkLst>
        </pc:spChg>
        <pc:spChg chg="mod">
          <ac:chgData name="Shaw, Matthew" userId="cd7f48f0-cccd-435d-b354-429597fe38e8" providerId="ADAL" clId="{E66E4D6B-2599-4C8C-B02C-39653FCDD293}" dt="2021-10-29T14:14:41.056" v="76" actId="1076"/>
          <ac:spMkLst>
            <pc:docMk/>
            <pc:sldMk cId="1721102124" sldId="542"/>
            <ac:spMk id="18" creationId="{F4839A12-8432-4F39-8BB9-C61E4E203413}"/>
          </ac:spMkLst>
        </pc:spChg>
        <pc:spChg chg="mod">
          <ac:chgData name="Shaw, Matthew" userId="cd7f48f0-cccd-435d-b354-429597fe38e8" providerId="ADAL" clId="{E66E4D6B-2599-4C8C-B02C-39653FCDD293}" dt="2021-10-29T14:18:23.486" v="115" actId="1076"/>
          <ac:spMkLst>
            <pc:docMk/>
            <pc:sldMk cId="1721102124" sldId="542"/>
            <ac:spMk id="21" creationId="{72AE7DDD-B4B1-4536-9F32-415B27DF7143}"/>
          </ac:spMkLst>
        </pc:spChg>
        <pc:spChg chg="mod">
          <ac:chgData name="Shaw, Matthew" userId="cd7f48f0-cccd-435d-b354-429597fe38e8" providerId="ADAL" clId="{E66E4D6B-2599-4C8C-B02C-39653FCDD293}" dt="2021-10-29T14:25:50.887" v="512" actId="1076"/>
          <ac:spMkLst>
            <pc:docMk/>
            <pc:sldMk cId="1721102124" sldId="542"/>
            <ac:spMk id="23" creationId="{F3C95830-5C45-4270-AB81-66A1F4E9744D}"/>
          </ac:spMkLst>
        </pc:spChg>
        <pc:spChg chg="add del mod">
          <ac:chgData name="Shaw, Matthew" userId="cd7f48f0-cccd-435d-b354-429597fe38e8" providerId="ADAL" clId="{E66E4D6B-2599-4C8C-B02C-39653FCDD293}" dt="2021-10-29T14:20:24.855" v="216" actId="478"/>
          <ac:spMkLst>
            <pc:docMk/>
            <pc:sldMk cId="1721102124" sldId="542"/>
            <ac:spMk id="35" creationId="{D54F0D78-C1D5-4E27-8ED5-4476941CAB05}"/>
          </ac:spMkLst>
        </pc:spChg>
        <pc:spChg chg="add mod">
          <ac:chgData name="Shaw, Matthew" userId="cd7f48f0-cccd-435d-b354-429597fe38e8" providerId="ADAL" clId="{E66E4D6B-2599-4C8C-B02C-39653FCDD293}" dt="2021-11-01T10:32:35.512" v="676" actId="207"/>
          <ac:spMkLst>
            <pc:docMk/>
            <pc:sldMk cId="1721102124" sldId="542"/>
            <ac:spMk id="40" creationId="{1D736A33-2511-45D8-B9E9-E56B32FFEACE}"/>
          </ac:spMkLst>
        </pc:spChg>
        <pc:picChg chg="mod">
          <ac:chgData name="Shaw, Matthew" userId="cd7f48f0-cccd-435d-b354-429597fe38e8" providerId="ADAL" clId="{E66E4D6B-2599-4C8C-B02C-39653FCDD293}" dt="2021-10-29T14:14:30.181" v="73" actId="1076"/>
          <ac:picMkLst>
            <pc:docMk/>
            <pc:sldMk cId="1721102124" sldId="542"/>
            <ac:picMk id="5" creationId="{5F4D03D3-9E3B-446E-9B3C-6828C5B09B37}"/>
          </ac:picMkLst>
        </pc:picChg>
        <pc:picChg chg="mod">
          <ac:chgData name="Shaw, Matthew" userId="cd7f48f0-cccd-435d-b354-429597fe38e8" providerId="ADAL" clId="{E66E4D6B-2599-4C8C-B02C-39653FCDD293}" dt="2021-10-29T14:14:33.745" v="75" actId="1076"/>
          <ac:picMkLst>
            <pc:docMk/>
            <pc:sldMk cId="1721102124" sldId="542"/>
            <ac:picMk id="6" creationId="{126703E4-3737-40A9-B69C-944F848BBEF1}"/>
          </ac:picMkLst>
        </pc:picChg>
        <pc:picChg chg="del">
          <ac:chgData name="Shaw, Matthew" userId="cd7f48f0-cccd-435d-b354-429597fe38e8" providerId="ADAL" clId="{E66E4D6B-2599-4C8C-B02C-39653FCDD293}" dt="2021-10-29T14:18:06.224" v="107" actId="478"/>
          <ac:picMkLst>
            <pc:docMk/>
            <pc:sldMk cId="1721102124" sldId="542"/>
            <ac:picMk id="9" creationId="{8DEAE5B9-8C05-47E3-9BF9-44C556874A9F}"/>
          </ac:picMkLst>
        </pc:picChg>
        <pc:picChg chg="mod">
          <ac:chgData name="Shaw, Matthew" userId="cd7f48f0-cccd-435d-b354-429597fe38e8" providerId="ADAL" clId="{E66E4D6B-2599-4C8C-B02C-39653FCDD293}" dt="2021-10-29T14:18:16.991" v="113" actId="1076"/>
          <ac:picMkLst>
            <pc:docMk/>
            <pc:sldMk cId="1721102124" sldId="542"/>
            <ac:picMk id="10" creationId="{6D467756-804A-4E05-BBB9-42A2EDAE4A49}"/>
          </ac:picMkLst>
        </pc:picChg>
        <pc:picChg chg="mod">
          <ac:chgData name="Shaw, Matthew" userId="cd7f48f0-cccd-435d-b354-429597fe38e8" providerId="ADAL" clId="{E66E4D6B-2599-4C8C-B02C-39653FCDD293}" dt="2021-10-29T14:24:44.744" v="471" actId="1076"/>
          <ac:picMkLst>
            <pc:docMk/>
            <pc:sldMk cId="1721102124" sldId="542"/>
            <ac:picMk id="11" creationId="{3E3F15CE-4150-465E-8111-2ADEE463085E}"/>
          </ac:picMkLst>
        </pc:picChg>
        <pc:picChg chg="mod">
          <ac:chgData name="Shaw, Matthew" userId="cd7f48f0-cccd-435d-b354-429597fe38e8" providerId="ADAL" clId="{E66E4D6B-2599-4C8C-B02C-39653FCDD293}" dt="2021-10-29T14:24:44.744" v="471" actId="1076"/>
          <ac:picMkLst>
            <pc:docMk/>
            <pc:sldMk cId="1721102124" sldId="542"/>
            <ac:picMk id="12" creationId="{C833A626-0EF8-4D35-990D-161D2A690064}"/>
          </ac:picMkLst>
        </pc:picChg>
        <pc:picChg chg="mod">
          <ac:chgData name="Shaw, Matthew" userId="cd7f48f0-cccd-435d-b354-429597fe38e8" providerId="ADAL" clId="{E66E4D6B-2599-4C8C-B02C-39653FCDD293}" dt="2021-10-29T14:14:41.056" v="76" actId="1076"/>
          <ac:picMkLst>
            <pc:docMk/>
            <pc:sldMk cId="1721102124" sldId="542"/>
            <ac:picMk id="13" creationId="{734CBD16-0035-4385-9757-659FF6F45535}"/>
          </ac:picMkLst>
        </pc:picChg>
        <pc:picChg chg="mod">
          <ac:chgData name="Shaw, Matthew" userId="cd7f48f0-cccd-435d-b354-429597fe38e8" providerId="ADAL" clId="{E66E4D6B-2599-4C8C-B02C-39653FCDD293}" dt="2021-10-29T14:14:41.056" v="76" actId="1076"/>
          <ac:picMkLst>
            <pc:docMk/>
            <pc:sldMk cId="1721102124" sldId="542"/>
            <ac:picMk id="26" creationId="{64BEBE5D-B2EE-42E4-AE90-755AD47D84A6}"/>
          </ac:picMkLst>
        </pc:picChg>
        <pc:picChg chg="mod">
          <ac:chgData name="Shaw, Matthew" userId="cd7f48f0-cccd-435d-b354-429597fe38e8" providerId="ADAL" clId="{E66E4D6B-2599-4C8C-B02C-39653FCDD293}" dt="2021-10-29T14:18:20.321" v="114" actId="1076"/>
          <ac:picMkLst>
            <pc:docMk/>
            <pc:sldMk cId="1721102124" sldId="542"/>
            <ac:picMk id="29" creationId="{B12B9908-387E-4853-8579-5F3112601E2A}"/>
          </ac:picMkLst>
        </pc:picChg>
        <pc:picChg chg="mod">
          <ac:chgData name="Shaw, Matthew" userId="cd7f48f0-cccd-435d-b354-429597fe38e8" providerId="ADAL" clId="{E66E4D6B-2599-4C8C-B02C-39653FCDD293}" dt="2021-10-29T14:18:20.321" v="114" actId="1076"/>
          <ac:picMkLst>
            <pc:docMk/>
            <pc:sldMk cId="1721102124" sldId="542"/>
            <ac:picMk id="30" creationId="{EE7D8BB0-BDFE-4257-8872-A0170F0E5427}"/>
          </ac:picMkLst>
        </pc:picChg>
        <pc:picChg chg="add del mod">
          <ac:chgData name="Shaw, Matthew" userId="cd7f48f0-cccd-435d-b354-429597fe38e8" providerId="ADAL" clId="{E66E4D6B-2599-4C8C-B02C-39653FCDD293}" dt="2021-10-29T14:13:47.757" v="64" actId="478"/>
          <ac:picMkLst>
            <pc:docMk/>
            <pc:sldMk cId="1721102124" sldId="542"/>
            <ac:picMk id="32" creationId="{14B42134-AC49-43F2-A81F-1CA737AF5DEA}"/>
          </ac:picMkLst>
        </pc:picChg>
        <pc:picChg chg="add mod">
          <ac:chgData name="Shaw, Matthew" userId="cd7f48f0-cccd-435d-b354-429597fe38e8" providerId="ADAL" clId="{E66E4D6B-2599-4C8C-B02C-39653FCDD293}" dt="2021-10-29T14:29:28.217" v="658" actId="1076"/>
          <ac:picMkLst>
            <pc:docMk/>
            <pc:sldMk cId="1721102124" sldId="542"/>
            <ac:picMk id="34" creationId="{7ADC96A3-10E9-44F7-A6DA-011E853B9164}"/>
          </ac:picMkLst>
        </pc:picChg>
        <pc:picChg chg="add mod ord">
          <ac:chgData name="Shaw, Matthew" userId="cd7f48f0-cccd-435d-b354-429597fe38e8" providerId="ADAL" clId="{E66E4D6B-2599-4C8C-B02C-39653FCDD293}" dt="2021-10-29T14:18:12.272" v="111" actId="167"/>
          <ac:picMkLst>
            <pc:docMk/>
            <pc:sldMk cId="1721102124" sldId="542"/>
            <ac:picMk id="37" creationId="{8A234A8C-3F8C-4419-B628-DC15818CD91E}"/>
          </ac:picMkLst>
        </pc:picChg>
        <pc:picChg chg="add mod">
          <ac:chgData name="Shaw, Matthew" userId="cd7f48f0-cccd-435d-b354-429597fe38e8" providerId="ADAL" clId="{E66E4D6B-2599-4C8C-B02C-39653FCDD293}" dt="2021-10-29T14:24:06.899" v="463" actId="1076"/>
          <ac:picMkLst>
            <pc:docMk/>
            <pc:sldMk cId="1721102124" sldId="542"/>
            <ac:picMk id="39" creationId="{A110E24F-3A79-4771-BF87-F95AEB2578BE}"/>
          </ac:picMkLst>
        </pc:picChg>
      </pc:sldChg>
      <pc:sldChg chg="modSp mod">
        <pc:chgData name="Shaw, Matthew" userId="cd7f48f0-cccd-435d-b354-429597fe38e8" providerId="ADAL" clId="{E66E4D6B-2599-4C8C-B02C-39653FCDD293}" dt="2021-10-29T13:58:46.343" v="52" actId="20577"/>
        <pc:sldMkLst>
          <pc:docMk/>
          <pc:sldMk cId="2845401793" sldId="606"/>
        </pc:sldMkLst>
        <pc:spChg chg="mod">
          <ac:chgData name="Shaw, Matthew" userId="cd7f48f0-cccd-435d-b354-429597fe38e8" providerId="ADAL" clId="{E66E4D6B-2599-4C8C-B02C-39653FCDD293}" dt="2021-10-29T13:58:46.343" v="52" actId="20577"/>
          <ac:spMkLst>
            <pc:docMk/>
            <pc:sldMk cId="2845401793" sldId="606"/>
            <ac:spMk id="23" creationId="{F3C95830-5C45-4270-AB81-66A1F4E9744D}"/>
          </ac:spMkLst>
        </pc:spChg>
      </pc:sldChg>
      <pc:sldChg chg="addSp delSp modSp add mod">
        <pc:chgData name="Shaw, Matthew" userId="cd7f48f0-cccd-435d-b354-429597fe38e8" providerId="ADAL" clId="{E66E4D6B-2599-4C8C-B02C-39653FCDD293}" dt="2021-11-01T10:35:25.113" v="714" actId="478"/>
        <pc:sldMkLst>
          <pc:docMk/>
          <pc:sldMk cId="4134831447" sldId="614"/>
        </pc:sldMkLst>
        <pc:spChg chg="add del mod ord">
          <ac:chgData name="Shaw, Matthew" userId="cd7f48f0-cccd-435d-b354-429597fe38e8" providerId="ADAL" clId="{E66E4D6B-2599-4C8C-B02C-39653FCDD293}" dt="2021-11-01T10:35:25.113" v="714" actId="478"/>
          <ac:spMkLst>
            <pc:docMk/>
            <pc:sldMk cId="4134831447" sldId="614"/>
            <ac:spMk id="9" creationId="{A86E3257-11C0-41AF-91B3-F36FDCC74B57}"/>
          </ac:spMkLst>
        </pc:spChg>
        <pc:spChg chg="mod">
          <ac:chgData name="Shaw, Matthew" userId="cd7f48f0-cccd-435d-b354-429597fe38e8" providerId="ADAL" clId="{E66E4D6B-2599-4C8C-B02C-39653FCDD293}" dt="2021-11-01T10:33:45.614" v="692" actId="20577"/>
          <ac:spMkLst>
            <pc:docMk/>
            <pc:sldMk cId="4134831447" sldId="614"/>
            <ac:spMk id="23" creationId="{F3C95830-5C45-4270-AB81-66A1F4E9744D}"/>
          </ac:spMkLst>
        </pc:spChg>
        <pc:spChg chg="mod">
          <ac:chgData name="Shaw, Matthew" userId="cd7f48f0-cccd-435d-b354-429597fe38e8" providerId="ADAL" clId="{E66E4D6B-2599-4C8C-B02C-39653FCDD293}" dt="2021-11-01T10:32:42.653" v="677" actId="207"/>
          <ac:spMkLst>
            <pc:docMk/>
            <pc:sldMk cId="4134831447" sldId="614"/>
            <ac:spMk id="40" creationId="{1D736A33-2511-45D8-B9E9-E56B32FFEACE}"/>
          </ac:spMkLst>
        </pc:spChg>
        <pc:picChg chg="add del mod">
          <ac:chgData name="Shaw, Matthew" userId="cd7f48f0-cccd-435d-b354-429597fe38e8" providerId="ADAL" clId="{E66E4D6B-2599-4C8C-B02C-39653FCDD293}" dt="2021-11-01T10:34:44.603" v="704" actId="478"/>
          <ac:picMkLst>
            <pc:docMk/>
            <pc:sldMk cId="4134831447" sldId="614"/>
            <ac:picMk id="32" creationId="{ECF233E6-BF57-4A8C-8A99-B658A151564F}"/>
          </ac:picMkLst>
        </pc:picChg>
        <pc:picChg chg="del">
          <ac:chgData name="Shaw, Matthew" userId="cd7f48f0-cccd-435d-b354-429597fe38e8" providerId="ADAL" clId="{E66E4D6B-2599-4C8C-B02C-39653FCDD293}" dt="2021-11-01T10:34:21.147" v="699" actId="478"/>
          <ac:picMkLst>
            <pc:docMk/>
            <pc:sldMk cId="4134831447" sldId="614"/>
            <ac:picMk id="34" creationId="{7ADC96A3-10E9-44F7-A6DA-011E853B9164}"/>
          </ac:picMkLst>
        </pc:picChg>
        <pc:picChg chg="add mod">
          <ac:chgData name="Shaw, Matthew" userId="cd7f48f0-cccd-435d-b354-429597fe38e8" providerId="ADAL" clId="{E66E4D6B-2599-4C8C-B02C-39653FCDD293}" dt="2021-11-01T10:35:10.323" v="711" actId="1076"/>
          <ac:picMkLst>
            <pc:docMk/>
            <pc:sldMk cId="4134831447" sldId="614"/>
            <ac:picMk id="35" creationId="{A6E798CD-DB1C-4D10-B0A8-2C7DA171C84B}"/>
          </ac:picMkLst>
        </pc:picChg>
      </pc:sldChg>
      <pc:sldChg chg="add">
        <pc:chgData name="Shaw, Matthew" userId="cd7f48f0-cccd-435d-b354-429597fe38e8" providerId="ADAL" clId="{E66E4D6B-2599-4C8C-B02C-39653FCDD293}" dt="2021-11-01T10:35:18.183" v="712" actId="2890"/>
        <pc:sldMkLst>
          <pc:docMk/>
          <pc:sldMk cId="3167734384" sldId="615"/>
        </pc:sldMkLst>
      </pc:sldChg>
      <pc:sldChg chg="modSp add del mod">
        <pc:chgData name="Shaw, Matthew" userId="cd7f48f0-cccd-435d-b354-429597fe38e8" providerId="ADAL" clId="{E66E4D6B-2599-4C8C-B02C-39653FCDD293}" dt="2021-11-08T19:03:34.816" v="742" actId="47"/>
        <pc:sldMkLst>
          <pc:docMk/>
          <pc:sldMk cId="1117534292" sldId="616"/>
        </pc:sldMkLst>
        <pc:spChg chg="mod">
          <ac:chgData name="Shaw, Matthew" userId="cd7f48f0-cccd-435d-b354-429597fe38e8" providerId="ADAL" clId="{E66E4D6B-2599-4C8C-B02C-39653FCDD293}" dt="2021-11-01T12:21:54.536" v="716" actId="1076"/>
          <ac:spMkLst>
            <pc:docMk/>
            <pc:sldMk cId="1117534292" sldId="616"/>
            <ac:spMk id="16" creationId="{85F0335F-B104-4B4F-8E67-05CE74AFED4E}"/>
          </ac:spMkLst>
        </pc:spChg>
      </pc:sldChg>
      <pc:sldChg chg="addSp modSp new mod">
        <pc:chgData name="Shaw, Matthew" userId="cd7f48f0-cccd-435d-b354-429597fe38e8" providerId="ADAL" clId="{E66E4D6B-2599-4C8C-B02C-39653FCDD293}" dt="2021-11-08T17:13:41.212" v="721" actId="1440"/>
        <pc:sldMkLst>
          <pc:docMk/>
          <pc:sldMk cId="2992078425" sldId="617"/>
        </pc:sldMkLst>
        <pc:picChg chg="add mod">
          <ac:chgData name="Shaw, Matthew" userId="cd7f48f0-cccd-435d-b354-429597fe38e8" providerId="ADAL" clId="{E66E4D6B-2599-4C8C-B02C-39653FCDD293}" dt="2021-11-08T17:13:41.212" v="721" actId="1440"/>
          <ac:picMkLst>
            <pc:docMk/>
            <pc:sldMk cId="2992078425" sldId="617"/>
            <ac:picMk id="5" creationId="{22A7D382-FB04-473F-9676-6684FF878086}"/>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I049477\OneDrive%20-%20SAP%20SE\My%20Projects\SCIM%20API%20and%20Postman\Performance%20Results\SCIM%20API%20Performance%20measurement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649331073107125E-2"/>
          <c:y val="6.2373969896214569E-2"/>
          <c:w val="0.76092091608466839"/>
          <c:h val="0.78009962104211117"/>
        </c:manualLayout>
      </c:layout>
      <c:scatterChart>
        <c:scatterStyle val="lineMarker"/>
        <c:varyColors val="0"/>
        <c:ser>
          <c:idx val="0"/>
          <c:order val="0"/>
          <c:tx>
            <c:strRef>
              <c:f>'Team PUT (2)'!$L$148</c:f>
              <c:strCache>
                <c:ptCount val="1"/>
                <c:pt idx="0">
                  <c:v>script duration (seconds)</c:v>
                </c:pt>
              </c:strCache>
            </c:strRef>
          </c:tx>
          <c:spPr>
            <a:ln w="34925" cap="rnd">
              <a:solidFill>
                <a:srgbClr val="7030A0"/>
              </a:solidFill>
              <a:round/>
            </a:ln>
            <a:effectLst/>
          </c:spPr>
          <c:marker>
            <c:symbol val="circle"/>
            <c:size val="5"/>
            <c:spPr>
              <a:solidFill>
                <a:srgbClr val="7030A0"/>
              </a:solidFill>
              <a:ln w="9525">
                <a:solidFill>
                  <a:srgbClr val="7030A0"/>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'Team PUT (2)'!$C$149:$C$163</c:f>
              <c:numCache>
                <c:formatCode>0</c:formatCode>
                <c:ptCount val="15"/>
                <c:pt idx="0">
                  <c:v>0</c:v>
                </c:pt>
                <c:pt idx="1">
                  <c:v>4590</c:v>
                </c:pt>
                <c:pt idx="2">
                  <c:v>8262</c:v>
                </c:pt>
                <c:pt idx="3">
                  <c:v>11200</c:v>
                </c:pt>
                <c:pt idx="4">
                  <c:v>14138</c:v>
                </c:pt>
                <c:pt idx="5">
                  <c:v>17076</c:v>
                </c:pt>
                <c:pt idx="6">
                  <c:v>19426</c:v>
                </c:pt>
                <c:pt idx="7">
                  <c:v>21306</c:v>
                </c:pt>
                <c:pt idx="8">
                  <c:v>23186</c:v>
                </c:pt>
                <c:pt idx="9">
                  <c:v>25066</c:v>
                </c:pt>
                <c:pt idx="10">
                  <c:v>26946</c:v>
                </c:pt>
                <c:pt idx="11">
                  <c:v>28450</c:v>
                </c:pt>
                <c:pt idx="12">
                  <c:v>29954</c:v>
                </c:pt>
                <c:pt idx="13">
                  <c:v>31458</c:v>
                </c:pt>
                <c:pt idx="14">
                  <c:v>32767</c:v>
                </c:pt>
              </c:numCache>
            </c:numRef>
          </c:xVal>
          <c:yVal>
            <c:numRef>
              <c:f>'Team PUT (2)'!$L$149:$L$163</c:f>
              <c:numCache>
                <c:formatCode>0</c:formatCode>
                <c:ptCount val="15"/>
                <c:pt idx="1">
                  <c:v>236.00000000000171</c:v>
                </c:pt>
                <c:pt idx="2">
                  <c:v>457.99999999999807</c:v>
                </c:pt>
                <c:pt idx="3">
                  <c:v>665.99999999999864</c:v>
                </c:pt>
                <c:pt idx="4">
                  <c:v>885.00000000000409</c:v>
                </c:pt>
                <c:pt idx="5">
                  <c:v>1143.0000000000059</c:v>
                </c:pt>
                <c:pt idx="6">
                  <c:v>1362.0000000000018</c:v>
                </c:pt>
                <c:pt idx="7">
                  <c:v>1555.5180000000012</c:v>
                </c:pt>
                <c:pt idx="8">
                  <c:v>1760.8959999999963</c:v>
                </c:pt>
                <c:pt idx="9">
                  <c:v>1963.662999999995</c:v>
                </c:pt>
                <c:pt idx="10">
                  <c:v>2198.403000000003</c:v>
                </c:pt>
                <c:pt idx="11">
                  <c:v>2400.2530000000038</c:v>
                </c:pt>
                <c:pt idx="12">
                  <c:v>2612.547999999998</c:v>
                </c:pt>
                <c:pt idx="13">
                  <c:v>2833.476999999993</c:v>
                </c:pt>
                <c:pt idx="14">
                  <c:v>3040.9830000000024</c:v>
                </c:pt>
              </c:numCache>
            </c:numRef>
          </c:yVal>
          <c:smooth val="0"/>
          <c:extLst>
            <c:ext xmlns:c16="http://schemas.microsoft.com/office/drawing/2014/chart" uri="{C3380CC4-5D6E-409C-BE32-E72D297353CC}">
              <c16:uniqueId val="{00000000-1173-4F41-A0C3-8BA357BC8109}"/>
            </c:ext>
          </c:extLst>
        </c:ser>
        <c:dLbls>
          <c:showLegendKey val="0"/>
          <c:showVal val="0"/>
          <c:showCatName val="0"/>
          <c:showSerName val="0"/>
          <c:showPercent val="0"/>
          <c:showBubbleSize val="0"/>
        </c:dLbls>
        <c:axId val="51366272"/>
        <c:axId val="51178512"/>
      </c:scatterChart>
      <c:valAx>
        <c:axId val="51366272"/>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600"/>
                  <a:t>Users being added into</a:t>
                </a:r>
                <a:r>
                  <a:rPr lang="en-GB" sz="1600" baseline="0"/>
                  <a:t> an empty Team</a:t>
                </a:r>
                <a:endParaRPr lang="en-GB" sz="1600"/>
              </a:p>
            </c:rich>
          </c:tx>
          <c:layout>
            <c:manualLayout>
              <c:xMode val="edge"/>
              <c:yMode val="edge"/>
              <c:x val="0.17633090945599009"/>
              <c:y val="0.9223873757560108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1178512"/>
        <c:crosses val="autoZero"/>
        <c:crossBetween val="midCat"/>
      </c:valAx>
      <c:valAx>
        <c:axId val="51178512"/>
        <c:scaling>
          <c:orientation val="minMax"/>
        </c:scaling>
        <c:delete val="0"/>
        <c:axPos val="r"/>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GB" sz="1800"/>
                  <a:t> cumulative duration (seconds)</a:t>
                </a:r>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51366272"/>
        <c:crosses val="max"/>
        <c:crossBetween val="midCat"/>
      </c:valAx>
      <c:spPr>
        <a:noFill/>
        <a:ln>
          <a:noFill/>
        </a:ln>
        <a:effectLst>
          <a:outerShdw blurRad="50800" dist="38100" dir="2700000" algn="tl" rotWithShape="0">
            <a:prstClr val="black">
              <a:alpha val="40000"/>
            </a:prstClr>
          </a:outerShdw>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1644149-C0F7-4FE8-8E0E-C74624B2215C}" type="doc">
      <dgm:prSet loTypeId="urn:microsoft.com/office/officeart/2005/8/layout/chevron1" loCatId="process" qsTypeId="urn:microsoft.com/office/officeart/2005/8/quickstyle/simple5" qsCatId="simple" csTypeId="urn:microsoft.com/office/officeart/2005/8/colors/colorful5" csCatId="colorful" phldr="1"/>
      <dgm:spPr/>
    </dgm:pt>
    <dgm:pt modelId="{AC197FEB-A899-4361-A001-2F6B13D14347}">
      <dgm:prSet phldrT="[Text]"/>
      <dgm:spPr/>
      <dgm:t>
        <a:bodyPr/>
        <a:lstStyle/>
        <a:p>
          <a:r>
            <a:rPr lang="en-GB" dirty="0"/>
            <a:t>(A) Install Postman</a:t>
          </a:r>
        </a:p>
      </dgm:t>
    </dgm:pt>
    <dgm:pt modelId="{B4E722BA-E8F9-4A80-ABEC-3E80C1421097}" type="parTrans" cxnId="{0203F6B4-3C7C-4278-864F-E9338ABEBBA3}">
      <dgm:prSet/>
      <dgm:spPr/>
      <dgm:t>
        <a:bodyPr/>
        <a:lstStyle/>
        <a:p>
          <a:endParaRPr lang="en-GB"/>
        </a:p>
      </dgm:t>
    </dgm:pt>
    <dgm:pt modelId="{EDD44A50-C045-49A9-90FD-B81BA7878D77}" type="sibTrans" cxnId="{0203F6B4-3C7C-4278-864F-E9338ABEBBA3}">
      <dgm:prSet/>
      <dgm:spPr/>
      <dgm:t>
        <a:bodyPr/>
        <a:lstStyle/>
        <a:p>
          <a:endParaRPr lang="en-GB"/>
        </a:p>
      </dgm:t>
    </dgm:pt>
    <dgm:pt modelId="{D1C8D05C-A789-4DF6-93E9-21C29E9CC879}">
      <dgm:prSet phldrT="[Text]"/>
      <dgm:spPr/>
      <dgm:t>
        <a:bodyPr/>
        <a:lstStyle/>
        <a:p>
          <a:r>
            <a:rPr lang="en-GB" dirty="0"/>
            <a:t>(B) Download samples</a:t>
          </a:r>
        </a:p>
      </dgm:t>
    </dgm:pt>
    <dgm:pt modelId="{C82860E0-3A58-4986-B2D3-0DC1DDAC0C87}" type="parTrans" cxnId="{48E0D3B6-12EE-4877-B5A7-807FC5B1E935}">
      <dgm:prSet/>
      <dgm:spPr/>
      <dgm:t>
        <a:bodyPr/>
        <a:lstStyle/>
        <a:p>
          <a:endParaRPr lang="en-GB"/>
        </a:p>
      </dgm:t>
    </dgm:pt>
    <dgm:pt modelId="{EAC3262C-833E-4A64-8599-4EF99E9B3864}" type="sibTrans" cxnId="{48E0D3B6-12EE-4877-B5A7-807FC5B1E935}">
      <dgm:prSet/>
      <dgm:spPr/>
      <dgm:t>
        <a:bodyPr/>
        <a:lstStyle/>
        <a:p>
          <a:endParaRPr lang="en-GB"/>
        </a:p>
      </dgm:t>
    </dgm:pt>
    <dgm:pt modelId="{0EA646D9-5F5C-47F2-8B43-DA53E22DC6D1}">
      <dgm:prSet phldrT="[Text]"/>
      <dgm:spPr/>
      <dgm:t>
        <a:bodyPr/>
        <a:lstStyle/>
        <a:p>
          <a:r>
            <a:rPr lang="en-GB" dirty="0"/>
            <a:t>(C) Import &amp; define environment in Postman</a:t>
          </a:r>
        </a:p>
      </dgm:t>
    </dgm:pt>
    <dgm:pt modelId="{CACD8594-CA25-4CDE-A4ED-7DA7D0E11158}" type="parTrans" cxnId="{556A24F0-0C31-4C45-BBD4-5A101BB87FFC}">
      <dgm:prSet/>
      <dgm:spPr/>
      <dgm:t>
        <a:bodyPr/>
        <a:lstStyle/>
        <a:p>
          <a:endParaRPr lang="en-GB"/>
        </a:p>
      </dgm:t>
    </dgm:pt>
    <dgm:pt modelId="{231D5E3C-0CEE-4677-BE3D-9040CA0BE150}" type="sibTrans" cxnId="{556A24F0-0C31-4C45-BBD4-5A101BB87FFC}">
      <dgm:prSet/>
      <dgm:spPr/>
      <dgm:t>
        <a:bodyPr/>
        <a:lstStyle/>
        <a:p>
          <a:endParaRPr lang="en-GB"/>
        </a:p>
      </dgm:t>
    </dgm:pt>
    <dgm:pt modelId="{D78C5375-93FE-46D2-BF3A-DBCB6CB5A9FA}">
      <dgm:prSet/>
      <dgm:spPr/>
      <dgm:t>
        <a:bodyPr/>
        <a:lstStyle/>
        <a:p>
          <a:r>
            <a:rPr lang="en-GB" dirty="0"/>
            <a:t>(D) Import samples into Postman</a:t>
          </a:r>
        </a:p>
      </dgm:t>
    </dgm:pt>
    <dgm:pt modelId="{6EE88955-BBDE-4A67-8FA1-11526EAC63D3}" type="parTrans" cxnId="{544EDB7E-5546-4F12-8A0D-5DD631FE0144}">
      <dgm:prSet/>
      <dgm:spPr/>
      <dgm:t>
        <a:bodyPr/>
        <a:lstStyle/>
        <a:p>
          <a:endParaRPr lang="en-GB"/>
        </a:p>
      </dgm:t>
    </dgm:pt>
    <dgm:pt modelId="{704F5B85-1381-4992-B487-D78E81E07BF5}" type="sibTrans" cxnId="{544EDB7E-5546-4F12-8A0D-5DD631FE0144}">
      <dgm:prSet/>
      <dgm:spPr/>
      <dgm:t>
        <a:bodyPr/>
        <a:lstStyle/>
        <a:p>
          <a:endParaRPr lang="en-GB"/>
        </a:p>
      </dgm:t>
    </dgm:pt>
    <dgm:pt modelId="{1709C525-8FE1-47D8-818E-2D7546E13E59}">
      <dgm:prSet/>
      <dgm:spPr/>
      <dgm:t>
        <a:bodyPr/>
        <a:lstStyle/>
        <a:p>
          <a:r>
            <a:rPr lang="en-GB" dirty="0"/>
            <a:t>(E) Run test sample!</a:t>
          </a:r>
        </a:p>
      </dgm:t>
    </dgm:pt>
    <dgm:pt modelId="{632D960C-53B5-4F46-A9BB-F7C35F60D020}" type="parTrans" cxnId="{743B9A4C-0BC4-4C57-9073-C72C4F4892BB}">
      <dgm:prSet/>
      <dgm:spPr/>
      <dgm:t>
        <a:bodyPr/>
        <a:lstStyle/>
        <a:p>
          <a:endParaRPr lang="en-GB"/>
        </a:p>
      </dgm:t>
    </dgm:pt>
    <dgm:pt modelId="{873838C3-BF02-4E19-972A-A6FA3CB8A0CD}" type="sibTrans" cxnId="{743B9A4C-0BC4-4C57-9073-C72C4F4892BB}">
      <dgm:prSet/>
      <dgm:spPr/>
      <dgm:t>
        <a:bodyPr/>
        <a:lstStyle/>
        <a:p>
          <a:endParaRPr lang="en-GB"/>
        </a:p>
      </dgm:t>
    </dgm:pt>
    <dgm:pt modelId="{E14BD26E-C3B5-4115-901A-71FCDE36DA11}">
      <dgm:prSet custT="1"/>
      <dgm:spPr/>
      <dgm:t>
        <a:bodyPr/>
        <a:lstStyle/>
        <a:p>
          <a:r>
            <a:rPr lang="en-GB" sz="1100" dirty="0"/>
            <a:t>(F) Optional setup environment for multiple SAC services</a:t>
          </a:r>
        </a:p>
      </dgm:t>
    </dgm:pt>
    <dgm:pt modelId="{4C8D90E7-B484-491C-9BEE-20CB7C0F2FE1}" type="parTrans" cxnId="{88A7B657-B07A-4129-8F76-CE17C2F4D4CB}">
      <dgm:prSet/>
      <dgm:spPr/>
      <dgm:t>
        <a:bodyPr/>
        <a:lstStyle/>
        <a:p>
          <a:endParaRPr lang="en-GB"/>
        </a:p>
      </dgm:t>
    </dgm:pt>
    <dgm:pt modelId="{92D41CB2-B119-4DA4-BF37-D364ED83348E}" type="sibTrans" cxnId="{88A7B657-B07A-4129-8F76-CE17C2F4D4CB}">
      <dgm:prSet/>
      <dgm:spPr/>
      <dgm:t>
        <a:bodyPr/>
        <a:lstStyle/>
        <a:p>
          <a:endParaRPr lang="en-GB"/>
        </a:p>
      </dgm:t>
    </dgm:pt>
    <dgm:pt modelId="{C4B5AE9D-D2DC-43D6-A7D0-258A4F7C4FAF}">
      <dgm:prSet custT="1"/>
      <dgm:spPr/>
      <dgm:t>
        <a:bodyPr/>
        <a:lstStyle/>
        <a:p>
          <a:r>
            <a:rPr lang="en-GB" sz="1400" dirty="0"/>
            <a:t>(G) Set new user default settings</a:t>
          </a:r>
        </a:p>
      </dgm:t>
    </dgm:pt>
    <dgm:pt modelId="{E170B521-9E5C-4360-9A2C-F38295975530}" type="sibTrans" cxnId="{98730B56-515E-4AA8-86DD-A2D86BC60774}">
      <dgm:prSet/>
      <dgm:spPr/>
      <dgm:t>
        <a:bodyPr/>
        <a:lstStyle/>
        <a:p>
          <a:endParaRPr lang="en-GB"/>
        </a:p>
      </dgm:t>
    </dgm:pt>
    <dgm:pt modelId="{0BA41608-A392-4C7D-BA06-3818B8E39F1A}" type="parTrans" cxnId="{98730B56-515E-4AA8-86DD-A2D86BC60774}">
      <dgm:prSet/>
      <dgm:spPr/>
      <dgm:t>
        <a:bodyPr/>
        <a:lstStyle/>
        <a:p>
          <a:endParaRPr lang="en-GB"/>
        </a:p>
      </dgm:t>
    </dgm:pt>
    <dgm:pt modelId="{0F3E1624-CB23-4EFA-9B2D-1C555C9AF99C}" type="pres">
      <dgm:prSet presAssocID="{C1644149-C0F7-4FE8-8E0E-C74624B2215C}" presName="Name0" presStyleCnt="0">
        <dgm:presLayoutVars>
          <dgm:dir/>
          <dgm:animLvl val="lvl"/>
          <dgm:resizeHandles val="exact"/>
        </dgm:presLayoutVars>
      </dgm:prSet>
      <dgm:spPr/>
    </dgm:pt>
    <dgm:pt modelId="{83B43146-146B-467C-8F2A-AE1A48D34487}" type="pres">
      <dgm:prSet presAssocID="{AC197FEB-A899-4361-A001-2F6B13D14347}" presName="parTxOnly" presStyleLbl="node1" presStyleIdx="0" presStyleCnt="7">
        <dgm:presLayoutVars>
          <dgm:chMax val="0"/>
          <dgm:chPref val="0"/>
          <dgm:bulletEnabled val="1"/>
        </dgm:presLayoutVars>
      </dgm:prSet>
      <dgm:spPr/>
    </dgm:pt>
    <dgm:pt modelId="{0D17251E-6166-4741-A19E-3F52B1E765C4}" type="pres">
      <dgm:prSet presAssocID="{EDD44A50-C045-49A9-90FD-B81BA7878D77}" presName="parTxOnlySpace" presStyleCnt="0"/>
      <dgm:spPr/>
    </dgm:pt>
    <dgm:pt modelId="{483B1A03-A983-4738-A51A-0F4E96D8D5C6}" type="pres">
      <dgm:prSet presAssocID="{D1C8D05C-A789-4DF6-93E9-21C29E9CC879}" presName="parTxOnly" presStyleLbl="node1" presStyleIdx="1" presStyleCnt="7">
        <dgm:presLayoutVars>
          <dgm:chMax val="0"/>
          <dgm:chPref val="0"/>
          <dgm:bulletEnabled val="1"/>
        </dgm:presLayoutVars>
      </dgm:prSet>
      <dgm:spPr/>
    </dgm:pt>
    <dgm:pt modelId="{312FC3BB-9C34-4172-B241-5EF24E8A36B8}" type="pres">
      <dgm:prSet presAssocID="{EAC3262C-833E-4A64-8599-4EF99E9B3864}" presName="parTxOnlySpace" presStyleCnt="0"/>
      <dgm:spPr/>
    </dgm:pt>
    <dgm:pt modelId="{A23FD81F-F42D-4BA5-BC51-6C77E6BF2164}" type="pres">
      <dgm:prSet presAssocID="{0EA646D9-5F5C-47F2-8B43-DA53E22DC6D1}" presName="parTxOnly" presStyleLbl="node1" presStyleIdx="2" presStyleCnt="7">
        <dgm:presLayoutVars>
          <dgm:chMax val="0"/>
          <dgm:chPref val="0"/>
          <dgm:bulletEnabled val="1"/>
        </dgm:presLayoutVars>
      </dgm:prSet>
      <dgm:spPr/>
    </dgm:pt>
    <dgm:pt modelId="{824FE8D8-72C5-4BEF-912F-681576D9D2C8}" type="pres">
      <dgm:prSet presAssocID="{231D5E3C-0CEE-4677-BE3D-9040CA0BE150}" presName="parTxOnlySpace" presStyleCnt="0"/>
      <dgm:spPr/>
    </dgm:pt>
    <dgm:pt modelId="{1D3947CF-A5E2-4FA5-8081-EA8618A40EA9}" type="pres">
      <dgm:prSet presAssocID="{D78C5375-93FE-46D2-BF3A-DBCB6CB5A9FA}" presName="parTxOnly" presStyleLbl="node1" presStyleIdx="3" presStyleCnt="7">
        <dgm:presLayoutVars>
          <dgm:chMax val="0"/>
          <dgm:chPref val="0"/>
          <dgm:bulletEnabled val="1"/>
        </dgm:presLayoutVars>
      </dgm:prSet>
      <dgm:spPr/>
    </dgm:pt>
    <dgm:pt modelId="{51C16DE9-84FA-4178-9375-B6DDB7A4D7AC}" type="pres">
      <dgm:prSet presAssocID="{704F5B85-1381-4992-B487-D78E81E07BF5}" presName="parTxOnlySpace" presStyleCnt="0"/>
      <dgm:spPr/>
    </dgm:pt>
    <dgm:pt modelId="{0F740860-786D-4370-BB25-BA00AA5FC7A3}" type="pres">
      <dgm:prSet presAssocID="{1709C525-8FE1-47D8-818E-2D7546E13E59}" presName="parTxOnly" presStyleLbl="node1" presStyleIdx="4" presStyleCnt="7">
        <dgm:presLayoutVars>
          <dgm:chMax val="0"/>
          <dgm:chPref val="0"/>
          <dgm:bulletEnabled val="1"/>
        </dgm:presLayoutVars>
      </dgm:prSet>
      <dgm:spPr/>
    </dgm:pt>
    <dgm:pt modelId="{C013EDD5-B9FD-4BEB-98D8-90A690D03739}" type="pres">
      <dgm:prSet presAssocID="{873838C3-BF02-4E19-972A-A6FA3CB8A0CD}" presName="parTxOnlySpace" presStyleCnt="0"/>
      <dgm:spPr/>
    </dgm:pt>
    <dgm:pt modelId="{09F14941-BBE9-43F4-85F6-5B4510E2E0FD}" type="pres">
      <dgm:prSet presAssocID="{E14BD26E-C3B5-4115-901A-71FCDE36DA11}" presName="parTxOnly" presStyleLbl="node1" presStyleIdx="5" presStyleCnt="7">
        <dgm:presLayoutVars>
          <dgm:chMax val="0"/>
          <dgm:chPref val="0"/>
          <dgm:bulletEnabled val="1"/>
        </dgm:presLayoutVars>
      </dgm:prSet>
      <dgm:spPr/>
    </dgm:pt>
    <dgm:pt modelId="{CCB2BA94-036D-4255-9F78-32179E5E3CBE}" type="pres">
      <dgm:prSet presAssocID="{92D41CB2-B119-4DA4-BF37-D364ED83348E}" presName="parTxOnlySpace" presStyleCnt="0"/>
      <dgm:spPr/>
    </dgm:pt>
    <dgm:pt modelId="{36E5E494-2FDB-48F0-BA51-8B3A5ACB1E8A}" type="pres">
      <dgm:prSet presAssocID="{C4B5AE9D-D2DC-43D6-A7D0-258A4F7C4FAF}" presName="parTxOnly" presStyleLbl="node1" presStyleIdx="6" presStyleCnt="7">
        <dgm:presLayoutVars>
          <dgm:chMax val="0"/>
          <dgm:chPref val="0"/>
          <dgm:bulletEnabled val="1"/>
        </dgm:presLayoutVars>
      </dgm:prSet>
      <dgm:spPr/>
    </dgm:pt>
  </dgm:ptLst>
  <dgm:cxnLst>
    <dgm:cxn modelId="{79E6CB08-F496-4341-A063-53E0B1ACE9E9}" type="presOf" srcId="{C1644149-C0F7-4FE8-8E0E-C74624B2215C}" destId="{0F3E1624-CB23-4EFA-9B2D-1C555C9AF99C}" srcOrd="0" destOrd="0" presId="urn:microsoft.com/office/officeart/2005/8/layout/chevron1"/>
    <dgm:cxn modelId="{0B8BEC1E-3279-405C-B28E-7BF613E9A881}" type="presOf" srcId="{0EA646D9-5F5C-47F2-8B43-DA53E22DC6D1}" destId="{A23FD81F-F42D-4BA5-BC51-6C77E6BF2164}" srcOrd="0" destOrd="0" presId="urn:microsoft.com/office/officeart/2005/8/layout/chevron1"/>
    <dgm:cxn modelId="{91EC5D26-3E6D-4307-985C-50D80528EEF7}" type="presOf" srcId="{D78C5375-93FE-46D2-BF3A-DBCB6CB5A9FA}" destId="{1D3947CF-A5E2-4FA5-8081-EA8618A40EA9}" srcOrd="0" destOrd="0" presId="urn:microsoft.com/office/officeart/2005/8/layout/chevron1"/>
    <dgm:cxn modelId="{743B9A4C-0BC4-4C57-9073-C72C4F4892BB}" srcId="{C1644149-C0F7-4FE8-8E0E-C74624B2215C}" destId="{1709C525-8FE1-47D8-818E-2D7546E13E59}" srcOrd="4" destOrd="0" parTransId="{632D960C-53B5-4F46-A9BB-F7C35F60D020}" sibTransId="{873838C3-BF02-4E19-972A-A6FA3CB8A0CD}"/>
    <dgm:cxn modelId="{A47BC270-9B55-4CDD-8ECA-A33C83B53DDD}" type="presOf" srcId="{AC197FEB-A899-4361-A001-2F6B13D14347}" destId="{83B43146-146B-467C-8F2A-AE1A48D34487}" srcOrd="0" destOrd="0" presId="urn:microsoft.com/office/officeart/2005/8/layout/chevron1"/>
    <dgm:cxn modelId="{98730B56-515E-4AA8-86DD-A2D86BC60774}" srcId="{C1644149-C0F7-4FE8-8E0E-C74624B2215C}" destId="{C4B5AE9D-D2DC-43D6-A7D0-258A4F7C4FAF}" srcOrd="6" destOrd="0" parTransId="{0BA41608-A392-4C7D-BA06-3818B8E39F1A}" sibTransId="{E170B521-9E5C-4360-9A2C-F38295975530}"/>
    <dgm:cxn modelId="{88A7B657-B07A-4129-8F76-CE17C2F4D4CB}" srcId="{C1644149-C0F7-4FE8-8E0E-C74624B2215C}" destId="{E14BD26E-C3B5-4115-901A-71FCDE36DA11}" srcOrd="5" destOrd="0" parTransId="{4C8D90E7-B484-491C-9BEE-20CB7C0F2FE1}" sibTransId="{92D41CB2-B119-4DA4-BF37-D364ED83348E}"/>
    <dgm:cxn modelId="{544EDB7E-5546-4F12-8A0D-5DD631FE0144}" srcId="{C1644149-C0F7-4FE8-8E0E-C74624B2215C}" destId="{D78C5375-93FE-46D2-BF3A-DBCB6CB5A9FA}" srcOrd="3" destOrd="0" parTransId="{6EE88955-BBDE-4A67-8FA1-11526EAC63D3}" sibTransId="{704F5B85-1381-4992-B487-D78E81E07BF5}"/>
    <dgm:cxn modelId="{7CC77195-D1A1-42CB-8071-7916C904D482}" type="presOf" srcId="{D1C8D05C-A789-4DF6-93E9-21C29E9CC879}" destId="{483B1A03-A983-4738-A51A-0F4E96D8D5C6}" srcOrd="0" destOrd="0" presId="urn:microsoft.com/office/officeart/2005/8/layout/chevron1"/>
    <dgm:cxn modelId="{0203F6B4-3C7C-4278-864F-E9338ABEBBA3}" srcId="{C1644149-C0F7-4FE8-8E0E-C74624B2215C}" destId="{AC197FEB-A899-4361-A001-2F6B13D14347}" srcOrd="0" destOrd="0" parTransId="{B4E722BA-E8F9-4A80-ABEC-3E80C1421097}" sibTransId="{EDD44A50-C045-49A9-90FD-B81BA7878D77}"/>
    <dgm:cxn modelId="{48E0D3B6-12EE-4877-B5A7-807FC5B1E935}" srcId="{C1644149-C0F7-4FE8-8E0E-C74624B2215C}" destId="{D1C8D05C-A789-4DF6-93E9-21C29E9CC879}" srcOrd="1" destOrd="0" parTransId="{C82860E0-3A58-4986-B2D3-0DC1DDAC0C87}" sibTransId="{EAC3262C-833E-4A64-8599-4EF99E9B3864}"/>
    <dgm:cxn modelId="{2E86F0C0-1610-4BB5-9926-A79A90AEBF53}" type="presOf" srcId="{E14BD26E-C3B5-4115-901A-71FCDE36DA11}" destId="{09F14941-BBE9-43F4-85F6-5B4510E2E0FD}" srcOrd="0" destOrd="0" presId="urn:microsoft.com/office/officeart/2005/8/layout/chevron1"/>
    <dgm:cxn modelId="{04B7AFC3-4411-43D6-A12E-D49A97F2C180}" type="presOf" srcId="{1709C525-8FE1-47D8-818E-2D7546E13E59}" destId="{0F740860-786D-4370-BB25-BA00AA5FC7A3}" srcOrd="0" destOrd="0" presId="urn:microsoft.com/office/officeart/2005/8/layout/chevron1"/>
    <dgm:cxn modelId="{32F817E7-9A11-4E7E-BA47-F81ACFA9A065}" type="presOf" srcId="{C4B5AE9D-D2DC-43D6-A7D0-258A4F7C4FAF}" destId="{36E5E494-2FDB-48F0-BA51-8B3A5ACB1E8A}" srcOrd="0" destOrd="0" presId="urn:microsoft.com/office/officeart/2005/8/layout/chevron1"/>
    <dgm:cxn modelId="{556A24F0-0C31-4C45-BBD4-5A101BB87FFC}" srcId="{C1644149-C0F7-4FE8-8E0E-C74624B2215C}" destId="{0EA646D9-5F5C-47F2-8B43-DA53E22DC6D1}" srcOrd="2" destOrd="0" parTransId="{CACD8594-CA25-4CDE-A4ED-7DA7D0E11158}" sibTransId="{231D5E3C-0CEE-4677-BE3D-9040CA0BE150}"/>
    <dgm:cxn modelId="{8B21BDC0-643F-4227-8DCA-359B12B315F3}" type="presParOf" srcId="{0F3E1624-CB23-4EFA-9B2D-1C555C9AF99C}" destId="{83B43146-146B-467C-8F2A-AE1A48D34487}" srcOrd="0" destOrd="0" presId="urn:microsoft.com/office/officeart/2005/8/layout/chevron1"/>
    <dgm:cxn modelId="{29DBEF51-5D8D-47A0-840D-7120CF0332E6}" type="presParOf" srcId="{0F3E1624-CB23-4EFA-9B2D-1C555C9AF99C}" destId="{0D17251E-6166-4741-A19E-3F52B1E765C4}" srcOrd="1" destOrd="0" presId="urn:microsoft.com/office/officeart/2005/8/layout/chevron1"/>
    <dgm:cxn modelId="{D2249755-01B0-4E37-AF07-48EAB87CD4FE}" type="presParOf" srcId="{0F3E1624-CB23-4EFA-9B2D-1C555C9AF99C}" destId="{483B1A03-A983-4738-A51A-0F4E96D8D5C6}" srcOrd="2" destOrd="0" presId="urn:microsoft.com/office/officeart/2005/8/layout/chevron1"/>
    <dgm:cxn modelId="{6334A409-3F3E-47E7-B9B5-BAB6147FE038}" type="presParOf" srcId="{0F3E1624-CB23-4EFA-9B2D-1C555C9AF99C}" destId="{312FC3BB-9C34-4172-B241-5EF24E8A36B8}" srcOrd="3" destOrd="0" presId="urn:microsoft.com/office/officeart/2005/8/layout/chevron1"/>
    <dgm:cxn modelId="{3B21BB4B-635F-44A8-863D-639CDC862433}" type="presParOf" srcId="{0F3E1624-CB23-4EFA-9B2D-1C555C9AF99C}" destId="{A23FD81F-F42D-4BA5-BC51-6C77E6BF2164}" srcOrd="4" destOrd="0" presId="urn:microsoft.com/office/officeart/2005/8/layout/chevron1"/>
    <dgm:cxn modelId="{BBC4EB02-CBF5-47F5-8D86-EE6E45E9CDF4}" type="presParOf" srcId="{0F3E1624-CB23-4EFA-9B2D-1C555C9AF99C}" destId="{824FE8D8-72C5-4BEF-912F-681576D9D2C8}" srcOrd="5" destOrd="0" presId="urn:microsoft.com/office/officeart/2005/8/layout/chevron1"/>
    <dgm:cxn modelId="{642FBBE7-2EC0-4075-8082-E9944542103D}" type="presParOf" srcId="{0F3E1624-CB23-4EFA-9B2D-1C555C9AF99C}" destId="{1D3947CF-A5E2-4FA5-8081-EA8618A40EA9}" srcOrd="6" destOrd="0" presId="urn:microsoft.com/office/officeart/2005/8/layout/chevron1"/>
    <dgm:cxn modelId="{55ABE0AB-3E6E-4A16-8C12-E38DF5F06793}" type="presParOf" srcId="{0F3E1624-CB23-4EFA-9B2D-1C555C9AF99C}" destId="{51C16DE9-84FA-4178-9375-B6DDB7A4D7AC}" srcOrd="7" destOrd="0" presId="urn:microsoft.com/office/officeart/2005/8/layout/chevron1"/>
    <dgm:cxn modelId="{92FF136B-9584-4C93-A37F-4BA0CD5CABF8}" type="presParOf" srcId="{0F3E1624-CB23-4EFA-9B2D-1C555C9AF99C}" destId="{0F740860-786D-4370-BB25-BA00AA5FC7A3}" srcOrd="8" destOrd="0" presId="urn:microsoft.com/office/officeart/2005/8/layout/chevron1"/>
    <dgm:cxn modelId="{A2DEE990-16D1-4144-A587-281047A86E2D}" type="presParOf" srcId="{0F3E1624-CB23-4EFA-9B2D-1C555C9AF99C}" destId="{C013EDD5-B9FD-4BEB-98D8-90A690D03739}" srcOrd="9" destOrd="0" presId="urn:microsoft.com/office/officeart/2005/8/layout/chevron1"/>
    <dgm:cxn modelId="{7660C159-B63C-4B25-A2D4-306DF5F8D918}" type="presParOf" srcId="{0F3E1624-CB23-4EFA-9B2D-1C555C9AF99C}" destId="{09F14941-BBE9-43F4-85F6-5B4510E2E0FD}" srcOrd="10" destOrd="0" presId="urn:microsoft.com/office/officeart/2005/8/layout/chevron1"/>
    <dgm:cxn modelId="{9F118EC8-F538-47F5-B904-C0DD32DFB088}" type="presParOf" srcId="{0F3E1624-CB23-4EFA-9B2D-1C555C9AF99C}" destId="{CCB2BA94-036D-4255-9F78-32179E5E3CBE}" srcOrd="11" destOrd="0" presId="urn:microsoft.com/office/officeart/2005/8/layout/chevron1"/>
    <dgm:cxn modelId="{B61FD9CB-67A1-4A11-A8CF-7AACEC81145E}" type="presParOf" srcId="{0F3E1624-CB23-4EFA-9B2D-1C555C9AF99C}" destId="{36E5E494-2FDB-48F0-BA51-8B3A5ACB1E8A}" srcOrd="12" destOrd="0" presId="urn:microsoft.com/office/officeart/2005/8/layout/chevron1"/>
  </dgm:cxnLst>
  <dgm:bg>
    <a:effectLst>
      <a:outerShdw blurRad="63500" sx="102000" sy="102000" algn="ctr" rotWithShape="0">
        <a:prstClr val="black">
          <a:alpha val="40000"/>
        </a:prst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1644149-C0F7-4FE8-8E0E-C74624B2215C}" type="doc">
      <dgm:prSet loTypeId="urn:microsoft.com/office/officeart/2005/8/layout/chevron1" loCatId="process" qsTypeId="urn:microsoft.com/office/officeart/2005/8/quickstyle/simple5" qsCatId="simple" csTypeId="urn:microsoft.com/office/officeart/2005/8/colors/colorful5" csCatId="colorful" phldr="1"/>
      <dgm:spPr/>
    </dgm:pt>
    <dgm:pt modelId="{AC197FEB-A899-4361-A001-2F6B13D14347}">
      <dgm:prSet phldrT="[Text]"/>
      <dgm:spPr/>
      <dgm:t>
        <a:bodyPr/>
        <a:lstStyle/>
        <a:p>
          <a:r>
            <a:rPr lang="en-GB" dirty="0"/>
            <a:t>(A) Install Postman</a:t>
          </a:r>
        </a:p>
      </dgm:t>
    </dgm:pt>
    <dgm:pt modelId="{B4E722BA-E8F9-4A80-ABEC-3E80C1421097}" type="parTrans" cxnId="{0203F6B4-3C7C-4278-864F-E9338ABEBBA3}">
      <dgm:prSet/>
      <dgm:spPr/>
      <dgm:t>
        <a:bodyPr/>
        <a:lstStyle/>
        <a:p>
          <a:endParaRPr lang="en-GB"/>
        </a:p>
      </dgm:t>
    </dgm:pt>
    <dgm:pt modelId="{EDD44A50-C045-49A9-90FD-B81BA7878D77}" type="sibTrans" cxnId="{0203F6B4-3C7C-4278-864F-E9338ABEBBA3}">
      <dgm:prSet/>
      <dgm:spPr/>
      <dgm:t>
        <a:bodyPr/>
        <a:lstStyle/>
        <a:p>
          <a:endParaRPr lang="en-GB"/>
        </a:p>
      </dgm:t>
    </dgm:pt>
    <dgm:pt modelId="{D1C8D05C-A789-4DF6-93E9-21C29E9CC879}">
      <dgm:prSet phldrT="[Text]"/>
      <dgm:spPr/>
      <dgm:t>
        <a:bodyPr/>
        <a:lstStyle/>
        <a:p>
          <a:r>
            <a:rPr lang="en-GB" dirty="0"/>
            <a:t>(B) Download samples</a:t>
          </a:r>
        </a:p>
      </dgm:t>
    </dgm:pt>
    <dgm:pt modelId="{C82860E0-3A58-4986-B2D3-0DC1DDAC0C87}" type="parTrans" cxnId="{48E0D3B6-12EE-4877-B5A7-807FC5B1E935}">
      <dgm:prSet/>
      <dgm:spPr/>
      <dgm:t>
        <a:bodyPr/>
        <a:lstStyle/>
        <a:p>
          <a:endParaRPr lang="en-GB"/>
        </a:p>
      </dgm:t>
    </dgm:pt>
    <dgm:pt modelId="{EAC3262C-833E-4A64-8599-4EF99E9B3864}" type="sibTrans" cxnId="{48E0D3B6-12EE-4877-B5A7-807FC5B1E935}">
      <dgm:prSet/>
      <dgm:spPr/>
      <dgm:t>
        <a:bodyPr/>
        <a:lstStyle/>
        <a:p>
          <a:endParaRPr lang="en-GB"/>
        </a:p>
      </dgm:t>
    </dgm:pt>
    <dgm:pt modelId="{0EA646D9-5F5C-47F2-8B43-DA53E22DC6D1}">
      <dgm:prSet phldrT="[Text]"/>
      <dgm:spPr/>
      <dgm:t>
        <a:bodyPr/>
        <a:lstStyle/>
        <a:p>
          <a:r>
            <a:rPr lang="en-GB" dirty="0"/>
            <a:t>(C) Import &amp; define environment in Postman</a:t>
          </a:r>
        </a:p>
      </dgm:t>
    </dgm:pt>
    <dgm:pt modelId="{CACD8594-CA25-4CDE-A4ED-7DA7D0E11158}" type="parTrans" cxnId="{556A24F0-0C31-4C45-BBD4-5A101BB87FFC}">
      <dgm:prSet/>
      <dgm:spPr/>
      <dgm:t>
        <a:bodyPr/>
        <a:lstStyle/>
        <a:p>
          <a:endParaRPr lang="en-GB"/>
        </a:p>
      </dgm:t>
    </dgm:pt>
    <dgm:pt modelId="{231D5E3C-0CEE-4677-BE3D-9040CA0BE150}" type="sibTrans" cxnId="{556A24F0-0C31-4C45-BBD4-5A101BB87FFC}">
      <dgm:prSet/>
      <dgm:spPr/>
      <dgm:t>
        <a:bodyPr/>
        <a:lstStyle/>
        <a:p>
          <a:endParaRPr lang="en-GB"/>
        </a:p>
      </dgm:t>
    </dgm:pt>
    <dgm:pt modelId="{D78C5375-93FE-46D2-BF3A-DBCB6CB5A9FA}">
      <dgm:prSet/>
      <dgm:spPr/>
      <dgm:t>
        <a:bodyPr/>
        <a:lstStyle/>
        <a:p>
          <a:r>
            <a:rPr lang="en-GB" dirty="0"/>
            <a:t>(D) Import samples into Postman</a:t>
          </a:r>
        </a:p>
      </dgm:t>
    </dgm:pt>
    <dgm:pt modelId="{6EE88955-BBDE-4A67-8FA1-11526EAC63D3}" type="parTrans" cxnId="{544EDB7E-5546-4F12-8A0D-5DD631FE0144}">
      <dgm:prSet/>
      <dgm:spPr/>
      <dgm:t>
        <a:bodyPr/>
        <a:lstStyle/>
        <a:p>
          <a:endParaRPr lang="en-GB"/>
        </a:p>
      </dgm:t>
    </dgm:pt>
    <dgm:pt modelId="{704F5B85-1381-4992-B487-D78E81E07BF5}" type="sibTrans" cxnId="{544EDB7E-5546-4F12-8A0D-5DD631FE0144}">
      <dgm:prSet/>
      <dgm:spPr/>
      <dgm:t>
        <a:bodyPr/>
        <a:lstStyle/>
        <a:p>
          <a:endParaRPr lang="en-GB"/>
        </a:p>
      </dgm:t>
    </dgm:pt>
    <dgm:pt modelId="{C4B5AE9D-D2DC-43D6-A7D0-258A4F7C4FAF}">
      <dgm:prSet custT="1"/>
      <dgm:spPr/>
      <dgm:t>
        <a:bodyPr/>
        <a:lstStyle/>
        <a:p>
          <a:r>
            <a:rPr lang="en-GB" sz="1400" dirty="0"/>
            <a:t>(G) Optional edit create 1xx/2xx scripts</a:t>
          </a:r>
        </a:p>
      </dgm:t>
    </dgm:pt>
    <dgm:pt modelId="{0BA41608-A392-4C7D-BA06-3818B8E39F1A}" type="parTrans" cxnId="{98730B56-515E-4AA8-86DD-A2D86BC60774}">
      <dgm:prSet/>
      <dgm:spPr/>
      <dgm:t>
        <a:bodyPr/>
        <a:lstStyle/>
        <a:p>
          <a:endParaRPr lang="en-GB"/>
        </a:p>
      </dgm:t>
    </dgm:pt>
    <dgm:pt modelId="{E170B521-9E5C-4360-9A2C-F38295975530}" type="sibTrans" cxnId="{98730B56-515E-4AA8-86DD-A2D86BC60774}">
      <dgm:prSet/>
      <dgm:spPr/>
      <dgm:t>
        <a:bodyPr/>
        <a:lstStyle/>
        <a:p>
          <a:endParaRPr lang="en-GB"/>
        </a:p>
      </dgm:t>
    </dgm:pt>
    <dgm:pt modelId="{1709C525-8FE1-47D8-818E-2D7546E13E59}">
      <dgm:prSet/>
      <dgm:spPr/>
      <dgm:t>
        <a:bodyPr/>
        <a:lstStyle/>
        <a:p>
          <a:r>
            <a:rPr lang="en-GB" dirty="0"/>
            <a:t>(E) Run test sample!</a:t>
          </a:r>
        </a:p>
      </dgm:t>
    </dgm:pt>
    <dgm:pt modelId="{632D960C-53B5-4F46-A9BB-F7C35F60D020}" type="parTrans" cxnId="{743B9A4C-0BC4-4C57-9073-C72C4F4892BB}">
      <dgm:prSet/>
      <dgm:spPr/>
      <dgm:t>
        <a:bodyPr/>
        <a:lstStyle/>
        <a:p>
          <a:endParaRPr lang="en-GB"/>
        </a:p>
      </dgm:t>
    </dgm:pt>
    <dgm:pt modelId="{873838C3-BF02-4E19-972A-A6FA3CB8A0CD}" type="sibTrans" cxnId="{743B9A4C-0BC4-4C57-9073-C72C4F4892BB}">
      <dgm:prSet/>
      <dgm:spPr/>
      <dgm:t>
        <a:bodyPr/>
        <a:lstStyle/>
        <a:p>
          <a:endParaRPr lang="en-GB"/>
        </a:p>
      </dgm:t>
    </dgm:pt>
    <dgm:pt modelId="{E14BD26E-C3B5-4115-901A-71FCDE36DA11}">
      <dgm:prSet custT="1"/>
      <dgm:spPr/>
      <dgm:t>
        <a:bodyPr/>
        <a:lstStyle/>
        <a:p>
          <a:r>
            <a:rPr lang="en-GB" sz="1100" dirty="0"/>
            <a:t>(F) Optional setup environment for multiple SAC services</a:t>
          </a:r>
        </a:p>
      </dgm:t>
    </dgm:pt>
    <dgm:pt modelId="{4C8D90E7-B484-491C-9BEE-20CB7C0F2FE1}" type="parTrans" cxnId="{88A7B657-B07A-4129-8F76-CE17C2F4D4CB}">
      <dgm:prSet/>
      <dgm:spPr/>
      <dgm:t>
        <a:bodyPr/>
        <a:lstStyle/>
        <a:p>
          <a:endParaRPr lang="en-GB"/>
        </a:p>
      </dgm:t>
    </dgm:pt>
    <dgm:pt modelId="{92D41CB2-B119-4DA4-BF37-D364ED83348E}" type="sibTrans" cxnId="{88A7B657-B07A-4129-8F76-CE17C2F4D4CB}">
      <dgm:prSet/>
      <dgm:spPr/>
      <dgm:t>
        <a:bodyPr/>
        <a:lstStyle/>
        <a:p>
          <a:endParaRPr lang="en-GB"/>
        </a:p>
      </dgm:t>
    </dgm:pt>
    <dgm:pt modelId="{0F3E1624-CB23-4EFA-9B2D-1C555C9AF99C}" type="pres">
      <dgm:prSet presAssocID="{C1644149-C0F7-4FE8-8E0E-C74624B2215C}" presName="Name0" presStyleCnt="0">
        <dgm:presLayoutVars>
          <dgm:dir/>
          <dgm:animLvl val="lvl"/>
          <dgm:resizeHandles val="exact"/>
        </dgm:presLayoutVars>
      </dgm:prSet>
      <dgm:spPr/>
    </dgm:pt>
    <dgm:pt modelId="{83B43146-146B-467C-8F2A-AE1A48D34487}" type="pres">
      <dgm:prSet presAssocID="{AC197FEB-A899-4361-A001-2F6B13D14347}" presName="parTxOnly" presStyleLbl="node1" presStyleIdx="0" presStyleCnt="7">
        <dgm:presLayoutVars>
          <dgm:chMax val="0"/>
          <dgm:chPref val="0"/>
          <dgm:bulletEnabled val="1"/>
        </dgm:presLayoutVars>
      </dgm:prSet>
      <dgm:spPr/>
    </dgm:pt>
    <dgm:pt modelId="{0D17251E-6166-4741-A19E-3F52B1E765C4}" type="pres">
      <dgm:prSet presAssocID="{EDD44A50-C045-49A9-90FD-B81BA7878D77}" presName="parTxOnlySpace" presStyleCnt="0"/>
      <dgm:spPr/>
    </dgm:pt>
    <dgm:pt modelId="{483B1A03-A983-4738-A51A-0F4E96D8D5C6}" type="pres">
      <dgm:prSet presAssocID="{D1C8D05C-A789-4DF6-93E9-21C29E9CC879}" presName="parTxOnly" presStyleLbl="node1" presStyleIdx="1" presStyleCnt="7">
        <dgm:presLayoutVars>
          <dgm:chMax val="0"/>
          <dgm:chPref val="0"/>
          <dgm:bulletEnabled val="1"/>
        </dgm:presLayoutVars>
      </dgm:prSet>
      <dgm:spPr/>
    </dgm:pt>
    <dgm:pt modelId="{312FC3BB-9C34-4172-B241-5EF24E8A36B8}" type="pres">
      <dgm:prSet presAssocID="{EAC3262C-833E-4A64-8599-4EF99E9B3864}" presName="parTxOnlySpace" presStyleCnt="0"/>
      <dgm:spPr/>
    </dgm:pt>
    <dgm:pt modelId="{A23FD81F-F42D-4BA5-BC51-6C77E6BF2164}" type="pres">
      <dgm:prSet presAssocID="{0EA646D9-5F5C-47F2-8B43-DA53E22DC6D1}" presName="parTxOnly" presStyleLbl="node1" presStyleIdx="2" presStyleCnt="7">
        <dgm:presLayoutVars>
          <dgm:chMax val="0"/>
          <dgm:chPref val="0"/>
          <dgm:bulletEnabled val="1"/>
        </dgm:presLayoutVars>
      </dgm:prSet>
      <dgm:spPr/>
    </dgm:pt>
    <dgm:pt modelId="{824FE8D8-72C5-4BEF-912F-681576D9D2C8}" type="pres">
      <dgm:prSet presAssocID="{231D5E3C-0CEE-4677-BE3D-9040CA0BE150}" presName="parTxOnlySpace" presStyleCnt="0"/>
      <dgm:spPr/>
    </dgm:pt>
    <dgm:pt modelId="{1D3947CF-A5E2-4FA5-8081-EA8618A40EA9}" type="pres">
      <dgm:prSet presAssocID="{D78C5375-93FE-46D2-BF3A-DBCB6CB5A9FA}" presName="parTxOnly" presStyleLbl="node1" presStyleIdx="3" presStyleCnt="7">
        <dgm:presLayoutVars>
          <dgm:chMax val="0"/>
          <dgm:chPref val="0"/>
          <dgm:bulletEnabled val="1"/>
        </dgm:presLayoutVars>
      </dgm:prSet>
      <dgm:spPr/>
    </dgm:pt>
    <dgm:pt modelId="{51C16DE9-84FA-4178-9375-B6DDB7A4D7AC}" type="pres">
      <dgm:prSet presAssocID="{704F5B85-1381-4992-B487-D78E81E07BF5}" presName="parTxOnlySpace" presStyleCnt="0"/>
      <dgm:spPr/>
    </dgm:pt>
    <dgm:pt modelId="{0F740860-786D-4370-BB25-BA00AA5FC7A3}" type="pres">
      <dgm:prSet presAssocID="{1709C525-8FE1-47D8-818E-2D7546E13E59}" presName="parTxOnly" presStyleLbl="node1" presStyleIdx="4" presStyleCnt="7">
        <dgm:presLayoutVars>
          <dgm:chMax val="0"/>
          <dgm:chPref val="0"/>
          <dgm:bulletEnabled val="1"/>
        </dgm:presLayoutVars>
      </dgm:prSet>
      <dgm:spPr/>
    </dgm:pt>
    <dgm:pt modelId="{C013EDD5-B9FD-4BEB-98D8-90A690D03739}" type="pres">
      <dgm:prSet presAssocID="{873838C3-BF02-4E19-972A-A6FA3CB8A0CD}" presName="parTxOnlySpace" presStyleCnt="0"/>
      <dgm:spPr/>
    </dgm:pt>
    <dgm:pt modelId="{09F14941-BBE9-43F4-85F6-5B4510E2E0FD}" type="pres">
      <dgm:prSet presAssocID="{E14BD26E-C3B5-4115-901A-71FCDE36DA11}" presName="parTxOnly" presStyleLbl="node1" presStyleIdx="5" presStyleCnt="7">
        <dgm:presLayoutVars>
          <dgm:chMax val="0"/>
          <dgm:chPref val="0"/>
          <dgm:bulletEnabled val="1"/>
        </dgm:presLayoutVars>
      </dgm:prSet>
      <dgm:spPr/>
    </dgm:pt>
    <dgm:pt modelId="{CCB2BA94-036D-4255-9F78-32179E5E3CBE}" type="pres">
      <dgm:prSet presAssocID="{92D41CB2-B119-4DA4-BF37-D364ED83348E}" presName="parTxOnlySpace" presStyleCnt="0"/>
      <dgm:spPr/>
    </dgm:pt>
    <dgm:pt modelId="{36E5E494-2FDB-48F0-BA51-8B3A5ACB1E8A}" type="pres">
      <dgm:prSet presAssocID="{C4B5AE9D-D2DC-43D6-A7D0-258A4F7C4FAF}" presName="parTxOnly" presStyleLbl="node1" presStyleIdx="6" presStyleCnt="7">
        <dgm:presLayoutVars>
          <dgm:chMax val="0"/>
          <dgm:chPref val="0"/>
          <dgm:bulletEnabled val="1"/>
        </dgm:presLayoutVars>
      </dgm:prSet>
      <dgm:spPr/>
    </dgm:pt>
  </dgm:ptLst>
  <dgm:cxnLst>
    <dgm:cxn modelId="{79E6CB08-F496-4341-A063-53E0B1ACE9E9}" type="presOf" srcId="{C1644149-C0F7-4FE8-8E0E-C74624B2215C}" destId="{0F3E1624-CB23-4EFA-9B2D-1C555C9AF99C}" srcOrd="0" destOrd="0" presId="urn:microsoft.com/office/officeart/2005/8/layout/chevron1"/>
    <dgm:cxn modelId="{0B8BEC1E-3279-405C-B28E-7BF613E9A881}" type="presOf" srcId="{0EA646D9-5F5C-47F2-8B43-DA53E22DC6D1}" destId="{A23FD81F-F42D-4BA5-BC51-6C77E6BF2164}" srcOrd="0" destOrd="0" presId="urn:microsoft.com/office/officeart/2005/8/layout/chevron1"/>
    <dgm:cxn modelId="{91EC5D26-3E6D-4307-985C-50D80528EEF7}" type="presOf" srcId="{D78C5375-93FE-46D2-BF3A-DBCB6CB5A9FA}" destId="{1D3947CF-A5E2-4FA5-8081-EA8618A40EA9}" srcOrd="0" destOrd="0" presId="urn:microsoft.com/office/officeart/2005/8/layout/chevron1"/>
    <dgm:cxn modelId="{743B9A4C-0BC4-4C57-9073-C72C4F4892BB}" srcId="{C1644149-C0F7-4FE8-8E0E-C74624B2215C}" destId="{1709C525-8FE1-47D8-818E-2D7546E13E59}" srcOrd="4" destOrd="0" parTransId="{632D960C-53B5-4F46-A9BB-F7C35F60D020}" sibTransId="{873838C3-BF02-4E19-972A-A6FA3CB8A0CD}"/>
    <dgm:cxn modelId="{A47BC270-9B55-4CDD-8ECA-A33C83B53DDD}" type="presOf" srcId="{AC197FEB-A899-4361-A001-2F6B13D14347}" destId="{83B43146-146B-467C-8F2A-AE1A48D34487}" srcOrd="0" destOrd="0" presId="urn:microsoft.com/office/officeart/2005/8/layout/chevron1"/>
    <dgm:cxn modelId="{98730B56-515E-4AA8-86DD-A2D86BC60774}" srcId="{C1644149-C0F7-4FE8-8E0E-C74624B2215C}" destId="{C4B5AE9D-D2DC-43D6-A7D0-258A4F7C4FAF}" srcOrd="6" destOrd="0" parTransId="{0BA41608-A392-4C7D-BA06-3818B8E39F1A}" sibTransId="{E170B521-9E5C-4360-9A2C-F38295975530}"/>
    <dgm:cxn modelId="{88A7B657-B07A-4129-8F76-CE17C2F4D4CB}" srcId="{C1644149-C0F7-4FE8-8E0E-C74624B2215C}" destId="{E14BD26E-C3B5-4115-901A-71FCDE36DA11}" srcOrd="5" destOrd="0" parTransId="{4C8D90E7-B484-491C-9BEE-20CB7C0F2FE1}" sibTransId="{92D41CB2-B119-4DA4-BF37-D364ED83348E}"/>
    <dgm:cxn modelId="{544EDB7E-5546-4F12-8A0D-5DD631FE0144}" srcId="{C1644149-C0F7-4FE8-8E0E-C74624B2215C}" destId="{D78C5375-93FE-46D2-BF3A-DBCB6CB5A9FA}" srcOrd="3" destOrd="0" parTransId="{6EE88955-BBDE-4A67-8FA1-11526EAC63D3}" sibTransId="{704F5B85-1381-4992-B487-D78E81E07BF5}"/>
    <dgm:cxn modelId="{7CC77195-D1A1-42CB-8071-7916C904D482}" type="presOf" srcId="{D1C8D05C-A789-4DF6-93E9-21C29E9CC879}" destId="{483B1A03-A983-4738-A51A-0F4E96D8D5C6}" srcOrd="0" destOrd="0" presId="urn:microsoft.com/office/officeart/2005/8/layout/chevron1"/>
    <dgm:cxn modelId="{0203F6B4-3C7C-4278-864F-E9338ABEBBA3}" srcId="{C1644149-C0F7-4FE8-8E0E-C74624B2215C}" destId="{AC197FEB-A899-4361-A001-2F6B13D14347}" srcOrd="0" destOrd="0" parTransId="{B4E722BA-E8F9-4A80-ABEC-3E80C1421097}" sibTransId="{EDD44A50-C045-49A9-90FD-B81BA7878D77}"/>
    <dgm:cxn modelId="{48E0D3B6-12EE-4877-B5A7-807FC5B1E935}" srcId="{C1644149-C0F7-4FE8-8E0E-C74624B2215C}" destId="{D1C8D05C-A789-4DF6-93E9-21C29E9CC879}" srcOrd="1" destOrd="0" parTransId="{C82860E0-3A58-4986-B2D3-0DC1DDAC0C87}" sibTransId="{EAC3262C-833E-4A64-8599-4EF99E9B3864}"/>
    <dgm:cxn modelId="{2E86F0C0-1610-4BB5-9926-A79A90AEBF53}" type="presOf" srcId="{E14BD26E-C3B5-4115-901A-71FCDE36DA11}" destId="{09F14941-BBE9-43F4-85F6-5B4510E2E0FD}" srcOrd="0" destOrd="0" presId="urn:microsoft.com/office/officeart/2005/8/layout/chevron1"/>
    <dgm:cxn modelId="{04B7AFC3-4411-43D6-A12E-D49A97F2C180}" type="presOf" srcId="{1709C525-8FE1-47D8-818E-2D7546E13E59}" destId="{0F740860-786D-4370-BB25-BA00AA5FC7A3}" srcOrd="0" destOrd="0" presId="urn:microsoft.com/office/officeart/2005/8/layout/chevron1"/>
    <dgm:cxn modelId="{32F817E7-9A11-4E7E-BA47-F81ACFA9A065}" type="presOf" srcId="{C4B5AE9D-D2DC-43D6-A7D0-258A4F7C4FAF}" destId="{36E5E494-2FDB-48F0-BA51-8B3A5ACB1E8A}" srcOrd="0" destOrd="0" presId="urn:microsoft.com/office/officeart/2005/8/layout/chevron1"/>
    <dgm:cxn modelId="{556A24F0-0C31-4C45-BBD4-5A101BB87FFC}" srcId="{C1644149-C0F7-4FE8-8E0E-C74624B2215C}" destId="{0EA646D9-5F5C-47F2-8B43-DA53E22DC6D1}" srcOrd="2" destOrd="0" parTransId="{CACD8594-CA25-4CDE-A4ED-7DA7D0E11158}" sibTransId="{231D5E3C-0CEE-4677-BE3D-9040CA0BE150}"/>
    <dgm:cxn modelId="{8B21BDC0-643F-4227-8DCA-359B12B315F3}" type="presParOf" srcId="{0F3E1624-CB23-4EFA-9B2D-1C555C9AF99C}" destId="{83B43146-146B-467C-8F2A-AE1A48D34487}" srcOrd="0" destOrd="0" presId="urn:microsoft.com/office/officeart/2005/8/layout/chevron1"/>
    <dgm:cxn modelId="{29DBEF51-5D8D-47A0-840D-7120CF0332E6}" type="presParOf" srcId="{0F3E1624-CB23-4EFA-9B2D-1C555C9AF99C}" destId="{0D17251E-6166-4741-A19E-3F52B1E765C4}" srcOrd="1" destOrd="0" presId="urn:microsoft.com/office/officeart/2005/8/layout/chevron1"/>
    <dgm:cxn modelId="{D2249755-01B0-4E37-AF07-48EAB87CD4FE}" type="presParOf" srcId="{0F3E1624-CB23-4EFA-9B2D-1C555C9AF99C}" destId="{483B1A03-A983-4738-A51A-0F4E96D8D5C6}" srcOrd="2" destOrd="0" presId="urn:microsoft.com/office/officeart/2005/8/layout/chevron1"/>
    <dgm:cxn modelId="{6334A409-3F3E-47E7-B9B5-BAB6147FE038}" type="presParOf" srcId="{0F3E1624-CB23-4EFA-9B2D-1C555C9AF99C}" destId="{312FC3BB-9C34-4172-B241-5EF24E8A36B8}" srcOrd="3" destOrd="0" presId="urn:microsoft.com/office/officeart/2005/8/layout/chevron1"/>
    <dgm:cxn modelId="{3B21BB4B-635F-44A8-863D-639CDC862433}" type="presParOf" srcId="{0F3E1624-CB23-4EFA-9B2D-1C555C9AF99C}" destId="{A23FD81F-F42D-4BA5-BC51-6C77E6BF2164}" srcOrd="4" destOrd="0" presId="urn:microsoft.com/office/officeart/2005/8/layout/chevron1"/>
    <dgm:cxn modelId="{BBC4EB02-CBF5-47F5-8D86-EE6E45E9CDF4}" type="presParOf" srcId="{0F3E1624-CB23-4EFA-9B2D-1C555C9AF99C}" destId="{824FE8D8-72C5-4BEF-912F-681576D9D2C8}" srcOrd="5" destOrd="0" presId="urn:microsoft.com/office/officeart/2005/8/layout/chevron1"/>
    <dgm:cxn modelId="{642FBBE7-2EC0-4075-8082-E9944542103D}" type="presParOf" srcId="{0F3E1624-CB23-4EFA-9B2D-1C555C9AF99C}" destId="{1D3947CF-A5E2-4FA5-8081-EA8618A40EA9}" srcOrd="6" destOrd="0" presId="urn:microsoft.com/office/officeart/2005/8/layout/chevron1"/>
    <dgm:cxn modelId="{55ABE0AB-3E6E-4A16-8C12-E38DF5F06793}" type="presParOf" srcId="{0F3E1624-CB23-4EFA-9B2D-1C555C9AF99C}" destId="{51C16DE9-84FA-4178-9375-B6DDB7A4D7AC}" srcOrd="7" destOrd="0" presId="urn:microsoft.com/office/officeart/2005/8/layout/chevron1"/>
    <dgm:cxn modelId="{92FF136B-9584-4C93-A37F-4BA0CD5CABF8}" type="presParOf" srcId="{0F3E1624-CB23-4EFA-9B2D-1C555C9AF99C}" destId="{0F740860-786D-4370-BB25-BA00AA5FC7A3}" srcOrd="8" destOrd="0" presId="urn:microsoft.com/office/officeart/2005/8/layout/chevron1"/>
    <dgm:cxn modelId="{A2DEE990-16D1-4144-A587-281047A86E2D}" type="presParOf" srcId="{0F3E1624-CB23-4EFA-9B2D-1C555C9AF99C}" destId="{C013EDD5-B9FD-4BEB-98D8-90A690D03739}" srcOrd="9" destOrd="0" presId="urn:microsoft.com/office/officeart/2005/8/layout/chevron1"/>
    <dgm:cxn modelId="{7660C159-B63C-4B25-A2D4-306DF5F8D918}" type="presParOf" srcId="{0F3E1624-CB23-4EFA-9B2D-1C555C9AF99C}" destId="{09F14941-BBE9-43F4-85F6-5B4510E2E0FD}" srcOrd="10" destOrd="0" presId="urn:microsoft.com/office/officeart/2005/8/layout/chevron1"/>
    <dgm:cxn modelId="{9F118EC8-F538-47F5-B904-C0DD32DFB088}" type="presParOf" srcId="{0F3E1624-CB23-4EFA-9B2D-1C555C9AF99C}" destId="{CCB2BA94-036D-4255-9F78-32179E5E3CBE}" srcOrd="11" destOrd="0" presId="urn:microsoft.com/office/officeart/2005/8/layout/chevron1"/>
    <dgm:cxn modelId="{B61FD9CB-67A1-4A11-A8CF-7AACEC81145E}" type="presParOf" srcId="{0F3E1624-CB23-4EFA-9B2D-1C555C9AF99C}" destId="{36E5E494-2FDB-48F0-BA51-8B3A5ACB1E8A}" srcOrd="12"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B43146-146B-467C-8F2A-AE1A48D34487}">
      <dsp:nvSpPr>
        <dsp:cNvPr id="0" name=""/>
        <dsp:cNvSpPr/>
      </dsp:nvSpPr>
      <dsp:spPr>
        <a:xfrm>
          <a:off x="0" y="191707"/>
          <a:ext cx="1891720" cy="756688"/>
        </a:xfrm>
        <a:prstGeom prst="chevron">
          <a:avLst/>
        </a:prstGeom>
        <a:solidFill>
          <a:schemeClr val="accent5">
            <a:hueOff val="0"/>
            <a:satOff val="0"/>
            <a:lumOff val="0"/>
            <a:alphaOff val="0"/>
          </a:schemeClr>
        </a:solidFill>
        <a:ln>
          <a:noFill/>
        </a:ln>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accent5">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en-GB" sz="1300" kern="1200" dirty="0"/>
            <a:t>(A) Install Postman</a:t>
          </a:r>
        </a:p>
      </dsp:txBody>
      <dsp:txXfrm>
        <a:off x="378344" y="191707"/>
        <a:ext cx="1135032" cy="756688"/>
      </dsp:txXfrm>
    </dsp:sp>
    <dsp:sp modelId="{483B1A03-A983-4738-A51A-0F4E96D8D5C6}">
      <dsp:nvSpPr>
        <dsp:cNvPr id="0" name=""/>
        <dsp:cNvSpPr/>
      </dsp:nvSpPr>
      <dsp:spPr>
        <a:xfrm>
          <a:off x="1702548" y="191707"/>
          <a:ext cx="1891720" cy="756688"/>
        </a:xfrm>
        <a:prstGeom prst="chevron">
          <a:avLst/>
        </a:prstGeom>
        <a:solidFill>
          <a:schemeClr val="accent5">
            <a:hueOff val="2702147"/>
            <a:satOff val="-2334"/>
            <a:lumOff val="-2745"/>
            <a:alphaOff val="0"/>
          </a:schemeClr>
        </a:solidFill>
        <a:ln>
          <a:noFill/>
        </a:ln>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accent5">
              <a:hueOff val="2702147"/>
              <a:satOff val="-2334"/>
              <a:lumOff val="-2745"/>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en-GB" sz="1300" kern="1200" dirty="0"/>
            <a:t>(B) Download samples</a:t>
          </a:r>
        </a:p>
      </dsp:txBody>
      <dsp:txXfrm>
        <a:off x="2080892" y="191707"/>
        <a:ext cx="1135032" cy="756688"/>
      </dsp:txXfrm>
    </dsp:sp>
    <dsp:sp modelId="{A23FD81F-F42D-4BA5-BC51-6C77E6BF2164}">
      <dsp:nvSpPr>
        <dsp:cNvPr id="0" name=""/>
        <dsp:cNvSpPr/>
      </dsp:nvSpPr>
      <dsp:spPr>
        <a:xfrm>
          <a:off x="3405096" y="191707"/>
          <a:ext cx="1891720" cy="756688"/>
        </a:xfrm>
        <a:prstGeom prst="chevron">
          <a:avLst/>
        </a:prstGeom>
        <a:solidFill>
          <a:schemeClr val="accent5">
            <a:hueOff val="5404294"/>
            <a:satOff val="-4669"/>
            <a:lumOff val="-5489"/>
            <a:alphaOff val="0"/>
          </a:schemeClr>
        </a:solidFill>
        <a:ln>
          <a:noFill/>
        </a:ln>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accent5">
              <a:hueOff val="5404294"/>
              <a:satOff val="-4669"/>
              <a:lumOff val="-5489"/>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en-GB" sz="1300" kern="1200" dirty="0"/>
            <a:t>(C) Import &amp; define environment in Postman</a:t>
          </a:r>
        </a:p>
      </dsp:txBody>
      <dsp:txXfrm>
        <a:off x="3783440" y="191707"/>
        <a:ext cx="1135032" cy="756688"/>
      </dsp:txXfrm>
    </dsp:sp>
    <dsp:sp modelId="{1D3947CF-A5E2-4FA5-8081-EA8618A40EA9}">
      <dsp:nvSpPr>
        <dsp:cNvPr id="0" name=""/>
        <dsp:cNvSpPr/>
      </dsp:nvSpPr>
      <dsp:spPr>
        <a:xfrm>
          <a:off x="5107644" y="191707"/>
          <a:ext cx="1891720" cy="756688"/>
        </a:xfrm>
        <a:prstGeom prst="chevron">
          <a:avLst/>
        </a:prstGeom>
        <a:solidFill>
          <a:schemeClr val="accent5">
            <a:hueOff val="8106441"/>
            <a:satOff val="-7003"/>
            <a:lumOff val="-8234"/>
            <a:alphaOff val="0"/>
          </a:schemeClr>
        </a:solidFill>
        <a:ln>
          <a:noFill/>
        </a:ln>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accent5">
              <a:hueOff val="8106441"/>
              <a:satOff val="-7003"/>
              <a:lumOff val="-8234"/>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en-GB" sz="1300" kern="1200" dirty="0"/>
            <a:t>(D) Import samples into Postman</a:t>
          </a:r>
        </a:p>
      </dsp:txBody>
      <dsp:txXfrm>
        <a:off x="5485988" y="191707"/>
        <a:ext cx="1135032" cy="756688"/>
      </dsp:txXfrm>
    </dsp:sp>
    <dsp:sp modelId="{0F740860-786D-4370-BB25-BA00AA5FC7A3}">
      <dsp:nvSpPr>
        <dsp:cNvPr id="0" name=""/>
        <dsp:cNvSpPr/>
      </dsp:nvSpPr>
      <dsp:spPr>
        <a:xfrm>
          <a:off x="6810192" y="191707"/>
          <a:ext cx="1891720" cy="756688"/>
        </a:xfrm>
        <a:prstGeom prst="chevron">
          <a:avLst/>
        </a:prstGeom>
        <a:solidFill>
          <a:schemeClr val="accent5">
            <a:hueOff val="10808588"/>
            <a:satOff val="-9337"/>
            <a:lumOff val="-10979"/>
            <a:alphaOff val="0"/>
          </a:schemeClr>
        </a:solidFill>
        <a:ln>
          <a:noFill/>
        </a:ln>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accent5">
              <a:hueOff val="10808588"/>
              <a:satOff val="-9337"/>
              <a:lumOff val="-10979"/>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en-GB" sz="1300" kern="1200" dirty="0"/>
            <a:t>(E) Run test sample!</a:t>
          </a:r>
        </a:p>
      </dsp:txBody>
      <dsp:txXfrm>
        <a:off x="7188536" y="191707"/>
        <a:ext cx="1135032" cy="756688"/>
      </dsp:txXfrm>
    </dsp:sp>
    <dsp:sp modelId="{09F14941-BBE9-43F4-85F6-5B4510E2E0FD}">
      <dsp:nvSpPr>
        <dsp:cNvPr id="0" name=""/>
        <dsp:cNvSpPr/>
      </dsp:nvSpPr>
      <dsp:spPr>
        <a:xfrm>
          <a:off x="8512740" y="191707"/>
          <a:ext cx="1891720" cy="756688"/>
        </a:xfrm>
        <a:prstGeom prst="chevron">
          <a:avLst/>
        </a:prstGeom>
        <a:solidFill>
          <a:schemeClr val="accent5">
            <a:hueOff val="13510735"/>
            <a:satOff val="-11672"/>
            <a:lumOff val="-13723"/>
            <a:alphaOff val="0"/>
          </a:schemeClr>
        </a:solidFill>
        <a:ln>
          <a:noFill/>
        </a:ln>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accent5">
              <a:hueOff val="13510735"/>
              <a:satOff val="-11672"/>
              <a:lumOff val="-13723"/>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en-GB" sz="1100" kern="1200" dirty="0"/>
            <a:t>(F) Optional setup environment for multiple SAC services</a:t>
          </a:r>
        </a:p>
      </dsp:txBody>
      <dsp:txXfrm>
        <a:off x="8891084" y="191707"/>
        <a:ext cx="1135032" cy="756688"/>
      </dsp:txXfrm>
    </dsp:sp>
    <dsp:sp modelId="{36E5E494-2FDB-48F0-BA51-8B3A5ACB1E8A}">
      <dsp:nvSpPr>
        <dsp:cNvPr id="0" name=""/>
        <dsp:cNvSpPr/>
      </dsp:nvSpPr>
      <dsp:spPr>
        <a:xfrm>
          <a:off x="10215288" y="191707"/>
          <a:ext cx="1891720" cy="756688"/>
        </a:xfrm>
        <a:prstGeom prst="chevron">
          <a:avLst/>
        </a:prstGeom>
        <a:solidFill>
          <a:schemeClr val="accent5">
            <a:hueOff val="16212881"/>
            <a:satOff val="-14006"/>
            <a:lumOff val="-16468"/>
            <a:alphaOff val="0"/>
          </a:schemeClr>
        </a:solidFill>
        <a:ln>
          <a:noFill/>
        </a:ln>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accent5">
              <a:hueOff val="16212881"/>
              <a:satOff val="-14006"/>
              <a:lumOff val="-16468"/>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GB" sz="1400" kern="1200" dirty="0"/>
            <a:t>(G) Set new user default settings</a:t>
          </a:r>
        </a:p>
      </dsp:txBody>
      <dsp:txXfrm>
        <a:off x="10593632" y="191707"/>
        <a:ext cx="1135032" cy="7566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B43146-146B-467C-8F2A-AE1A48D34487}">
      <dsp:nvSpPr>
        <dsp:cNvPr id="0" name=""/>
        <dsp:cNvSpPr/>
      </dsp:nvSpPr>
      <dsp:spPr>
        <a:xfrm>
          <a:off x="0" y="191707"/>
          <a:ext cx="1891720" cy="756688"/>
        </a:xfrm>
        <a:prstGeom prst="chevron">
          <a:avLst/>
        </a:prstGeom>
        <a:solidFill>
          <a:schemeClr val="accent5">
            <a:hueOff val="0"/>
            <a:satOff val="0"/>
            <a:lumOff val="0"/>
            <a:alphaOff val="0"/>
          </a:schemeClr>
        </a:solidFill>
        <a:ln>
          <a:noFill/>
        </a:ln>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accent5">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en-GB" sz="1300" kern="1200" dirty="0"/>
            <a:t>(A) Install Postman</a:t>
          </a:r>
        </a:p>
      </dsp:txBody>
      <dsp:txXfrm>
        <a:off x="378344" y="191707"/>
        <a:ext cx="1135032" cy="756688"/>
      </dsp:txXfrm>
    </dsp:sp>
    <dsp:sp modelId="{483B1A03-A983-4738-A51A-0F4E96D8D5C6}">
      <dsp:nvSpPr>
        <dsp:cNvPr id="0" name=""/>
        <dsp:cNvSpPr/>
      </dsp:nvSpPr>
      <dsp:spPr>
        <a:xfrm>
          <a:off x="1702548" y="191707"/>
          <a:ext cx="1891720" cy="756688"/>
        </a:xfrm>
        <a:prstGeom prst="chevron">
          <a:avLst/>
        </a:prstGeom>
        <a:solidFill>
          <a:schemeClr val="accent5">
            <a:hueOff val="2702147"/>
            <a:satOff val="-2334"/>
            <a:lumOff val="-2745"/>
            <a:alphaOff val="0"/>
          </a:schemeClr>
        </a:solidFill>
        <a:ln>
          <a:noFill/>
        </a:ln>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accent5">
              <a:hueOff val="2702147"/>
              <a:satOff val="-2334"/>
              <a:lumOff val="-2745"/>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en-GB" sz="1300" kern="1200" dirty="0"/>
            <a:t>(B) Download samples</a:t>
          </a:r>
        </a:p>
      </dsp:txBody>
      <dsp:txXfrm>
        <a:off x="2080892" y="191707"/>
        <a:ext cx="1135032" cy="756688"/>
      </dsp:txXfrm>
    </dsp:sp>
    <dsp:sp modelId="{A23FD81F-F42D-4BA5-BC51-6C77E6BF2164}">
      <dsp:nvSpPr>
        <dsp:cNvPr id="0" name=""/>
        <dsp:cNvSpPr/>
      </dsp:nvSpPr>
      <dsp:spPr>
        <a:xfrm>
          <a:off x="3405096" y="191707"/>
          <a:ext cx="1891720" cy="756688"/>
        </a:xfrm>
        <a:prstGeom prst="chevron">
          <a:avLst/>
        </a:prstGeom>
        <a:solidFill>
          <a:schemeClr val="accent5">
            <a:hueOff val="5404294"/>
            <a:satOff val="-4669"/>
            <a:lumOff val="-5489"/>
            <a:alphaOff val="0"/>
          </a:schemeClr>
        </a:solidFill>
        <a:ln>
          <a:noFill/>
        </a:ln>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accent5">
              <a:hueOff val="5404294"/>
              <a:satOff val="-4669"/>
              <a:lumOff val="-5489"/>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en-GB" sz="1300" kern="1200" dirty="0"/>
            <a:t>(C) Import &amp; define environment in Postman</a:t>
          </a:r>
        </a:p>
      </dsp:txBody>
      <dsp:txXfrm>
        <a:off x="3783440" y="191707"/>
        <a:ext cx="1135032" cy="756688"/>
      </dsp:txXfrm>
    </dsp:sp>
    <dsp:sp modelId="{1D3947CF-A5E2-4FA5-8081-EA8618A40EA9}">
      <dsp:nvSpPr>
        <dsp:cNvPr id="0" name=""/>
        <dsp:cNvSpPr/>
      </dsp:nvSpPr>
      <dsp:spPr>
        <a:xfrm>
          <a:off x="5107644" y="191707"/>
          <a:ext cx="1891720" cy="756688"/>
        </a:xfrm>
        <a:prstGeom prst="chevron">
          <a:avLst/>
        </a:prstGeom>
        <a:solidFill>
          <a:schemeClr val="accent5">
            <a:hueOff val="8106441"/>
            <a:satOff val="-7003"/>
            <a:lumOff val="-8234"/>
            <a:alphaOff val="0"/>
          </a:schemeClr>
        </a:solidFill>
        <a:ln>
          <a:noFill/>
        </a:ln>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accent5">
              <a:hueOff val="8106441"/>
              <a:satOff val="-7003"/>
              <a:lumOff val="-8234"/>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en-GB" sz="1300" kern="1200" dirty="0"/>
            <a:t>(D) Import samples into Postman</a:t>
          </a:r>
        </a:p>
      </dsp:txBody>
      <dsp:txXfrm>
        <a:off x="5485988" y="191707"/>
        <a:ext cx="1135032" cy="756688"/>
      </dsp:txXfrm>
    </dsp:sp>
    <dsp:sp modelId="{0F740860-786D-4370-BB25-BA00AA5FC7A3}">
      <dsp:nvSpPr>
        <dsp:cNvPr id="0" name=""/>
        <dsp:cNvSpPr/>
      </dsp:nvSpPr>
      <dsp:spPr>
        <a:xfrm>
          <a:off x="6810192" y="191707"/>
          <a:ext cx="1891720" cy="756688"/>
        </a:xfrm>
        <a:prstGeom prst="chevron">
          <a:avLst/>
        </a:prstGeom>
        <a:solidFill>
          <a:schemeClr val="accent5">
            <a:hueOff val="10808588"/>
            <a:satOff val="-9337"/>
            <a:lumOff val="-10979"/>
            <a:alphaOff val="0"/>
          </a:schemeClr>
        </a:solidFill>
        <a:ln>
          <a:noFill/>
        </a:ln>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accent5">
              <a:hueOff val="10808588"/>
              <a:satOff val="-9337"/>
              <a:lumOff val="-10979"/>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en-GB" sz="1300" kern="1200" dirty="0"/>
            <a:t>(E) Run test sample!</a:t>
          </a:r>
        </a:p>
      </dsp:txBody>
      <dsp:txXfrm>
        <a:off x="7188536" y="191707"/>
        <a:ext cx="1135032" cy="756688"/>
      </dsp:txXfrm>
    </dsp:sp>
    <dsp:sp modelId="{09F14941-BBE9-43F4-85F6-5B4510E2E0FD}">
      <dsp:nvSpPr>
        <dsp:cNvPr id="0" name=""/>
        <dsp:cNvSpPr/>
      </dsp:nvSpPr>
      <dsp:spPr>
        <a:xfrm>
          <a:off x="8512740" y="191707"/>
          <a:ext cx="1891720" cy="756688"/>
        </a:xfrm>
        <a:prstGeom prst="chevron">
          <a:avLst/>
        </a:prstGeom>
        <a:solidFill>
          <a:schemeClr val="accent5">
            <a:hueOff val="13510735"/>
            <a:satOff val="-11672"/>
            <a:lumOff val="-13723"/>
            <a:alphaOff val="0"/>
          </a:schemeClr>
        </a:solidFill>
        <a:ln>
          <a:noFill/>
        </a:ln>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accent5">
              <a:hueOff val="13510735"/>
              <a:satOff val="-11672"/>
              <a:lumOff val="-13723"/>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en-GB" sz="1100" kern="1200" dirty="0"/>
            <a:t>(F) Optional setup environment for multiple SAC services</a:t>
          </a:r>
        </a:p>
      </dsp:txBody>
      <dsp:txXfrm>
        <a:off x="8891084" y="191707"/>
        <a:ext cx="1135032" cy="756688"/>
      </dsp:txXfrm>
    </dsp:sp>
    <dsp:sp modelId="{36E5E494-2FDB-48F0-BA51-8B3A5ACB1E8A}">
      <dsp:nvSpPr>
        <dsp:cNvPr id="0" name=""/>
        <dsp:cNvSpPr/>
      </dsp:nvSpPr>
      <dsp:spPr>
        <a:xfrm>
          <a:off x="10215288" y="191707"/>
          <a:ext cx="1891720" cy="756688"/>
        </a:xfrm>
        <a:prstGeom prst="chevron">
          <a:avLst/>
        </a:prstGeom>
        <a:solidFill>
          <a:schemeClr val="accent5">
            <a:hueOff val="16212881"/>
            <a:satOff val="-14006"/>
            <a:lumOff val="-16468"/>
            <a:alphaOff val="0"/>
          </a:schemeClr>
        </a:solidFill>
        <a:ln>
          <a:noFill/>
        </a:ln>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accent5">
              <a:hueOff val="16212881"/>
              <a:satOff val="-14006"/>
              <a:lumOff val="-16468"/>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GB" sz="1400" kern="1200" dirty="0"/>
            <a:t>(G) Optional edit create 1xx/2xx scripts</a:t>
          </a:r>
        </a:p>
      </dsp:txBody>
      <dsp:txXfrm>
        <a:off x="10593632" y="191707"/>
        <a:ext cx="1135032" cy="756688"/>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dirty="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a:lvl1pPr>
          </a:lstStyle>
          <a:p>
            <a:fld id="{7D8C2C35-2B8A-446E-BEC0-FD36716C29AC}" type="slidenum">
              <a:rPr lang="de-DE" smtClean="0"/>
              <a:pPr/>
              <a:t>‹#›</a:t>
            </a:fld>
            <a:endParaRPr lang="de-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000" indent="-180000"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360000" indent="-180000"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D8C2C35-2B8A-446E-BEC0-FD36716C29AC}" type="slidenum">
              <a:rPr lang="en-GB" smtClean="0"/>
              <a:pPr/>
              <a:t>1</a:t>
            </a:fld>
            <a:endParaRPr lang="en-GB" dirty="0"/>
          </a:p>
        </p:txBody>
      </p:sp>
    </p:spTree>
    <p:extLst>
      <p:ext uri="{BB962C8B-B14F-4D97-AF65-F5344CB8AC3E}">
        <p14:creationId xmlns:p14="http://schemas.microsoft.com/office/powerpoint/2010/main" val="24069217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10</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3524074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11</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41243998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12</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15224239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13</a:t>
            </a:fld>
            <a:endParaRPr lang="en-GB" dirty="0"/>
          </a:p>
        </p:txBody>
      </p:sp>
    </p:spTree>
    <p:extLst>
      <p:ext uri="{BB962C8B-B14F-4D97-AF65-F5344CB8AC3E}">
        <p14:creationId xmlns:p14="http://schemas.microsoft.com/office/powerpoint/2010/main" val="21618340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14</a:t>
            </a:fld>
            <a:endParaRPr lang="en-GB" dirty="0"/>
          </a:p>
        </p:txBody>
      </p:sp>
    </p:spTree>
    <p:extLst>
      <p:ext uri="{BB962C8B-B14F-4D97-AF65-F5344CB8AC3E}">
        <p14:creationId xmlns:p14="http://schemas.microsoft.com/office/powerpoint/2010/main" val="1372378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15</a:t>
            </a:fld>
            <a:endParaRPr lang="en-GB" dirty="0"/>
          </a:p>
        </p:txBody>
      </p:sp>
    </p:spTree>
    <p:extLst>
      <p:ext uri="{BB962C8B-B14F-4D97-AF65-F5344CB8AC3E}">
        <p14:creationId xmlns:p14="http://schemas.microsoft.com/office/powerpoint/2010/main" val="19209575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16</a:t>
            </a:fld>
            <a:endParaRPr lang="en-GB" dirty="0"/>
          </a:p>
        </p:txBody>
      </p:sp>
    </p:spTree>
    <p:extLst>
      <p:ext uri="{BB962C8B-B14F-4D97-AF65-F5344CB8AC3E}">
        <p14:creationId xmlns:p14="http://schemas.microsoft.com/office/powerpoint/2010/main" val="19647791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17</a:t>
            </a:fld>
            <a:endParaRPr lang="en-GB" dirty="0"/>
          </a:p>
        </p:txBody>
      </p:sp>
    </p:spTree>
    <p:extLst>
      <p:ext uri="{BB962C8B-B14F-4D97-AF65-F5344CB8AC3E}">
        <p14:creationId xmlns:p14="http://schemas.microsoft.com/office/powerpoint/2010/main" val="3436689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18</a:t>
            </a:fld>
            <a:endParaRPr lang="en-GB" dirty="0"/>
          </a:p>
        </p:txBody>
      </p:sp>
    </p:spTree>
    <p:extLst>
      <p:ext uri="{BB962C8B-B14F-4D97-AF65-F5344CB8AC3E}">
        <p14:creationId xmlns:p14="http://schemas.microsoft.com/office/powerpoint/2010/main" val="22214393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19</a:t>
            </a:fld>
            <a:endParaRPr lang="en-GB" dirty="0"/>
          </a:p>
        </p:txBody>
      </p:sp>
    </p:spTree>
    <p:extLst>
      <p:ext uri="{BB962C8B-B14F-4D97-AF65-F5344CB8AC3E}">
        <p14:creationId xmlns:p14="http://schemas.microsoft.com/office/powerpoint/2010/main" val="2465160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a:t>
            </a:fld>
            <a:endParaRPr lang="en-GB" dirty="0"/>
          </a:p>
        </p:txBody>
      </p:sp>
    </p:spTree>
    <p:extLst>
      <p:ext uri="{BB962C8B-B14F-4D97-AF65-F5344CB8AC3E}">
        <p14:creationId xmlns:p14="http://schemas.microsoft.com/office/powerpoint/2010/main" val="30093264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20</a:t>
            </a:fld>
            <a:endParaRPr lang="en-GB" dirty="0"/>
          </a:p>
        </p:txBody>
      </p:sp>
    </p:spTree>
    <p:extLst>
      <p:ext uri="{BB962C8B-B14F-4D97-AF65-F5344CB8AC3E}">
        <p14:creationId xmlns:p14="http://schemas.microsoft.com/office/powerpoint/2010/main" val="3762862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21</a:t>
            </a:fld>
            <a:endParaRPr lang="en-GB" dirty="0"/>
          </a:p>
        </p:txBody>
      </p:sp>
    </p:spTree>
    <p:extLst>
      <p:ext uri="{BB962C8B-B14F-4D97-AF65-F5344CB8AC3E}">
        <p14:creationId xmlns:p14="http://schemas.microsoft.com/office/powerpoint/2010/main" val="17985719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22</a:t>
            </a:fld>
            <a:endParaRPr lang="en-GB" dirty="0"/>
          </a:p>
        </p:txBody>
      </p:sp>
    </p:spTree>
    <p:extLst>
      <p:ext uri="{BB962C8B-B14F-4D97-AF65-F5344CB8AC3E}">
        <p14:creationId xmlns:p14="http://schemas.microsoft.com/office/powerpoint/2010/main" val="26949698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23</a:t>
            </a:fld>
            <a:endParaRPr lang="en-GB" dirty="0"/>
          </a:p>
        </p:txBody>
      </p:sp>
    </p:spTree>
    <p:extLst>
      <p:ext uri="{BB962C8B-B14F-4D97-AF65-F5344CB8AC3E}">
        <p14:creationId xmlns:p14="http://schemas.microsoft.com/office/powerpoint/2010/main" val="34253163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24</a:t>
            </a:fld>
            <a:endParaRPr lang="en-GB" dirty="0"/>
          </a:p>
        </p:txBody>
      </p:sp>
    </p:spTree>
    <p:extLst>
      <p:ext uri="{BB962C8B-B14F-4D97-AF65-F5344CB8AC3E}">
        <p14:creationId xmlns:p14="http://schemas.microsoft.com/office/powerpoint/2010/main" val="13525763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25</a:t>
            </a:fld>
            <a:endParaRPr lang="en-GB" dirty="0"/>
          </a:p>
        </p:txBody>
      </p:sp>
    </p:spTree>
    <p:extLst>
      <p:ext uri="{BB962C8B-B14F-4D97-AF65-F5344CB8AC3E}">
        <p14:creationId xmlns:p14="http://schemas.microsoft.com/office/powerpoint/2010/main" val="30919750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26</a:t>
            </a:fld>
            <a:endParaRPr lang="en-GB" dirty="0"/>
          </a:p>
        </p:txBody>
      </p:sp>
    </p:spTree>
    <p:extLst>
      <p:ext uri="{BB962C8B-B14F-4D97-AF65-F5344CB8AC3E}">
        <p14:creationId xmlns:p14="http://schemas.microsoft.com/office/powerpoint/2010/main" val="42718555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27</a:t>
            </a:fld>
            <a:endParaRPr lang="en-GB" dirty="0"/>
          </a:p>
        </p:txBody>
      </p:sp>
    </p:spTree>
    <p:extLst>
      <p:ext uri="{BB962C8B-B14F-4D97-AF65-F5344CB8AC3E}">
        <p14:creationId xmlns:p14="http://schemas.microsoft.com/office/powerpoint/2010/main" val="25190213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28</a:t>
            </a:fld>
            <a:endParaRPr lang="en-GB" dirty="0"/>
          </a:p>
        </p:txBody>
      </p:sp>
    </p:spTree>
    <p:extLst>
      <p:ext uri="{BB962C8B-B14F-4D97-AF65-F5344CB8AC3E}">
        <p14:creationId xmlns:p14="http://schemas.microsoft.com/office/powerpoint/2010/main" val="9701138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29</a:t>
            </a:fld>
            <a:endParaRPr lang="en-GB" dirty="0"/>
          </a:p>
        </p:txBody>
      </p:sp>
    </p:spTree>
    <p:extLst>
      <p:ext uri="{BB962C8B-B14F-4D97-AF65-F5344CB8AC3E}">
        <p14:creationId xmlns:p14="http://schemas.microsoft.com/office/powerpoint/2010/main" val="3315722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3</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9796219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30</a:t>
            </a:fld>
            <a:endParaRPr lang="en-GB" dirty="0"/>
          </a:p>
        </p:txBody>
      </p:sp>
    </p:spTree>
    <p:extLst>
      <p:ext uri="{BB962C8B-B14F-4D97-AF65-F5344CB8AC3E}">
        <p14:creationId xmlns:p14="http://schemas.microsoft.com/office/powerpoint/2010/main" val="26717407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31</a:t>
            </a:fld>
            <a:endParaRPr lang="en-GB" dirty="0"/>
          </a:p>
        </p:txBody>
      </p:sp>
    </p:spTree>
    <p:extLst>
      <p:ext uri="{BB962C8B-B14F-4D97-AF65-F5344CB8AC3E}">
        <p14:creationId xmlns:p14="http://schemas.microsoft.com/office/powerpoint/2010/main" val="40962038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32</a:t>
            </a:fld>
            <a:endParaRPr lang="en-GB" dirty="0"/>
          </a:p>
        </p:txBody>
      </p:sp>
    </p:spTree>
    <p:extLst>
      <p:ext uri="{BB962C8B-B14F-4D97-AF65-F5344CB8AC3E}">
        <p14:creationId xmlns:p14="http://schemas.microsoft.com/office/powerpoint/2010/main" val="710912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33</a:t>
            </a:fld>
            <a:endParaRPr lang="en-GB" dirty="0"/>
          </a:p>
        </p:txBody>
      </p:sp>
    </p:spTree>
    <p:extLst>
      <p:ext uri="{BB962C8B-B14F-4D97-AF65-F5344CB8AC3E}">
        <p14:creationId xmlns:p14="http://schemas.microsoft.com/office/powerpoint/2010/main" val="21903744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34</a:t>
            </a:fld>
            <a:endParaRPr lang="en-GB" dirty="0"/>
          </a:p>
        </p:txBody>
      </p:sp>
    </p:spTree>
    <p:extLst>
      <p:ext uri="{BB962C8B-B14F-4D97-AF65-F5344CB8AC3E}">
        <p14:creationId xmlns:p14="http://schemas.microsoft.com/office/powerpoint/2010/main" val="30611299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35</a:t>
            </a:fld>
            <a:endParaRPr lang="en-GB" dirty="0"/>
          </a:p>
        </p:txBody>
      </p:sp>
    </p:spTree>
    <p:extLst>
      <p:ext uri="{BB962C8B-B14F-4D97-AF65-F5344CB8AC3E}">
        <p14:creationId xmlns:p14="http://schemas.microsoft.com/office/powerpoint/2010/main" val="20390519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36</a:t>
            </a:fld>
            <a:endParaRPr lang="en-GB" dirty="0"/>
          </a:p>
        </p:txBody>
      </p:sp>
    </p:spTree>
    <p:extLst>
      <p:ext uri="{BB962C8B-B14F-4D97-AF65-F5344CB8AC3E}">
        <p14:creationId xmlns:p14="http://schemas.microsoft.com/office/powerpoint/2010/main" val="18281051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37</a:t>
            </a:fld>
            <a:endParaRPr lang="en-GB" dirty="0"/>
          </a:p>
        </p:txBody>
      </p:sp>
    </p:spTree>
    <p:extLst>
      <p:ext uri="{BB962C8B-B14F-4D97-AF65-F5344CB8AC3E}">
        <p14:creationId xmlns:p14="http://schemas.microsoft.com/office/powerpoint/2010/main" val="10877739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38</a:t>
            </a:fld>
            <a:endParaRPr lang="en-GB" dirty="0"/>
          </a:p>
        </p:txBody>
      </p:sp>
    </p:spTree>
    <p:extLst>
      <p:ext uri="{BB962C8B-B14F-4D97-AF65-F5344CB8AC3E}">
        <p14:creationId xmlns:p14="http://schemas.microsoft.com/office/powerpoint/2010/main" val="26437490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39</a:t>
            </a:fld>
            <a:endParaRPr lang="en-GB" dirty="0"/>
          </a:p>
        </p:txBody>
      </p:sp>
    </p:spTree>
    <p:extLst>
      <p:ext uri="{BB962C8B-B14F-4D97-AF65-F5344CB8AC3E}">
        <p14:creationId xmlns:p14="http://schemas.microsoft.com/office/powerpoint/2010/main" val="1810056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a:t>
            </a:fld>
            <a:endParaRPr lang="en-GB" dirty="0"/>
          </a:p>
        </p:txBody>
      </p:sp>
    </p:spTree>
    <p:extLst>
      <p:ext uri="{BB962C8B-B14F-4D97-AF65-F5344CB8AC3E}">
        <p14:creationId xmlns:p14="http://schemas.microsoft.com/office/powerpoint/2010/main" val="9146038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40</a:t>
            </a:fld>
            <a:endParaRPr lang="en-GB" dirty="0"/>
          </a:p>
        </p:txBody>
      </p:sp>
    </p:spTree>
    <p:extLst>
      <p:ext uri="{BB962C8B-B14F-4D97-AF65-F5344CB8AC3E}">
        <p14:creationId xmlns:p14="http://schemas.microsoft.com/office/powerpoint/2010/main" val="3478141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41</a:t>
            </a:fld>
            <a:endParaRPr lang="en-GB" dirty="0"/>
          </a:p>
        </p:txBody>
      </p:sp>
    </p:spTree>
    <p:extLst>
      <p:ext uri="{BB962C8B-B14F-4D97-AF65-F5344CB8AC3E}">
        <p14:creationId xmlns:p14="http://schemas.microsoft.com/office/powerpoint/2010/main" val="2043827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43</a:t>
            </a:fld>
            <a:endParaRPr lang="en-GB" dirty="0"/>
          </a:p>
        </p:txBody>
      </p:sp>
    </p:spTree>
    <p:extLst>
      <p:ext uri="{BB962C8B-B14F-4D97-AF65-F5344CB8AC3E}">
        <p14:creationId xmlns:p14="http://schemas.microsoft.com/office/powerpoint/2010/main" val="7228801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44</a:t>
            </a:fld>
            <a:endParaRPr lang="en-GB" dirty="0"/>
          </a:p>
        </p:txBody>
      </p:sp>
    </p:spTree>
    <p:extLst>
      <p:ext uri="{BB962C8B-B14F-4D97-AF65-F5344CB8AC3E}">
        <p14:creationId xmlns:p14="http://schemas.microsoft.com/office/powerpoint/2010/main" val="19701768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45</a:t>
            </a:fld>
            <a:endParaRPr lang="en-GB" dirty="0"/>
          </a:p>
        </p:txBody>
      </p:sp>
    </p:spTree>
    <p:extLst>
      <p:ext uri="{BB962C8B-B14F-4D97-AF65-F5344CB8AC3E}">
        <p14:creationId xmlns:p14="http://schemas.microsoft.com/office/powerpoint/2010/main" val="25178888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46</a:t>
            </a:fld>
            <a:endParaRPr lang="en-GB" dirty="0"/>
          </a:p>
        </p:txBody>
      </p:sp>
    </p:spTree>
    <p:extLst>
      <p:ext uri="{BB962C8B-B14F-4D97-AF65-F5344CB8AC3E}">
        <p14:creationId xmlns:p14="http://schemas.microsoft.com/office/powerpoint/2010/main" val="11956515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47</a:t>
            </a:fld>
            <a:endParaRPr lang="en-GB" dirty="0"/>
          </a:p>
        </p:txBody>
      </p:sp>
    </p:spTree>
    <p:extLst>
      <p:ext uri="{BB962C8B-B14F-4D97-AF65-F5344CB8AC3E}">
        <p14:creationId xmlns:p14="http://schemas.microsoft.com/office/powerpoint/2010/main" val="3382089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48</a:t>
            </a:fld>
            <a:endParaRPr lang="en-GB" dirty="0"/>
          </a:p>
        </p:txBody>
      </p:sp>
    </p:spTree>
    <p:extLst>
      <p:ext uri="{BB962C8B-B14F-4D97-AF65-F5344CB8AC3E}">
        <p14:creationId xmlns:p14="http://schemas.microsoft.com/office/powerpoint/2010/main" val="12252004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49</a:t>
            </a:fld>
            <a:endParaRPr lang="en-GB" dirty="0"/>
          </a:p>
        </p:txBody>
      </p:sp>
    </p:spTree>
    <p:extLst>
      <p:ext uri="{BB962C8B-B14F-4D97-AF65-F5344CB8AC3E}">
        <p14:creationId xmlns:p14="http://schemas.microsoft.com/office/powerpoint/2010/main" val="16972265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50</a:t>
            </a:fld>
            <a:endParaRPr lang="en-GB" dirty="0"/>
          </a:p>
        </p:txBody>
      </p:sp>
    </p:spTree>
    <p:extLst>
      <p:ext uri="{BB962C8B-B14F-4D97-AF65-F5344CB8AC3E}">
        <p14:creationId xmlns:p14="http://schemas.microsoft.com/office/powerpoint/2010/main" val="3348429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a:t>
            </a:fld>
            <a:endParaRPr lang="en-GB" dirty="0"/>
          </a:p>
        </p:txBody>
      </p:sp>
    </p:spTree>
    <p:extLst>
      <p:ext uri="{BB962C8B-B14F-4D97-AF65-F5344CB8AC3E}">
        <p14:creationId xmlns:p14="http://schemas.microsoft.com/office/powerpoint/2010/main" val="1829955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51</a:t>
            </a:fld>
            <a:endParaRPr lang="en-GB" dirty="0"/>
          </a:p>
        </p:txBody>
      </p:sp>
    </p:spTree>
    <p:extLst>
      <p:ext uri="{BB962C8B-B14F-4D97-AF65-F5344CB8AC3E}">
        <p14:creationId xmlns:p14="http://schemas.microsoft.com/office/powerpoint/2010/main" val="39516317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GB"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52</a:t>
            </a:fld>
            <a:endParaRPr kumimoji="0" lang="en-GB"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30103749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53</a:t>
            </a:fld>
            <a:endParaRPr lang="en-GB" dirty="0"/>
          </a:p>
        </p:txBody>
      </p:sp>
    </p:spTree>
    <p:extLst>
      <p:ext uri="{BB962C8B-B14F-4D97-AF65-F5344CB8AC3E}">
        <p14:creationId xmlns:p14="http://schemas.microsoft.com/office/powerpoint/2010/main" val="299977622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Version 2</a:t>
            </a:r>
          </a:p>
        </p:txBody>
      </p:sp>
      <p:sp>
        <p:nvSpPr>
          <p:cNvPr id="4" name="Slide Number Placeholder 3"/>
          <p:cNvSpPr>
            <a:spLocks noGrp="1"/>
          </p:cNvSpPr>
          <p:nvPr>
            <p:ph type="sldNum" sz="quarter" idx="5"/>
          </p:nvPr>
        </p:nvSpPr>
        <p:spPr/>
        <p:txBody>
          <a:bodyPr/>
          <a:lstStyle/>
          <a:p>
            <a:fld id="{7D8C2C35-2B8A-446E-BEC0-FD36716C29AC}" type="slidenum">
              <a:rPr lang="en-GB" smtClean="0"/>
              <a:pPr/>
              <a:t>54</a:t>
            </a:fld>
            <a:endParaRPr lang="en-GB" dirty="0"/>
          </a:p>
        </p:txBody>
      </p:sp>
    </p:spTree>
    <p:extLst>
      <p:ext uri="{BB962C8B-B14F-4D97-AF65-F5344CB8AC3E}">
        <p14:creationId xmlns:p14="http://schemas.microsoft.com/office/powerpoint/2010/main" val="16590088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55</a:t>
            </a:fld>
            <a:endParaRPr lang="en-GB" dirty="0"/>
          </a:p>
        </p:txBody>
      </p:sp>
    </p:spTree>
    <p:extLst>
      <p:ext uri="{BB962C8B-B14F-4D97-AF65-F5344CB8AC3E}">
        <p14:creationId xmlns:p14="http://schemas.microsoft.com/office/powerpoint/2010/main" val="23015384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56</a:t>
            </a:fld>
            <a:endParaRPr lang="en-GB" dirty="0"/>
          </a:p>
        </p:txBody>
      </p:sp>
    </p:spTree>
    <p:extLst>
      <p:ext uri="{BB962C8B-B14F-4D97-AF65-F5344CB8AC3E}">
        <p14:creationId xmlns:p14="http://schemas.microsoft.com/office/powerpoint/2010/main" val="41223794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Version 2 – not needed any more</a:t>
            </a:r>
          </a:p>
        </p:txBody>
      </p:sp>
      <p:sp>
        <p:nvSpPr>
          <p:cNvPr id="4" name="Slide Number Placeholder 3"/>
          <p:cNvSpPr>
            <a:spLocks noGrp="1"/>
          </p:cNvSpPr>
          <p:nvPr>
            <p:ph type="sldNum" sz="quarter" idx="5"/>
          </p:nvPr>
        </p:nvSpPr>
        <p:spPr/>
        <p:txBody>
          <a:bodyPr/>
          <a:lstStyle/>
          <a:p>
            <a:fld id="{7D8C2C35-2B8A-446E-BEC0-FD36716C29AC}" type="slidenum">
              <a:rPr lang="en-GB" smtClean="0"/>
              <a:pPr/>
              <a:t>57</a:t>
            </a:fld>
            <a:endParaRPr lang="en-GB" dirty="0"/>
          </a:p>
        </p:txBody>
      </p:sp>
    </p:spTree>
    <p:extLst>
      <p:ext uri="{BB962C8B-B14F-4D97-AF65-F5344CB8AC3E}">
        <p14:creationId xmlns:p14="http://schemas.microsoft.com/office/powerpoint/2010/main" val="25194149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58</a:t>
            </a:fld>
            <a:endParaRPr lang="en-GB" dirty="0"/>
          </a:p>
        </p:txBody>
      </p:sp>
    </p:spTree>
    <p:extLst>
      <p:ext uri="{BB962C8B-B14F-4D97-AF65-F5344CB8AC3E}">
        <p14:creationId xmlns:p14="http://schemas.microsoft.com/office/powerpoint/2010/main" val="41563399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59</a:t>
            </a:fld>
            <a:endParaRPr lang="en-GB" dirty="0"/>
          </a:p>
        </p:txBody>
      </p:sp>
    </p:spTree>
    <p:extLst>
      <p:ext uri="{BB962C8B-B14F-4D97-AF65-F5344CB8AC3E}">
        <p14:creationId xmlns:p14="http://schemas.microsoft.com/office/powerpoint/2010/main" val="32201215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60</a:t>
            </a:fld>
            <a:endParaRPr lang="en-GB" dirty="0"/>
          </a:p>
        </p:txBody>
      </p:sp>
    </p:spTree>
    <p:extLst>
      <p:ext uri="{BB962C8B-B14F-4D97-AF65-F5344CB8AC3E}">
        <p14:creationId xmlns:p14="http://schemas.microsoft.com/office/powerpoint/2010/main" val="3305073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6</a:t>
            </a:fld>
            <a:endParaRPr lang="en-GB" dirty="0"/>
          </a:p>
        </p:txBody>
      </p:sp>
    </p:spTree>
    <p:extLst>
      <p:ext uri="{BB962C8B-B14F-4D97-AF65-F5344CB8AC3E}">
        <p14:creationId xmlns:p14="http://schemas.microsoft.com/office/powerpoint/2010/main" val="34176031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61</a:t>
            </a:fld>
            <a:endParaRPr lang="en-GB" dirty="0"/>
          </a:p>
        </p:txBody>
      </p:sp>
    </p:spTree>
    <p:extLst>
      <p:ext uri="{BB962C8B-B14F-4D97-AF65-F5344CB8AC3E}">
        <p14:creationId xmlns:p14="http://schemas.microsoft.com/office/powerpoint/2010/main" val="16382960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62</a:t>
            </a:fld>
            <a:endParaRPr lang="en-GB" dirty="0"/>
          </a:p>
        </p:txBody>
      </p:sp>
    </p:spTree>
    <p:extLst>
      <p:ext uri="{BB962C8B-B14F-4D97-AF65-F5344CB8AC3E}">
        <p14:creationId xmlns:p14="http://schemas.microsoft.com/office/powerpoint/2010/main" val="359657372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GB"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63</a:t>
            </a:fld>
            <a:endParaRPr kumimoji="0" lang="en-GB"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20188094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64</a:t>
            </a:fld>
            <a:endParaRPr lang="en-GB" dirty="0"/>
          </a:p>
        </p:txBody>
      </p:sp>
    </p:spTree>
    <p:extLst>
      <p:ext uri="{BB962C8B-B14F-4D97-AF65-F5344CB8AC3E}">
        <p14:creationId xmlns:p14="http://schemas.microsoft.com/office/powerpoint/2010/main" val="408020907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GB"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65</a:t>
            </a:fld>
            <a:endParaRPr kumimoji="0" lang="en-GB"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143431871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66</a:t>
            </a:fld>
            <a:endParaRPr lang="en-GB" dirty="0"/>
          </a:p>
        </p:txBody>
      </p:sp>
    </p:spTree>
    <p:extLst>
      <p:ext uri="{BB962C8B-B14F-4D97-AF65-F5344CB8AC3E}">
        <p14:creationId xmlns:p14="http://schemas.microsoft.com/office/powerpoint/2010/main" val="357263930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GB"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67</a:t>
            </a:fld>
            <a:endParaRPr kumimoji="0" lang="en-GB"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31765275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68</a:t>
            </a:fld>
            <a:endParaRPr lang="en-GB" dirty="0"/>
          </a:p>
        </p:txBody>
      </p:sp>
    </p:spTree>
    <p:extLst>
      <p:ext uri="{BB962C8B-B14F-4D97-AF65-F5344CB8AC3E}">
        <p14:creationId xmlns:p14="http://schemas.microsoft.com/office/powerpoint/2010/main" val="403442155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69</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104341270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70</a:t>
            </a:fld>
            <a:endParaRPr lang="en-GB" dirty="0"/>
          </a:p>
        </p:txBody>
      </p:sp>
    </p:spTree>
    <p:extLst>
      <p:ext uri="{BB962C8B-B14F-4D97-AF65-F5344CB8AC3E}">
        <p14:creationId xmlns:p14="http://schemas.microsoft.com/office/powerpoint/2010/main" val="42291156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7</a:t>
            </a:fld>
            <a:endParaRPr lang="en-GB" dirty="0"/>
          </a:p>
        </p:txBody>
      </p:sp>
    </p:spTree>
    <p:extLst>
      <p:ext uri="{BB962C8B-B14F-4D97-AF65-F5344CB8AC3E}">
        <p14:creationId xmlns:p14="http://schemas.microsoft.com/office/powerpoint/2010/main" val="86590233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GB"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71</a:t>
            </a:fld>
            <a:endParaRPr kumimoji="0" lang="en-GB"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392071936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72</a:t>
            </a:fld>
            <a:endParaRPr lang="en-GB" dirty="0"/>
          </a:p>
        </p:txBody>
      </p:sp>
    </p:spTree>
    <p:extLst>
      <p:ext uri="{BB962C8B-B14F-4D97-AF65-F5344CB8AC3E}">
        <p14:creationId xmlns:p14="http://schemas.microsoft.com/office/powerpoint/2010/main" val="114533010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lang="en-GB" dirty="0"/>
              <a:t>Version 1.0.2</a:t>
            </a:r>
          </a:p>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73</a:t>
            </a:fld>
            <a:endParaRPr lang="en-GB" dirty="0"/>
          </a:p>
        </p:txBody>
      </p:sp>
    </p:spTree>
    <p:extLst>
      <p:ext uri="{BB962C8B-B14F-4D97-AF65-F5344CB8AC3E}">
        <p14:creationId xmlns:p14="http://schemas.microsoft.com/office/powerpoint/2010/main" val="30617714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Version 1.0.2</a:t>
            </a:r>
          </a:p>
        </p:txBody>
      </p:sp>
      <p:sp>
        <p:nvSpPr>
          <p:cNvPr id="4" name="Slide Number Placeholder 3"/>
          <p:cNvSpPr>
            <a:spLocks noGrp="1"/>
          </p:cNvSpPr>
          <p:nvPr>
            <p:ph type="sldNum" sz="quarter" idx="5"/>
          </p:nvPr>
        </p:nvSpPr>
        <p:spPr/>
        <p:txBody>
          <a:bodyPr/>
          <a:lstStyle/>
          <a:p>
            <a:fld id="{7D8C2C35-2B8A-446E-BEC0-FD36716C29AC}" type="slidenum">
              <a:rPr lang="en-GB" smtClean="0"/>
              <a:pPr/>
              <a:t>74</a:t>
            </a:fld>
            <a:endParaRPr lang="en-GB" dirty="0"/>
          </a:p>
        </p:txBody>
      </p:sp>
    </p:spTree>
    <p:extLst>
      <p:ext uri="{BB962C8B-B14F-4D97-AF65-F5344CB8AC3E}">
        <p14:creationId xmlns:p14="http://schemas.microsoft.com/office/powerpoint/2010/main" val="104167911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75</a:t>
            </a:fld>
            <a:endParaRPr lang="en-GB" dirty="0"/>
          </a:p>
        </p:txBody>
      </p:sp>
    </p:spTree>
    <p:extLst>
      <p:ext uri="{BB962C8B-B14F-4D97-AF65-F5344CB8AC3E}">
        <p14:creationId xmlns:p14="http://schemas.microsoft.com/office/powerpoint/2010/main" val="374074409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GB"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76</a:t>
            </a:fld>
            <a:endParaRPr kumimoji="0" lang="en-GB" sz="800" b="0" i="0" u="none" strike="noStrike" kern="1200" cap="none" spc="0" normalizeH="0" baseline="0" noProof="0" dirty="0">
              <a:ln>
                <a:noFill/>
              </a:ln>
              <a:solidFill>
                <a:srgbClr val="000000"/>
              </a:solidFill>
              <a:effectLst/>
              <a:uLnTx/>
              <a:uFillTx/>
              <a:latin typeface="Arial"/>
              <a:ea typeface="+mn-ea"/>
              <a:cs typeface="+mn-cs"/>
            </a:endParaRPr>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128876409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77</a:t>
            </a:fld>
            <a:endParaRPr lang="en-GB" dirty="0"/>
          </a:p>
        </p:txBody>
      </p:sp>
    </p:spTree>
    <p:extLst>
      <p:ext uri="{BB962C8B-B14F-4D97-AF65-F5344CB8AC3E}">
        <p14:creationId xmlns:p14="http://schemas.microsoft.com/office/powerpoint/2010/main" val="275028834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78</a:t>
            </a:fld>
            <a:endParaRPr lang="en-GB" dirty="0"/>
          </a:p>
        </p:txBody>
      </p:sp>
      <p:sp>
        <p:nvSpPr>
          <p:cNvPr id="6" name="Slide Image Placeholder 5"/>
          <p:cNvSpPr>
            <a:spLocks noGrp="1" noRot="1" noChangeAspect="1"/>
          </p:cNvSpPr>
          <p:nvPr>
            <p:ph type="sldImg"/>
          </p:nvPr>
        </p:nvSpPr>
        <p:spPr>
          <a:xfrm>
            <a:off x="547688" y="612775"/>
            <a:ext cx="5762625" cy="3241675"/>
          </a:xfrm>
        </p:spPr>
      </p:sp>
      <p:sp>
        <p:nvSpPr>
          <p:cNvPr id="7" name="Notes Placeholder 6"/>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254426430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8C2C35-2B8A-446E-BEC0-FD36716C29AC}" type="slidenum">
              <a:rPr lang="en-GB" smtClean="0"/>
              <a:pPr/>
              <a:t>79</a:t>
            </a:fld>
            <a:endParaRPr lang="en-GB" dirty="0"/>
          </a:p>
        </p:txBody>
      </p:sp>
    </p:spTree>
    <p:extLst>
      <p:ext uri="{BB962C8B-B14F-4D97-AF65-F5344CB8AC3E}">
        <p14:creationId xmlns:p14="http://schemas.microsoft.com/office/powerpoint/2010/main" val="4155874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8</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4089293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GB" smtClean="0"/>
              <a:pPr/>
              <a:t>9</a:t>
            </a:fld>
            <a:endParaRPr lang="en-GB"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7417768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www.sap.com/copyright" TargetMode="External"/><Relationship Id="rId7" Type="http://schemas.openxmlformats.org/officeDocument/2006/relationships/hyperlink" Target="https://www.youtube.com/user/SAP" TargetMode="External"/><Relationship Id="rId12"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hyperlink" Target="https://www.facebook.com/SAP" TargetMode="External"/><Relationship Id="rId5" Type="http://schemas.openxmlformats.org/officeDocument/2006/relationships/hyperlink" Target="https://www.linkedin.com/company/sap" TargetMode="External"/><Relationship Id="rId10" Type="http://schemas.openxmlformats.org/officeDocument/2006/relationships/image" Target="../media/image5.png"/><Relationship Id="rId4" Type="http://schemas.openxmlformats.org/officeDocument/2006/relationships/hyperlink" Target="https://www.sap.com/registration/contact.html" TargetMode="External"/><Relationship Id="rId9" Type="http://schemas.openxmlformats.org/officeDocument/2006/relationships/hyperlink" Target="https://twitter.com/sap" TargetMode="Externa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png"/><Relationship Id="rId7" Type="http://schemas.openxmlformats.org/officeDocument/2006/relationships/hyperlink" Target="https://www.youtube.com/user/SAP" TargetMode="External"/><Relationship Id="rId12" Type="http://schemas.openxmlformats.org/officeDocument/2006/relationships/image" Target="../media/image6.png"/><Relationship Id="rId2" Type="http://schemas.openxmlformats.org/officeDocument/2006/relationships/hyperlink" Target="https://www.sap.com/germany/registration/contact.html" TargetMode="External"/><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hyperlink" Target="https://www.facebook.com/SAP" TargetMode="External"/><Relationship Id="rId5" Type="http://schemas.openxmlformats.org/officeDocument/2006/relationships/hyperlink" Target="https://www.linkedin.com/company/sap" TargetMode="External"/><Relationship Id="rId10" Type="http://schemas.openxmlformats.org/officeDocument/2006/relationships/image" Target="../media/image5.png"/><Relationship Id="rId4" Type="http://schemas.openxmlformats.org/officeDocument/2006/relationships/hyperlink" Target="https://www.sap.com/corporate/de/legal/copyright.html" TargetMode="External"/><Relationship Id="rId9" Type="http://schemas.openxmlformats.org/officeDocument/2006/relationships/hyperlink" Target="https://twitter.com/sap" TargetMode="Externa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bg>
      <p:bgRef idx="1001">
        <a:schemeClr val="bg1"/>
      </p:bgRef>
    </p:bg>
    <p:spTree>
      <p:nvGrpSpPr>
        <p:cNvPr id="1" name=""/>
        <p:cNvGrpSpPr/>
        <p:nvPr/>
      </p:nvGrpSpPr>
      <p:grpSpPr>
        <a:xfrm>
          <a:off x="0" y="0"/>
          <a:ext cx="0" cy="0"/>
          <a:chOff x="0" y="0"/>
          <a:chExt cx="0" cy="0"/>
        </a:xfrm>
      </p:grpSpPr>
      <p:pic>
        <p:nvPicPr>
          <p:cNvPr id="6" name="SAP Logo" descr="SAP Logo" title="SAP Logo"/>
          <p:cNvPicPr>
            <a:picLocks noChangeAspect="1"/>
          </p:cNvPicPr>
          <p:nvPr userDrawn="1"/>
        </p:nvPicPr>
        <p:blipFill>
          <a:blip r:embed="rId2"/>
          <a:stretch>
            <a:fillRect/>
          </a:stretch>
        </p:blipFill>
        <p:spPr>
          <a:xfrm>
            <a:off x="9950552" y="6217668"/>
            <a:ext cx="1963636" cy="360000"/>
          </a:xfrm>
          <a:prstGeom prst="rect">
            <a:avLst/>
          </a:prstGeom>
        </p:spPr>
      </p:pic>
      <p:sp>
        <p:nvSpPr>
          <p:cNvPr id="13" name="Classification"/>
          <p:cNvSpPr txBox="1"/>
          <p:nvPr userDrawn="1"/>
        </p:nvSpPr>
        <p:spPr>
          <a:xfrm>
            <a:off x="288000" y="5769666"/>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GB" sz="900" b="0" dirty="0"/>
              <a:t>PUBLIC</a:t>
            </a:r>
          </a:p>
        </p:txBody>
      </p:sp>
      <p:sp>
        <p:nvSpPr>
          <p:cNvPr id="19" name="Speaker"/>
          <p:cNvSpPr>
            <a:spLocks noGrp="1"/>
          </p:cNvSpPr>
          <p:nvPr userDrawn="1">
            <p:ph type="subTitle" idx="1" hasCustomPrompt="1"/>
          </p:nvPr>
        </p:nvSpPr>
        <p:spPr bwMode="black">
          <a:xfrm>
            <a:off x="288000" y="5130489"/>
            <a:ext cx="11626188"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GB"/>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GB"/>
              <a:t>Month 00, 2020</a:t>
            </a:r>
            <a:endParaRPr lang="en-GB" dirty="0"/>
          </a:p>
        </p:txBody>
      </p:sp>
      <p:sp>
        <p:nvSpPr>
          <p:cNvPr id="3" name="Title"/>
          <p:cNvSpPr>
            <a:spLocks noGrp="1"/>
          </p:cNvSpPr>
          <p:nvPr>
            <p:ph type="title" hasCustomPrompt="1"/>
          </p:nvPr>
        </p:nvSpPr>
        <p:spPr>
          <a:xfrm>
            <a:off x="288000" y="4024430"/>
            <a:ext cx="11626188" cy="997196"/>
          </a:xfrm>
        </p:spPr>
        <p:txBody>
          <a:bodyPr vert="horz" wrap="square" lIns="0" tIns="0" rIns="0" bIns="0" rtlCol="0">
            <a:noAutofit/>
          </a:bodyPr>
          <a:lstStyle>
            <a:lvl1pPr>
              <a:lnSpc>
                <a:spcPct val="90000"/>
              </a:lnSpc>
              <a:defRPr lang="de-DE" sz="3600" dirty="0">
                <a:latin typeface="+mn-lt"/>
                <a:ea typeface="+mn-ea"/>
                <a:cs typeface="+mn-cs"/>
              </a:defRPr>
            </a:lvl1pPr>
          </a:lstStyle>
          <a:p>
            <a:pPr lvl="0"/>
            <a:r>
              <a:rPr lang="en-GB"/>
              <a:t>Presentation Title </a:t>
            </a:r>
            <a:br>
              <a:rPr lang="en-GB"/>
            </a:br>
            <a:r>
              <a:rPr lang="en-GB"/>
              <a:t>Goes Here and Here.</a:t>
            </a:r>
            <a:endParaRPr lang="en-GB" dirty="0"/>
          </a:p>
        </p:txBody>
      </p:sp>
      <p:sp>
        <p:nvSpPr>
          <p:cNvPr id="5" name="Title Image Placeholder" descr="Placeholder title image" title="Title image"/>
          <p:cNvSpPr>
            <a:spLocks noGrp="1"/>
          </p:cNvSpPr>
          <p:nvPr>
            <p:ph type="pic" sz="quarter" idx="12" hasCustomPrompt="1"/>
          </p:nvPr>
        </p:nvSpPr>
        <p:spPr bwMode="gray">
          <a:xfrm>
            <a:off x="1" y="0"/>
            <a:ext cx="12193200" cy="3430006"/>
          </a:xfrm>
          <a:noFill/>
        </p:spPr>
        <p:txBody>
          <a:bodyPr tIns="504000"/>
          <a:lstStyle>
            <a:lvl1pPr algn="ctr">
              <a:defRPr sz="1600">
                <a:solidFill>
                  <a:schemeClr val="tx1"/>
                </a:solidFill>
              </a:defRPr>
            </a:lvl1pPr>
          </a:lstStyle>
          <a:p>
            <a:r>
              <a:rPr lang="en-GB"/>
              <a:t>Click to insert title image or illustration</a:t>
            </a:r>
            <a:endParaRPr lang="en-GB" dirty="0"/>
          </a:p>
        </p:txBody>
      </p:sp>
    </p:spTree>
    <p:extLst>
      <p:ext uri="{BB962C8B-B14F-4D97-AF65-F5344CB8AC3E}">
        <p14:creationId xmlns:p14="http://schemas.microsoft.com/office/powerpoint/2010/main" val="245271761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7505" userDrawn="1">
          <p15:clr>
            <a:srgbClr val="FBAE40"/>
          </p15:clr>
        </p15:guide>
        <p15:guide id="2" orient="horz" pos="4144" userDrawn="1">
          <p15:clr>
            <a:srgbClr val="FBAE40"/>
          </p15:clr>
        </p15:guide>
        <p15:guide id="3" orient="horz" pos="2162" userDrawn="1">
          <p15:clr>
            <a:srgbClr val="FBAE40"/>
          </p15:clr>
        </p15:guide>
        <p15:guide id="4" pos="181" userDrawn="1">
          <p15:clr>
            <a:srgbClr val="FBAE40"/>
          </p15:clr>
        </p15:guide>
        <p15:guide id="5" orient="horz" pos="2534" userDrawn="1">
          <p15:clr>
            <a:srgbClr val="FBAE40"/>
          </p15:clr>
        </p15:guide>
        <p15:guide id="6" orient="horz" pos="3181" userDrawn="1">
          <p15:clr>
            <a:srgbClr val="FBAE40"/>
          </p15:clr>
        </p15:guide>
        <p15:guide id="7" orient="horz" pos="3232" userDrawn="1">
          <p15:clr>
            <a:srgbClr val="FBAE40"/>
          </p15:clr>
        </p15:guide>
        <p15:guide id="8" orient="horz" pos="35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620000"/>
            <a:ext cx="3564000"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Text Placeholder - column 2"/>
          <p:cNvSpPr>
            <a:spLocks noGrp="1"/>
          </p:cNvSpPr>
          <p:nvPr>
            <p:ph type="body" sz="quarter" idx="12" hasCustomPrompt="1"/>
          </p:nvPr>
        </p:nvSpPr>
        <p:spPr>
          <a:xfrm>
            <a:off x="4315238" y="1620000"/>
            <a:ext cx="3564000"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Text Placeholder - column 1"/>
          <p:cNvSpPr>
            <a:spLocks noGrp="1"/>
          </p:cNvSpPr>
          <p:nvPr>
            <p:ph type="body" sz="quarter" idx="10" hasCustomPrompt="1"/>
          </p:nvPr>
        </p:nvSpPr>
        <p:spPr>
          <a:xfrm>
            <a:off x="504000" y="1620000"/>
            <a:ext cx="3564000"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2" name="Title"/>
          <p:cNvSpPr>
            <a:spLocks noGrp="1"/>
          </p:cNvSpPr>
          <p:nvPr>
            <p:ph type="title" hasCustomPrompt="1"/>
          </p:nvPr>
        </p:nvSpPr>
        <p:spPr>
          <a:xfrm>
            <a:off x="504001" y="504000"/>
            <a:ext cx="11186476"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563" userDrawn="1">
          <p15:clr>
            <a:srgbClr val="FBAE40"/>
          </p15:clr>
        </p15:guide>
        <p15:guide id="4" pos="2717" userDrawn="1">
          <p15:clr>
            <a:srgbClr val="FBAE40"/>
          </p15:clr>
        </p15:guide>
        <p15:guide id="5" pos="4964" userDrawn="1">
          <p15:clr>
            <a:srgbClr val="FBAE40"/>
          </p15:clr>
        </p15:guide>
        <p15:guide id="6" pos="5119" userDrawn="1">
          <p15:clr>
            <a:srgbClr val="FBAE40"/>
          </p15:clr>
        </p15:guide>
        <p15:guide id="7" pos="7364" userDrawn="1">
          <p15:clr>
            <a:srgbClr val="FBAE40"/>
          </p15:clr>
        </p15:guide>
        <p15:guide id="8" orient="horz" pos="551" userDrawn="1">
          <p15:clr>
            <a:srgbClr val="FBAE40"/>
          </p15:clr>
        </p15:guide>
        <p15:guide id="9" orient="horz" pos="1020" userDrawn="1">
          <p15:clr>
            <a:srgbClr val="FBAE40"/>
          </p15:clr>
        </p15:guide>
        <p15:guide id="10" orient="horz" pos="399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66000"/>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18" name="Picture Placeholder 2"/>
          <p:cNvSpPr>
            <a:spLocks noGrp="1"/>
          </p:cNvSpPr>
          <p:nvPr>
            <p:ph type="pic" sz="quarter" idx="14" hasCustomPrompt="1"/>
          </p:nvPr>
        </p:nvSpPr>
        <p:spPr bwMode="gray">
          <a:xfrm>
            <a:off x="6362477"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3" name="Text placeholder 1"/>
          <p:cNvSpPr>
            <a:spLocks noGrp="1"/>
          </p:cNvSpPr>
          <p:nvPr>
            <p:ph type="body" sz="quarter" idx="10" hasCustomPrompt="1"/>
          </p:nvPr>
        </p:nvSpPr>
        <p:spPr>
          <a:xfrm>
            <a:off x="504000" y="4770000"/>
            <a:ext cx="5328000" cy="1566000"/>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5" name="Picture Placeholder 1"/>
          <p:cNvSpPr>
            <a:spLocks noGrp="1"/>
          </p:cNvSpPr>
          <p:nvPr>
            <p:ph type="pic" sz="quarter" idx="12" hasCustomPrompt="1"/>
          </p:nvPr>
        </p:nvSpPr>
        <p:spPr bwMode="gray">
          <a:xfrm>
            <a:off x="504000"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2" name="Title"/>
          <p:cNvSpPr>
            <a:spLocks noGrp="1"/>
          </p:cNvSpPr>
          <p:nvPr>
            <p:ph type="title" hasCustomPrompt="1"/>
          </p:nvPr>
        </p:nvSpPr>
        <p:spPr>
          <a:xfrm>
            <a:off x="504001" y="504000"/>
            <a:ext cx="11186476"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2678" userDrawn="1">
          <p15:clr>
            <a:srgbClr val="FBAE40"/>
          </p15:clr>
        </p15:guide>
        <p15:guide id="6" orient="horz" pos="3004" userDrawn="1">
          <p15:clr>
            <a:srgbClr val="FBAE40"/>
          </p15:clr>
        </p15:guide>
        <p15:guide id="7" orient="horz" pos="3991" userDrawn="1">
          <p15:clr>
            <a:srgbClr val="FBAE40"/>
          </p15:clr>
        </p15:guide>
        <p15:guide id="8" pos="3682" userDrawn="1">
          <p15:clr>
            <a:srgbClr val="FBAE40"/>
          </p15:clr>
        </p15:guide>
        <p15:guide id="9" pos="4000" userDrawn="1">
          <p15:clr>
            <a:srgbClr val="FBAE40"/>
          </p15:clr>
        </p15:guide>
        <p15:guide id="10" pos="736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18" name="Picture placeholder 3"/>
          <p:cNvSpPr>
            <a:spLocks noGrp="1"/>
          </p:cNvSpPr>
          <p:nvPr>
            <p:ph type="pic" sz="quarter" idx="14" hasCustomPrompt="1"/>
          </p:nvPr>
        </p:nvSpPr>
        <p:spPr bwMode="gray">
          <a:xfrm>
            <a:off x="8299277"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10" name="Picture placeholder 2"/>
          <p:cNvSpPr>
            <a:spLocks noGrp="1"/>
          </p:cNvSpPr>
          <p:nvPr>
            <p:ph type="pic" sz="quarter" idx="16" hasCustomPrompt="1"/>
          </p:nvPr>
        </p:nvSpPr>
        <p:spPr bwMode="gray">
          <a:xfrm>
            <a:off x="4401639"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5" name="Picture placeholder 1"/>
          <p:cNvSpPr>
            <a:spLocks noGrp="1"/>
          </p:cNvSpPr>
          <p:nvPr>
            <p:ph type="pic" sz="quarter" idx="12" hasCustomPrompt="1"/>
          </p:nvPr>
        </p:nvSpPr>
        <p:spPr bwMode="gray">
          <a:xfrm>
            <a:off x="504000"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2" name="Title"/>
          <p:cNvSpPr>
            <a:spLocks noGrp="1"/>
          </p:cNvSpPr>
          <p:nvPr>
            <p:ph type="title" hasCustomPrompt="1"/>
          </p:nvPr>
        </p:nvSpPr>
        <p:spPr>
          <a:xfrm>
            <a:off x="504001" y="504000"/>
            <a:ext cx="11186476"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455" userDrawn="1">
          <p15:clr>
            <a:srgbClr val="FBAE40"/>
          </p15:clr>
        </p15:guide>
        <p15:guide id="4" pos="2773" userDrawn="1">
          <p15:clr>
            <a:srgbClr val="FBAE40"/>
          </p15:clr>
        </p15:guide>
        <p15:guide id="5" pos="4910" userDrawn="1">
          <p15:clr>
            <a:srgbClr val="FBAE40"/>
          </p15:clr>
        </p15:guide>
        <p15:guide id="6" pos="5227" userDrawn="1">
          <p15:clr>
            <a:srgbClr val="FBAE40"/>
          </p15:clr>
        </p15:guide>
        <p15:guide id="7" pos="7364" userDrawn="1">
          <p15:clr>
            <a:srgbClr val="FBAE40"/>
          </p15:clr>
        </p15:guide>
        <p15:guide id="8" orient="horz" pos="551" userDrawn="1">
          <p15:clr>
            <a:srgbClr val="FBAE40"/>
          </p15:clr>
        </p15:guide>
        <p15:guide id="9" orient="horz" pos="1019" userDrawn="1">
          <p15:clr>
            <a:srgbClr val="FBAE40"/>
          </p15:clr>
        </p15:guide>
        <p15:guide id="10" orient="horz" pos="2428" userDrawn="1">
          <p15:clr>
            <a:srgbClr val="FBAE40"/>
          </p15:clr>
        </p15:guide>
        <p15:guide id="11" orient="horz" pos="2743" userDrawn="1">
          <p15:clr>
            <a:srgbClr val="FBAE40"/>
          </p15:clr>
        </p15:guide>
        <p15:guide id="12" orient="horz" pos="3991"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5" name="Picture Placeholder 4"/>
          <p:cNvSpPr>
            <a:spLocks noGrp="1"/>
          </p:cNvSpPr>
          <p:nvPr>
            <p:ph type="pic" sz="quarter" idx="12" hasCustomPrompt="1"/>
          </p:nvPr>
        </p:nvSpPr>
        <p:spPr bwMode="gray">
          <a:xfrm>
            <a:off x="504000"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18" name="Picture Placeholder 4"/>
          <p:cNvSpPr>
            <a:spLocks noGrp="1"/>
          </p:cNvSpPr>
          <p:nvPr>
            <p:ph type="pic" sz="quarter" idx="14" hasCustomPrompt="1"/>
          </p:nvPr>
        </p:nvSpPr>
        <p:spPr bwMode="gray">
          <a:xfrm>
            <a:off x="9274877"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10" name="Picture Placeholder 4"/>
          <p:cNvSpPr>
            <a:spLocks noGrp="1"/>
          </p:cNvSpPr>
          <p:nvPr>
            <p:ph type="pic" sz="quarter" idx="16" hasCustomPrompt="1"/>
          </p:nvPr>
        </p:nvSpPr>
        <p:spPr bwMode="gray">
          <a:xfrm>
            <a:off x="3427626"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GB" noProof="0" dirty="0"/>
              <a:t>First level</a:t>
            </a:r>
          </a:p>
          <a:p>
            <a:pPr lvl="1"/>
            <a:r>
              <a:rPr lang="en-GB" dirty="0"/>
              <a:t>Second level</a:t>
            </a:r>
          </a:p>
          <a:p>
            <a:pPr lvl="2"/>
            <a:r>
              <a:rPr lang="en-GB" dirty="0"/>
              <a:t>Third level</a:t>
            </a:r>
          </a:p>
        </p:txBody>
      </p:sp>
      <p:sp>
        <p:nvSpPr>
          <p:cNvPr id="14" name="Picture Placeholder 4"/>
          <p:cNvSpPr>
            <a:spLocks noGrp="1"/>
          </p:cNvSpPr>
          <p:nvPr>
            <p:ph type="pic" sz="quarter" idx="18" hasCustomPrompt="1"/>
          </p:nvPr>
        </p:nvSpPr>
        <p:spPr bwMode="gray">
          <a:xfrm>
            <a:off x="6351252"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 or pictogram</a:t>
            </a:r>
            <a:endParaRPr lang="en-GB" dirty="0"/>
          </a:p>
        </p:txBody>
      </p:sp>
      <p:sp>
        <p:nvSpPr>
          <p:cNvPr id="2" name="Title"/>
          <p:cNvSpPr>
            <a:spLocks noGrp="1"/>
          </p:cNvSpPr>
          <p:nvPr>
            <p:ph type="title" hasCustomPrompt="1"/>
          </p:nvPr>
        </p:nvSpPr>
        <p:spPr>
          <a:xfrm>
            <a:off x="504001" y="504000"/>
            <a:ext cx="11186476"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1" userDrawn="1">
          <p15:clr>
            <a:srgbClr val="FBAE40"/>
          </p15:clr>
        </p15:guide>
        <p15:guide id="5" orient="horz" pos="2110" userDrawn="1">
          <p15:clr>
            <a:srgbClr val="FBAE40"/>
          </p15:clr>
        </p15:guide>
        <p15:guide id="6" orient="horz" pos="2442" userDrawn="1">
          <p15:clr>
            <a:srgbClr val="FBAE40"/>
          </p15:clr>
        </p15:guide>
        <p15:guide id="7" orient="horz" pos="3990" userDrawn="1">
          <p15:clr>
            <a:srgbClr val="FBAE40"/>
          </p15:clr>
        </p15:guide>
        <p15:guide id="8" pos="1840" userDrawn="1">
          <p15:clr>
            <a:srgbClr val="FBAE40"/>
          </p15:clr>
        </p15:guide>
        <p15:guide id="9" pos="2159" userDrawn="1">
          <p15:clr>
            <a:srgbClr val="FBAE40"/>
          </p15:clr>
        </p15:guide>
        <p15:guide id="10" pos="3683" userDrawn="1">
          <p15:clr>
            <a:srgbClr val="FBAE40"/>
          </p15:clr>
        </p15:guide>
        <p15:guide id="11" pos="4000" userDrawn="1">
          <p15:clr>
            <a:srgbClr val="FBAE40"/>
          </p15:clr>
        </p15:guide>
        <p15:guide id="12" pos="5525" userDrawn="1">
          <p15:clr>
            <a:srgbClr val="FBAE40"/>
          </p15:clr>
        </p15:guide>
        <p15:guide id="13" pos="5842" userDrawn="1">
          <p15:clr>
            <a:srgbClr val="FBAE40"/>
          </p15:clr>
        </p15:guide>
        <p15:guide id="14" pos="736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GB" noProof="0" dirty="0"/>
              <a:t>“Quote goes here </a:t>
            </a:r>
            <a:br>
              <a:rPr lang="en-GB" noProof="0" dirty="0"/>
            </a:br>
            <a:r>
              <a:rPr lang="en-GB" noProof="0" dirty="0"/>
              <a:t>and here.”</a:t>
            </a:r>
          </a:p>
          <a:p>
            <a:pPr lvl="1"/>
            <a:r>
              <a:rPr lang="en-GB" noProof="0" dirty="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317" userDrawn="1">
          <p15:clr>
            <a:srgbClr val="FBAE40"/>
          </p15:clr>
        </p15:guide>
        <p15:guide id="4" orient="horz" pos="1133" userDrawn="1">
          <p15:clr>
            <a:srgbClr val="FBAE40"/>
          </p15:clr>
        </p15:guide>
        <p15:guide id="5" orient="horz" pos="3204" userDrawn="1">
          <p15:clr>
            <a:srgbClr val="FBAE40"/>
          </p15:clr>
        </p15:guide>
        <p15:guide id="6" pos="7363"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a:t>
            </a:r>
            <a:endParaRPr lang="en-GB" dirty="0"/>
          </a:p>
        </p:txBody>
      </p:sp>
      <p:sp>
        <p:nvSpPr>
          <p:cNvPr id="7" name="Text Placeholder"/>
          <p:cNvSpPr>
            <a:spLocks noGrp="1"/>
          </p:cNvSpPr>
          <p:nvPr>
            <p:ph type="body" sz="quarter" idx="11" hasCustomPrompt="1"/>
          </p:nvPr>
        </p:nvSpPr>
        <p:spPr bwMode="black">
          <a:xfrm>
            <a:off x="503999" y="1620000"/>
            <a:ext cx="7092000"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3" name="Title"/>
          <p:cNvSpPr>
            <a:spLocks noGrp="1"/>
          </p:cNvSpPr>
          <p:nvPr>
            <p:ph type="title" hasCustomPrompt="1"/>
          </p:nvPr>
        </p:nvSpPr>
        <p:spPr>
          <a:xfrm>
            <a:off x="504001" y="504000"/>
            <a:ext cx="7092000"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4786" userDrawn="1">
          <p15:clr>
            <a:srgbClr val="FBAE40"/>
          </p15:clr>
        </p15:guide>
        <p15:guide id="4" pos="5119" userDrawn="1">
          <p15:clr>
            <a:srgbClr val="FBAE40"/>
          </p15:clr>
        </p15:guide>
        <p15:guide id="5" orient="horz" pos="317" userDrawn="1">
          <p15:clr>
            <a:srgbClr val="FBAE40"/>
          </p15:clr>
        </p15:guide>
        <p15:guide id="6" orient="horz" pos="551" userDrawn="1">
          <p15:clr>
            <a:srgbClr val="FBAE40"/>
          </p15:clr>
        </p15:guide>
        <p15:guide id="7" orient="horz" pos="102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Text with Image 1/2">
    <p:spTree>
      <p:nvGrpSpPr>
        <p:cNvPr id="1" name=""/>
        <p:cNvGrpSpPr/>
        <p:nvPr/>
      </p:nvGrpSpPr>
      <p:grpSpPr>
        <a:xfrm>
          <a:off x="0" y="0"/>
          <a:ext cx="0" cy="0"/>
          <a:chOff x="0" y="0"/>
          <a:chExt cx="0" cy="0"/>
        </a:xfrm>
      </p:grpSpPr>
      <p:sp>
        <p:nvSpPr>
          <p:cNvPr id="5" name="Picture Placeholder 1/2 right"/>
          <p:cNvSpPr>
            <a:spLocks noGrp="1"/>
          </p:cNvSpPr>
          <p:nvPr>
            <p:ph type="pic" sz="quarter" idx="10" hasCustomPrompt="1"/>
          </p:nvPr>
        </p:nvSpPr>
        <p:spPr bwMode="gray">
          <a:xfrm>
            <a:off x="6097588" y="0"/>
            <a:ext cx="6097587"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a:t>
            </a:r>
            <a:endParaRPr lang="en-GB" dirty="0"/>
          </a:p>
        </p:txBody>
      </p:sp>
      <p:sp>
        <p:nvSpPr>
          <p:cNvPr id="7" name="Text Placeholder 1/2"/>
          <p:cNvSpPr>
            <a:spLocks noGrp="1"/>
          </p:cNvSpPr>
          <p:nvPr>
            <p:ph type="body" sz="quarter" idx="11" hasCustomPrompt="1"/>
          </p:nvPr>
        </p:nvSpPr>
        <p:spPr bwMode="black">
          <a:xfrm>
            <a:off x="503999" y="1620000"/>
            <a:ext cx="5112000"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2" name="Title"/>
          <p:cNvSpPr>
            <a:spLocks noGrp="1"/>
          </p:cNvSpPr>
          <p:nvPr>
            <p:ph type="title" hasCustomPrompt="1"/>
          </p:nvPr>
        </p:nvSpPr>
        <p:spPr>
          <a:xfrm>
            <a:off x="504001" y="504000"/>
            <a:ext cx="5112000"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552787710"/>
      </p:ext>
    </p:extLst>
  </p:cSld>
  <p:clrMapOvr>
    <a:masterClrMapping/>
  </p:clrMapOvr>
  <p:extLst>
    <p:ext uri="{DCECCB84-F9BA-43D5-87BE-67443E8EF086}">
      <p15:sldGuideLst xmlns:p15="http://schemas.microsoft.com/office/powerpoint/2012/main">
        <p15:guide id="1" pos="3841"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3991" userDrawn="1">
          <p15:clr>
            <a:srgbClr val="FBAE40"/>
          </p15:clr>
        </p15:guide>
        <p15:guide id="6" pos="3538" userDrawn="1">
          <p15:clr>
            <a:srgbClr val="FBAE40"/>
          </p15:clr>
        </p15:guide>
        <p15:guide id="7" pos="317"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full image"/>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image</a:t>
            </a:r>
            <a:endParaRPr lang="en-GB" dirty="0"/>
          </a:p>
        </p:txBody>
      </p:sp>
    </p:spTree>
    <p:extLst>
      <p:ext uri="{BB962C8B-B14F-4D97-AF65-F5344CB8AC3E}">
        <p14:creationId xmlns:p14="http://schemas.microsoft.com/office/powerpoint/2010/main" val="41397911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620000"/>
            <a:ext cx="5328000" cy="4716000"/>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GB"/>
              <a:t>Click icon to add screenshot</a:t>
            </a:r>
            <a:endParaRPr lang="en-GB" dirty="0"/>
          </a:p>
        </p:txBody>
      </p:sp>
      <p:sp>
        <p:nvSpPr>
          <p:cNvPr id="4" name="Text Placeholder"/>
          <p:cNvSpPr>
            <a:spLocks noGrp="1"/>
          </p:cNvSpPr>
          <p:nvPr>
            <p:ph type="body" sz="quarter" idx="10" hasCustomPrompt="1"/>
          </p:nvPr>
        </p:nvSpPr>
        <p:spPr>
          <a:xfrm>
            <a:off x="504000" y="1620000"/>
            <a:ext cx="5328000"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3" name="Title"/>
          <p:cNvSpPr>
            <a:spLocks noGrp="1"/>
          </p:cNvSpPr>
          <p:nvPr>
            <p:ph type="title" hasCustomPrompt="1"/>
          </p:nvPr>
        </p:nvSpPr>
        <p:spPr>
          <a:xfrm>
            <a:off x="504001" y="504000"/>
            <a:ext cx="11186476"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12872272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3674" userDrawn="1">
          <p15:clr>
            <a:srgbClr val="FBAE40"/>
          </p15:clr>
        </p15:guide>
        <p15:guide id="4" pos="4008" userDrawn="1">
          <p15:clr>
            <a:srgbClr val="FBAE40"/>
          </p15:clr>
        </p15:guide>
        <p15:guide id="5" pos="7364" userDrawn="1">
          <p15:clr>
            <a:srgbClr val="FBAE40"/>
          </p15:clr>
        </p15:guide>
        <p15:guide id="6" orient="horz" pos="317" userDrawn="1">
          <p15:clr>
            <a:srgbClr val="FBAE40"/>
          </p15:clr>
        </p15:guide>
        <p15:guide id="7" orient="horz" pos="551" userDrawn="1">
          <p15:clr>
            <a:srgbClr val="FBAE40"/>
          </p15:clr>
        </p15:guide>
        <p15:guide id="8" orient="horz" pos="399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620000"/>
            <a:ext cx="11185200" cy="4716000"/>
          </a:xfrm>
          <a:noFill/>
        </p:spPr>
        <p:txBody>
          <a:bodyPr tIns="1368000"/>
          <a:lstStyle>
            <a:lvl1pPr algn="ctr">
              <a:defRPr sz="1400" b="0"/>
            </a:lvl1pPr>
          </a:lstStyle>
          <a:p>
            <a:pPr lvl="0"/>
            <a:r>
              <a:rPr lang="en-GB"/>
              <a:t>Click to add content</a:t>
            </a:r>
            <a:endParaRPr lang="en-GB" dirty="0"/>
          </a:p>
        </p:txBody>
      </p:sp>
      <p:sp>
        <p:nvSpPr>
          <p:cNvPr id="2" name="Title"/>
          <p:cNvSpPr>
            <a:spLocks noGrp="1"/>
          </p:cNvSpPr>
          <p:nvPr>
            <p:ph type="title" hasCustomPrompt="1"/>
          </p:nvPr>
        </p:nvSpPr>
        <p:spPr/>
        <p:txBody>
          <a:bodyPr/>
          <a:lstStyle/>
          <a:p>
            <a:r>
              <a:rPr lang="en-GB" noProof="0"/>
              <a:t>Insert page title (sentence case)</a:t>
            </a:r>
            <a:endParaRPr lang="en-GB" dirty="0"/>
          </a:p>
        </p:txBody>
      </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3991" userDrawn="1">
          <p15:clr>
            <a:srgbClr val="FBAE40"/>
          </p15:clr>
        </p15:guide>
        <p15:guide id="6" pos="736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without Image">
    <p:bg>
      <p:bgRef idx="1001">
        <a:schemeClr val="bg1"/>
      </p:bgRef>
    </p:bg>
    <p:spTree>
      <p:nvGrpSpPr>
        <p:cNvPr id="1" name=""/>
        <p:cNvGrpSpPr/>
        <p:nvPr/>
      </p:nvGrpSpPr>
      <p:grpSpPr>
        <a:xfrm>
          <a:off x="0" y="0"/>
          <a:ext cx="0" cy="0"/>
          <a:chOff x="0" y="0"/>
          <a:chExt cx="0" cy="0"/>
        </a:xfrm>
      </p:grpSpPr>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GB" sz="900" b="0" dirty="0"/>
              <a:t>PUBLIC</a:t>
            </a:r>
          </a:p>
        </p:txBody>
      </p:sp>
      <p:sp>
        <p:nvSpPr>
          <p:cNvPr id="6" name="Speaker"/>
          <p:cNvSpPr>
            <a:spLocks noGrp="1"/>
          </p:cNvSpPr>
          <p:nvPr userDrawn="1">
            <p:ph type="subTitle" idx="1" hasCustomPrompt="1"/>
          </p:nvPr>
        </p:nvSpPr>
        <p:spPr bwMode="black">
          <a:xfrm>
            <a:off x="287999" y="4268503"/>
            <a:ext cx="1162800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GB"/>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GB"/>
              <a:t>Month 00, 2020</a:t>
            </a:r>
            <a:endParaRPr lang="en-GB" dirty="0"/>
          </a:p>
        </p:txBody>
      </p:sp>
      <p:sp>
        <p:nvSpPr>
          <p:cNvPr id="4" name="Title 3"/>
          <p:cNvSpPr>
            <a:spLocks noGrp="1"/>
          </p:cNvSpPr>
          <p:nvPr>
            <p:ph type="title" hasCustomPrompt="1"/>
          </p:nvPr>
        </p:nvSpPr>
        <p:spPr>
          <a:xfrm>
            <a:off x="288000" y="2706317"/>
            <a:ext cx="11628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GB" sz="3600"/>
              <a:t>Presentation Title </a:t>
            </a:r>
            <a:br>
              <a:rPr lang="en-GB" sz="3600"/>
            </a:br>
            <a:r>
              <a:rPr lang="en-GB" sz="3600"/>
              <a:t>Goes Here and Here.</a:t>
            </a:r>
            <a:endParaRPr lang="en-GB" sz="3600" kern="0" dirty="0" err="1">
              <a:ea typeface="Arial Unicode MS" pitchFamily="34" charset="-128"/>
              <a:cs typeface="Arial Unicode MS" pitchFamily="34" charset="-128"/>
            </a:endParaRPr>
          </a:p>
        </p:txBody>
      </p:sp>
      <p:pic>
        <p:nvPicPr>
          <p:cNvPr id="11" name="SAP Logo" descr="SAP Logo" title="SAP Logo">
            <a:extLst>
              <a:ext uri="{FF2B5EF4-FFF2-40B4-BE49-F238E27FC236}">
                <a16:creationId xmlns:a16="http://schemas.microsoft.com/office/drawing/2014/main" id="{342503FE-3A2C-4E20-8BE4-DBDA5B3FD054}"/>
              </a:ext>
            </a:extLst>
          </p:cNvPr>
          <p:cNvPicPr>
            <a:picLocks noChangeAspect="1"/>
          </p:cNvPicPr>
          <p:nvPr userDrawn="1"/>
        </p:nvPicPr>
        <p:blipFill>
          <a:blip r:embed="rId2"/>
          <a:stretch>
            <a:fillRect/>
          </a:stretch>
        </p:blipFill>
        <p:spPr>
          <a:xfrm>
            <a:off x="9950552" y="6217668"/>
            <a:ext cx="1963636" cy="360000"/>
          </a:xfrm>
          <a:prstGeom prst="rect">
            <a:avLst/>
          </a:prstGeom>
        </p:spPr>
      </p:pic>
    </p:spTree>
    <p:extLst>
      <p:ext uri="{BB962C8B-B14F-4D97-AF65-F5344CB8AC3E}">
        <p14:creationId xmlns:p14="http://schemas.microsoft.com/office/powerpoint/2010/main" val="198241062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688" userDrawn="1">
          <p15:clr>
            <a:srgbClr val="FBAE40"/>
          </p15:clr>
        </p15:guide>
        <p15:guide id="4" orient="horz" pos="2334" userDrawn="1">
          <p15:clr>
            <a:srgbClr val="FBAE40"/>
          </p15:clr>
        </p15:guide>
        <p15:guide id="5" orient="horz" pos="2960" userDrawn="1">
          <p15:clr>
            <a:srgbClr val="FBAE40"/>
          </p15:clr>
        </p15:guide>
        <p15:guide id="6" pos="7507" userDrawn="1">
          <p15:clr>
            <a:srgbClr val="FBAE40"/>
          </p15:clr>
        </p15:guide>
        <p15:guide id="7" orient="horz" pos="414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bg>
      <p:bgRef idx="1001">
        <a:schemeClr val="bg1"/>
      </p:bgRef>
    </p:bg>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4000" y="2905487"/>
            <a:ext cx="5593588"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GB" dirty="0"/>
              <a:t>Contact information:</a:t>
            </a:r>
          </a:p>
          <a:p>
            <a:pPr lvl="1"/>
            <a:r>
              <a:rPr lang="en-GB" dirty="0"/>
              <a:t>F name L name</a:t>
            </a:r>
          </a:p>
          <a:p>
            <a:pPr lvl="1"/>
            <a:r>
              <a:rPr lang="en-GB" dirty="0"/>
              <a:t>Title</a:t>
            </a:r>
          </a:p>
          <a:p>
            <a:pPr lvl="1"/>
            <a:r>
              <a:rPr lang="en-GB" dirty="0"/>
              <a:t>Address</a:t>
            </a:r>
          </a:p>
          <a:p>
            <a:pPr lvl="1"/>
            <a:r>
              <a:rPr lang="en-GB" dirty="0"/>
              <a:t>Phone number</a:t>
            </a:r>
          </a:p>
        </p:txBody>
      </p:sp>
      <p:sp>
        <p:nvSpPr>
          <p:cNvPr id="2" name="Thank you"/>
          <p:cNvSpPr>
            <a:spLocks noGrp="1"/>
          </p:cNvSpPr>
          <p:nvPr>
            <p:ph type="ctrTitle" hasCustomPrompt="1"/>
          </p:nvPr>
        </p:nvSpPr>
        <p:spPr bwMode="gray">
          <a:xfrm>
            <a:off x="504000" y="1467009"/>
            <a:ext cx="5593588" cy="923116"/>
          </a:xfrm>
        </p:spPr>
        <p:txBody>
          <a:bodyPr anchor="t" anchorCtr="0">
            <a:noAutofit/>
          </a:bodyPr>
          <a:lstStyle>
            <a:lvl1pPr>
              <a:defRPr sz="5500">
                <a:solidFill>
                  <a:schemeClr val="accent1"/>
                </a:solidFill>
                <a:latin typeface="+mj-lt"/>
              </a:defRPr>
            </a:lvl1pPr>
          </a:lstStyle>
          <a:p>
            <a:r>
              <a:rPr lang="en-GB"/>
              <a:t>Thank you.</a:t>
            </a:r>
            <a:endParaRPr lang="en-GB" dirty="0"/>
          </a:p>
        </p:txBody>
      </p:sp>
      <p:pic>
        <p:nvPicPr>
          <p:cNvPr id="5" name="SAP Logo" descr="SAP Logo" title="SAP Logo"/>
          <p:cNvPicPr>
            <a:picLocks noChangeAspect="1"/>
          </p:cNvPicPr>
          <p:nvPr userDrawn="1"/>
        </p:nvPicPr>
        <p:blipFill>
          <a:blip r:embed="rId2"/>
          <a:stretch>
            <a:fillRect/>
          </a:stretch>
        </p:blipFill>
        <p:spPr>
          <a:xfrm>
            <a:off x="9727200" y="5994000"/>
            <a:ext cx="1963636" cy="360000"/>
          </a:xfrm>
          <a:prstGeom prst="rect">
            <a:avLst/>
          </a:prstGeom>
        </p:spPr>
      </p:pic>
    </p:spTree>
    <p:extLst>
      <p:ext uri="{BB962C8B-B14F-4D97-AF65-F5344CB8AC3E}">
        <p14:creationId xmlns:p14="http://schemas.microsoft.com/office/powerpoint/2010/main" val="781090314"/>
      </p:ext>
    </p:extLst>
  </p:cSld>
  <p:clrMapOvr>
    <a:overrideClrMapping bg1="dk1" tx1="lt1" bg2="dk2" tx2="lt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7364" userDrawn="1">
          <p15:clr>
            <a:srgbClr val="FBAE40"/>
          </p15:clr>
        </p15:guide>
        <p15:guide id="2" orient="horz" pos="924" userDrawn="1">
          <p15:clr>
            <a:srgbClr val="FBAE40"/>
          </p15:clr>
        </p15:guide>
        <p15:guide id="4" orient="horz" pos="1830" userDrawn="1">
          <p15:clr>
            <a:srgbClr val="FBAE40"/>
          </p15:clr>
        </p15:guide>
        <p15:guide id="5" orient="horz" pos="4000" userDrawn="1">
          <p15:clr>
            <a:srgbClr val="FBAE40"/>
          </p15:clr>
        </p15:guide>
        <p15:guide id="6" pos="317" userDrawn="1">
          <p15:clr>
            <a:srgbClr val="FBAE40"/>
          </p15:clr>
        </p15:guide>
        <p15:guide id="8" pos="3841" userDrawn="1">
          <p15:clr>
            <a:srgbClr val="FBAE40"/>
          </p15:clr>
        </p15:guide>
        <p15:guide id="9" orient="horz" pos="318"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pic>
        <p:nvPicPr>
          <p:cNvPr id="16" name="SAP Logo" descr="SAP Logo" title="SAP Logo"/>
          <p:cNvPicPr>
            <a:picLocks noChangeAspect="1"/>
          </p:cNvPicPr>
          <p:nvPr userDrawn="1"/>
        </p:nvPicPr>
        <p:blipFill>
          <a:blip r:embed="rId2"/>
          <a:stretch>
            <a:fillRect/>
          </a:stretch>
        </p:blipFill>
        <p:spPr>
          <a:xfrm>
            <a:off x="9725565" y="5994000"/>
            <a:ext cx="1963635" cy="360000"/>
          </a:xfrm>
          <a:prstGeom prst="rect">
            <a:avLst/>
          </a:prstGeom>
        </p:spPr>
      </p:pic>
      <p:sp>
        <p:nvSpPr>
          <p:cNvPr id="25" name="Copyright information English"/>
          <p:cNvSpPr txBox="1"/>
          <p:nvPr userDrawn="1"/>
        </p:nvSpPr>
        <p:spPr bwMode="black">
          <a:xfrm>
            <a:off x="503998" y="2645292"/>
            <a:ext cx="5872310"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GB" sz="800" b="0" noProof="0" dirty="0"/>
              <a:t>© 2021 SAP SE or an SAP affiliate company. All rights reserved.</a:t>
            </a:r>
            <a:endParaRPr lang="en-GB" sz="800" kern="0" dirty="0">
              <a:ea typeface="Arial Unicode MS" pitchFamily="34" charset="-128"/>
              <a:cs typeface="Arial Unicode MS" pitchFamily="34" charset="-128"/>
            </a:endParaRPr>
          </a:p>
          <a:p>
            <a:pPr>
              <a:spcBef>
                <a:spcPts val="600"/>
              </a:spcBef>
            </a:pPr>
            <a:r>
              <a:rPr lang="en-GB" sz="800" kern="1200" dirty="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600"/>
              </a:spcBef>
            </a:pPr>
            <a:r>
              <a:rPr lang="en-GB" sz="800" kern="1200" dirty="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of other software vendors. National product specifications may vary.</a:t>
            </a:r>
          </a:p>
          <a:p>
            <a:pPr>
              <a:spcBef>
                <a:spcPts val="600"/>
              </a:spcBef>
            </a:pPr>
            <a:r>
              <a:rPr lang="en-GB" sz="800" kern="1200" dirty="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a:spcBef>
                <a:spcPts val="600"/>
              </a:spcBef>
            </a:pPr>
            <a:r>
              <a:rPr lang="en-GB" sz="800" kern="1200" dirty="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GB" sz="800" kern="1200" baseline="0" dirty="0">
                <a:solidFill>
                  <a:schemeClr val="tx1"/>
                </a:solidFill>
                <a:latin typeface="Arial"/>
                <a:ea typeface="Arial Unicode MS" panose="020B0604020202020204" pitchFamily="34" charset="-128"/>
                <a:cs typeface="+mn-cs"/>
              </a:rPr>
              <a:t> </a:t>
            </a:r>
            <a:r>
              <a:rPr lang="en-GB" sz="800" kern="1200" dirty="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600"/>
              </a:spcBef>
            </a:pPr>
            <a:r>
              <a:rPr lang="en-GB" sz="800" kern="1200" dirty="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a:spcBef>
                <a:spcPts val="600"/>
              </a:spcBef>
            </a:pPr>
            <a:r>
              <a:rPr lang="en-GB" sz="800" kern="1200" dirty="0">
                <a:solidFill>
                  <a:schemeClr val="tx1"/>
                </a:solidFill>
                <a:latin typeface="Arial"/>
                <a:ea typeface="Arial Unicode MS" panose="020B0604020202020204" pitchFamily="34" charset="-128"/>
                <a:cs typeface="+mn-cs"/>
              </a:rPr>
              <a:t>See </a:t>
            </a:r>
            <a:r>
              <a:rPr lang="en-GB" sz="800" kern="1200" dirty="0">
                <a:solidFill>
                  <a:schemeClr val="tx1"/>
                </a:solidFill>
                <a:latin typeface="Arial"/>
                <a:ea typeface="Arial Unicode MS" panose="020B0604020202020204" pitchFamily="34" charset="-128"/>
                <a:cs typeface="+mn-cs"/>
                <a:hlinkClick r:id="rId3"/>
              </a:rPr>
              <a:t>www.sap.com/copyright</a:t>
            </a:r>
            <a:r>
              <a:rPr lang="en-GB" sz="800" kern="1200" dirty="0">
                <a:solidFill>
                  <a:schemeClr val="tx1"/>
                </a:solidFill>
                <a:latin typeface="Arial"/>
                <a:ea typeface="Arial Unicode MS" panose="020B0604020202020204" pitchFamily="34" charset="-128"/>
                <a:cs typeface="+mn-cs"/>
              </a:rPr>
              <a:t> for additional trademark information and notices.</a:t>
            </a:r>
          </a:p>
        </p:txBody>
      </p:sp>
      <p:sp>
        <p:nvSpPr>
          <p:cNvPr id="26" name="www.sap.com - contact SAP link">
            <a:hlinkClick r:id="rId4" tooltip="www.sap.com/contactsap"/>
          </p:cNvPr>
          <p:cNvSpPr txBox="1"/>
          <p:nvPr userDrawn="1"/>
        </p:nvSpPr>
        <p:spPr bwMode="black">
          <a:xfrm>
            <a:off x="503238" y="2461398"/>
            <a:ext cx="221539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GB" sz="1100" b="1" kern="1200" dirty="0">
                <a:solidFill>
                  <a:schemeClr val="accent1"/>
                </a:solidFill>
                <a:latin typeface="Arial"/>
                <a:ea typeface="Arial Unicode MS" panose="020B0604020202020204" pitchFamily="34" charset="-128"/>
                <a:cs typeface="+mn-cs"/>
              </a:rPr>
              <a:t>www.sap.com</a:t>
            </a:r>
            <a:r>
              <a:rPr lang="en-GB" sz="1100" b="1" kern="1200" dirty="0">
                <a:solidFill>
                  <a:schemeClr val="tx1"/>
                </a:solidFill>
                <a:latin typeface="Arial"/>
                <a:ea typeface="Arial Unicode MS" panose="020B0604020202020204" pitchFamily="34" charset="-128"/>
                <a:cs typeface="+mn-cs"/>
              </a:rPr>
              <a:t>/contactsap</a:t>
            </a:r>
          </a:p>
        </p:txBody>
      </p:sp>
      <p:pic>
        <p:nvPicPr>
          <p:cNvPr id="13" name="Linkedin icon with link">
            <a:hlinkClick r:id="rId5"/>
          </p:cNvPr>
          <p:cNvPicPr>
            <a:picLocks noChangeAspect="1"/>
          </p:cNvPicPr>
          <p:nvPr userDrawn="1"/>
        </p:nvPicPr>
        <p:blipFill>
          <a:blip r:embed="rId6"/>
          <a:srcRect/>
          <a:stretch/>
        </p:blipFill>
        <p:spPr>
          <a:xfrm>
            <a:off x="2257487" y="1749959"/>
            <a:ext cx="361809" cy="361809"/>
          </a:xfrm>
          <a:prstGeom prst="rect">
            <a:avLst/>
          </a:prstGeom>
        </p:spPr>
      </p:pic>
      <p:pic>
        <p:nvPicPr>
          <p:cNvPr id="14" name="YouTube icon with link">
            <a:hlinkClick r:id="rId7"/>
          </p:cNvPr>
          <p:cNvPicPr>
            <a:picLocks noChangeAspect="1"/>
          </p:cNvPicPr>
          <p:nvPr userDrawn="1"/>
        </p:nvPicPr>
        <p:blipFill>
          <a:blip r:embed="rId8"/>
          <a:srcRect/>
          <a:stretch/>
        </p:blipFill>
        <p:spPr>
          <a:xfrm>
            <a:off x="1666951" y="1749063"/>
            <a:ext cx="363600" cy="363600"/>
          </a:xfrm>
          <a:prstGeom prst="rect">
            <a:avLst/>
          </a:prstGeom>
        </p:spPr>
      </p:pic>
      <p:pic>
        <p:nvPicPr>
          <p:cNvPr id="15" name="Twitter icon with link">
            <a:hlinkClick r:id="rId9" tooltip="https://twitter.com/sap"/>
          </p:cNvPr>
          <p:cNvPicPr>
            <a:picLocks noChangeAspect="1"/>
          </p:cNvPicPr>
          <p:nvPr userDrawn="1"/>
        </p:nvPicPr>
        <p:blipFill>
          <a:blip r:embed="rId10"/>
          <a:srcRect/>
          <a:stretch/>
        </p:blipFill>
        <p:spPr>
          <a:xfrm>
            <a:off x="1078206" y="1749959"/>
            <a:ext cx="361809" cy="361809"/>
          </a:xfrm>
          <a:prstGeom prst="rect">
            <a:avLst/>
          </a:prstGeom>
        </p:spPr>
      </p:pic>
      <p:pic>
        <p:nvPicPr>
          <p:cNvPr id="17" name="Facebook icon with link">
            <a:hlinkClick r:id="rId11"/>
          </p:cNvPr>
          <p:cNvPicPr>
            <a:picLocks noChangeAspect="1"/>
          </p:cNvPicPr>
          <p:nvPr userDrawn="1"/>
        </p:nvPicPr>
        <p:blipFill>
          <a:blip r:embed="rId12"/>
          <a:srcRect/>
          <a:stretch/>
        </p:blipFill>
        <p:spPr>
          <a:xfrm>
            <a:off x="487670" y="1749063"/>
            <a:ext cx="363600" cy="363600"/>
          </a:xfrm>
          <a:prstGeom prst="rect">
            <a:avLst/>
          </a:prstGeom>
        </p:spPr>
      </p:pic>
      <p:sp>
        <p:nvSpPr>
          <p:cNvPr id="32" name="Follow all of SAP"/>
          <p:cNvSpPr txBox="1"/>
          <p:nvPr userDrawn="1"/>
        </p:nvSpPr>
        <p:spPr bwMode="black">
          <a:xfrm>
            <a:off x="503997"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GB" sz="1100" b="0" kern="1200" dirty="0">
                <a:solidFill>
                  <a:schemeClr val="tx1"/>
                </a:solidFill>
                <a:latin typeface="Arial"/>
                <a:ea typeface="Arial Unicode MS" panose="020B0604020202020204" pitchFamily="34" charset="-128"/>
                <a:cs typeface="+mn-cs"/>
              </a:rPr>
              <a:t>Follow us</a:t>
            </a:r>
          </a:p>
        </p:txBody>
      </p:sp>
    </p:spTree>
    <p:extLst>
      <p:ext uri="{BB962C8B-B14F-4D97-AF65-F5344CB8AC3E}">
        <p14:creationId xmlns:p14="http://schemas.microsoft.com/office/powerpoint/2010/main" val="4519251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opyright German">
    <p:spTree>
      <p:nvGrpSpPr>
        <p:cNvPr id="1" name=""/>
        <p:cNvGrpSpPr/>
        <p:nvPr/>
      </p:nvGrpSpPr>
      <p:grpSpPr>
        <a:xfrm>
          <a:off x="0" y="0"/>
          <a:ext cx="0" cy="0"/>
          <a:chOff x="0" y="0"/>
          <a:chExt cx="0" cy="0"/>
        </a:xfrm>
      </p:grpSpPr>
      <p:sp>
        <p:nvSpPr>
          <p:cNvPr id="16" name="Copyright information">
            <a:hlinkClick r:id="rId2" tooltip="www.sap.com/contactsap"/>
          </p:cNvPr>
          <p:cNvSpPr txBox="1"/>
          <p:nvPr userDrawn="1"/>
        </p:nvSpPr>
        <p:spPr bwMode="black">
          <a:xfrm>
            <a:off x="503238" y="2461398"/>
            <a:ext cx="258064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GB" sz="1100" b="1" kern="1200" dirty="0">
                <a:solidFill>
                  <a:schemeClr val="accent1"/>
                </a:solidFill>
                <a:latin typeface="Arial"/>
                <a:ea typeface="Arial Unicode MS" panose="020B0604020202020204" pitchFamily="34" charset="-128"/>
                <a:cs typeface="+mn-cs"/>
              </a:rPr>
              <a:t>www.sap.com/germany</a:t>
            </a:r>
            <a:r>
              <a:rPr lang="en-GB" sz="1100" b="1" kern="1200" dirty="0">
                <a:solidFill>
                  <a:schemeClr val="tx1"/>
                </a:solidFill>
                <a:latin typeface="Arial"/>
                <a:ea typeface="Arial Unicode MS" panose="020B0604020202020204" pitchFamily="34" charset="-128"/>
                <a:cs typeface="+mn-cs"/>
              </a:rPr>
              <a:t>/contactsap</a:t>
            </a:r>
          </a:p>
        </p:txBody>
      </p:sp>
      <p:pic>
        <p:nvPicPr>
          <p:cNvPr id="17" name="SAP Logo" descr="SAP Logo" title="SAP Logo"/>
          <p:cNvPicPr>
            <a:picLocks noChangeAspect="1"/>
          </p:cNvPicPr>
          <p:nvPr userDrawn="1"/>
        </p:nvPicPr>
        <p:blipFill>
          <a:blip r:embed="rId3"/>
          <a:stretch>
            <a:fillRect/>
          </a:stretch>
        </p:blipFill>
        <p:spPr>
          <a:xfrm>
            <a:off x="9725565" y="5994000"/>
            <a:ext cx="1963635" cy="360000"/>
          </a:xfrm>
          <a:prstGeom prst="rect">
            <a:avLst/>
          </a:prstGeom>
        </p:spPr>
      </p:pic>
      <p:sp>
        <p:nvSpPr>
          <p:cNvPr id="26" name="Copyright information-German"/>
          <p:cNvSpPr txBox="1"/>
          <p:nvPr userDrawn="1"/>
        </p:nvSpPr>
        <p:spPr bwMode="black">
          <a:xfrm>
            <a:off x="503998" y="2645292"/>
            <a:ext cx="6076808"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GB" sz="800" b="0" noProof="0" dirty="0"/>
              <a:t>© 2021 SAP SE </a:t>
            </a:r>
            <a:r>
              <a:rPr lang="en-GB" sz="800" b="0" noProof="0" dirty="0" err="1"/>
              <a:t>oder</a:t>
            </a:r>
            <a:r>
              <a:rPr lang="en-GB" sz="800" b="0" noProof="0" dirty="0"/>
              <a:t> </a:t>
            </a:r>
            <a:r>
              <a:rPr lang="en-GB" sz="800" b="0" noProof="0" dirty="0" err="1"/>
              <a:t>ein</a:t>
            </a:r>
            <a:r>
              <a:rPr lang="en-GB" sz="800" b="0" noProof="0" dirty="0"/>
              <a:t> SAP-</a:t>
            </a:r>
            <a:r>
              <a:rPr lang="en-GB" sz="800" b="0" noProof="0" dirty="0" err="1"/>
              <a:t>Konzernunternehmen</a:t>
            </a:r>
            <a:r>
              <a:rPr lang="en-GB" sz="800" b="0" noProof="0" dirty="0"/>
              <a:t>. Alle </a:t>
            </a:r>
            <a:r>
              <a:rPr lang="en-GB" sz="800" b="0" noProof="0" dirty="0" err="1"/>
              <a:t>Rechte</a:t>
            </a:r>
            <a:r>
              <a:rPr lang="en-GB" sz="800" b="0" noProof="0" dirty="0"/>
              <a:t> </a:t>
            </a:r>
            <a:r>
              <a:rPr lang="en-GB" sz="800" b="0" noProof="0" dirty="0" err="1"/>
              <a:t>vorbehalten</a:t>
            </a:r>
            <a:r>
              <a:rPr lang="en-GB" sz="800" b="0" noProof="0" dirty="0"/>
              <a:t>.</a:t>
            </a:r>
            <a:endParaRPr lang="en-GB" sz="800" kern="0" dirty="0">
              <a:ea typeface="Arial Unicode MS" pitchFamily="34" charset="-128"/>
              <a:cs typeface="Arial Unicode MS" pitchFamily="34" charset="-128"/>
            </a:endParaRPr>
          </a:p>
          <a:p>
            <a:pPr>
              <a:spcBef>
                <a:spcPts val="600"/>
              </a:spcBef>
            </a:pPr>
            <a:r>
              <a:rPr lang="en-GB" sz="800" kern="1200" noProof="0" dirty="0" err="1">
                <a:solidFill>
                  <a:schemeClr val="tx1"/>
                </a:solidFill>
                <a:effectLst/>
                <a:latin typeface="Arial"/>
                <a:ea typeface="+mn-ea"/>
                <a:cs typeface="+mn-cs"/>
              </a:rPr>
              <a:t>Weitergabe</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Vervielfältigung</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dieser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Publikation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von </a:t>
            </a:r>
            <a:r>
              <a:rPr lang="en-GB" sz="800" kern="1200" noProof="0" dirty="0" err="1">
                <a:solidFill>
                  <a:schemeClr val="tx1"/>
                </a:solidFill>
                <a:effectLst/>
                <a:latin typeface="Arial"/>
                <a:ea typeface="+mn-ea"/>
                <a:cs typeface="+mn-cs"/>
              </a:rPr>
              <a:t>Teilen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daraus</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sind</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welchem</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Zweck</a:t>
            </a:r>
            <a:r>
              <a:rPr lang="en-GB" sz="800" kern="1200" noProof="0" dirty="0">
                <a:solidFill>
                  <a:schemeClr val="tx1"/>
                </a:solidFill>
                <a:effectLst/>
                <a:latin typeface="Arial"/>
                <a:ea typeface="+mn-ea"/>
                <a:cs typeface="+mn-cs"/>
              </a:rPr>
              <a:t> und in </a:t>
            </a:r>
            <a:r>
              <a:rPr lang="en-GB" sz="800" kern="1200" noProof="0" dirty="0" err="1">
                <a:solidFill>
                  <a:schemeClr val="tx1"/>
                </a:solidFill>
                <a:effectLst/>
                <a:latin typeface="Arial"/>
                <a:ea typeface="+mn-ea"/>
                <a:cs typeface="+mn-cs"/>
              </a:rPr>
              <a:t>welcher</a:t>
            </a:r>
            <a:r>
              <a:rPr lang="en-GB" sz="800" kern="1200" noProof="0" dirty="0">
                <a:solidFill>
                  <a:schemeClr val="tx1"/>
                </a:solidFill>
                <a:effectLst/>
                <a:latin typeface="Arial"/>
                <a:ea typeface="+mn-ea"/>
                <a:cs typeface="+mn-cs"/>
              </a:rPr>
              <a:t> Form </a:t>
            </a:r>
            <a:r>
              <a:rPr lang="en-GB" sz="800" kern="1200" noProof="0" dirty="0" err="1">
                <a:solidFill>
                  <a:schemeClr val="tx1"/>
                </a:solidFill>
                <a:effectLst/>
                <a:latin typeface="Arial"/>
                <a:ea typeface="+mn-ea"/>
                <a:cs typeface="+mn-cs"/>
              </a:rPr>
              <a:t>auch</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immer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ohne</a:t>
            </a:r>
            <a:r>
              <a:rPr lang="en-GB" sz="800" kern="1200" noProof="0" dirty="0">
                <a:solidFill>
                  <a:schemeClr val="tx1"/>
                </a:solidFill>
                <a:effectLst/>
                <a:latin typeface="Arial"/>
                <a:ea typeface="+mn-ea"/>
                <a:cs typeface="+mn-cs"/>
              </a:rPr>
              <a:t> die </a:t>
            </a:r>
            <a:r>
              <a:rPr lang="en-GB" sz="800" kern="1200" noProof="0" dirty="0" err="1">
                <a:solidFill>
                  <a:schemeClr val="tx1"/>
                </a:solidFill>
                <a:effectLst/>
                <a:latin typeface="Arial"/>
                <a:ea typeface="+mn-ea"/>
                <a:cs typeface="+mn-cs"/>
              </a:rPr>
              <a:t>ausdrückliche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schriftliche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Genehmigung</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durch</a:t>
            </a:r>
            <a:r>
              <a:rPr lang="en-GB" sz="800" kern="1200" noProof="0" dirty="0">
                <a:solidFill>
                  <a:schemeClr val="tx1"/>
                </a:solidFill>
                <a:effectLst/>
                <a:latin typeface="Arial"/>
                <a:ea typeface="+mn-ea"/>
                <a:cs typeface="+mn-cs"/>
              </a:rPr>
              <a:t>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ein</a:t>
            </a:r>
            <a:r>
              <a:rPr lang="en-GB" sz="800" kern="1200" noProof="0" dirty="0">
                <a:solidFill>
                  <a:schemeClr val="tx1"/>
                </a:solidFill>
                <a:effectLst/>
                <a:latin typeface="Arial"/>
                <a:ea typeface="+mn-ea"/>
                <a:cs typeface="+mn-cs"/>
              </a:rPr>
              <a:t> SAP-</a:t>
            </a:r>
            <a:r>
              <a:rPr lang="en-GB" sz="800" kern="1200" noProof="0" dirty="0" err="1">
                <a:solidFill>
                  <a:schemeClr val="tx1"/>
                </a:solidFill>
                <a:effectLst/>
                <a:latin typeface="Arial"/>
                <a:ea typeface="+mn-ea"/>
                <a:cs typeface="+mn-cs"/>
              </a:rPr>
              <a:t>Konzernunternehmen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nicht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gestattet</a:t>
            </a:r>
            <a:r>
              <a:rPr lang="en-GB" sz="800" kern="1200" noProof="0" dirty="0">
                <a:solidFill>
                  <a:schemeClr val="tx1"/>
                </a:solidFill>
                <a:effectLst/>
                <a:latin typeface="Arial"/>
                <a:ea typeface="+mn-ea"/>
                <a:cs typeface="+mn-cs"/>
              </a:rPr>
              <a:t>.</a:t>
            </a:r>
          </a:p>
          <a:p>
            <a:pPr>
              <a:spcBef>
                <a:spcPts val="600"/>
              </a:spcBef>
            </a:pPr>
            <a:r>
              <a:rPr lang="en-GB" sz="800" kern="1200" noProof="0" dirty="0">
                <a:solidFill>
                  <a:schemeClr val="tx1"/>
                </a:solidFill>
                <a:effectLst/>
                <a:latin typeface="Arial"/>
                <a:ea typeface="+mn-ea"/>
                <a:cs typeface="+mn-cs"/>
              </a:rPr>
              <a:t>In </a:t>
            </a:r>
            <a:r>
              <a:rPr lang="en-GB" sz="800" kern="1200" noProof="0" dirty="0" err="1">
                <a:solidFill>
                  <a:schemeClr val="tx1"/>
                </a:solidFill>
                <a:effectLst/>
                <a:latin typeface="Arial"/>
                <a:ea typeface="+mn-ea"/>
                <a:cs typeface="+mn-cs"/>
              </a:rPr>
              <a:t>dieser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Publikation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enthaltene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Informationen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können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ohne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vorherige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Ankündigung</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geändert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werden</a:t>
            </a:r>
            <a:r>
              <a:rPr lang="en-GB" sz="800" kern="1200" noProof="0" dirty="0">
                <a:solidFill>
                  <a:schemeClr val="tx1"/>
                </a:solidFill>
                <a:effectLst/>
                <a:latin typeface="Arial"/>
                <a:ea typeface="+mn-ea"/>
                <a:cs typeface="+mn-cs"/>
              </a:rPr>
              <a:t>. Die von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deren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Vertriebsfirmen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angebotenen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Softwareprodukte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können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Softwarekomponenten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auch</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anderer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Softwarehersteller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enthalten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Produkte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können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länderspezifische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Unterschiede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aufweisen</a:t>
            </a:r>
            <a:r>
              <a:rPr lang="en-GB" sz="800" kern="1200" noProof="0" dirty="0">
                <a:solidFill>
                  <a:schemeClr val="tx1"/>
                </a:solidFill>
                <a:effectLst/>
                <a:latin typeface="Arial"/>
                <a:ea typeface="+mn-ea"/>
                <a:cs typeface="+mn-cs"/>
              </a:rPr>
              <a:t>.</a:t>
            </a:r>
          </a:p>
          <a:p>
            <a:pPr>
              <a:spcBef>
                <a:spcPts val="600"/>
              </a:spcBef>
            </a:pPr>
            <a:r>
              <a:rPr lang="en-GB" sz="800" kern="1200" noProof="0" dirty="0">
                <a:solidFill>
                  <a:schemeClr val="tx1"/>
                </a:solidFill>
                <a:effectLst/>
                <a:latin typeface="Arial"/>
                <a:ea typeface="+mn-ea"/>
                <a:cs typeface="+mn-cs"/>
              </a:rPr>
              <a:t>Die </a:t>
            </a:r>
            <a:r>
              <a:rPr lang="en-GB" sz="800" kern="1200" noProof="0" dirty="0" err="1">
                <a:solidFill>
                  <a:schemeClr val="tx1"/>
                </a:solidFill>
                <a:effectLst/>
                <a:latin typeface="Arial"/>
                <a:ea typeface="+mn-ea"/>
                <a:cs typeface="+mn-cs"/>
              </a:rPr>
              <a:t>vorliegenden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Unterlagen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werden</a:t>
            </a:r>
            <a:r>
              <a:rPr lang="en-GB" sz="800" kern="1200" noProof="0" dirty="0">
                <a:solidFill>
                  <a:schemeClr val="tx1"/>
                </a:solidFill>
                <a:effectLst/>
                <a:latin typeface="Arial"/>
                <a:ea typeface="+mn-ea"/>
                <a:cs typeface="+mn-cs"/>
              </a:rPr>
              <a:t> von der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einem</a:t>
            </a:r>
            <a:r>
              <a:rPr lang="en-GB" sz="800" kern="1200" noProof="0" dirty="0">
                <a:solidFill>
                  <a:schemeClr val="tx1"/>
                </a:solidFill>
                <a:effectLst/>
                <a:latin typeface="Arial"/>
                <a:ea typeface="+mn-ea"/>
                <a:cs typeface="+mn-cs"/>
              </a:rPr>
              <a:t> SAP-</a:t>
            </a:r>
            <a:r>
              <a:rPr lang="en-GB" sz="800" kern="1200" noProof="0" dirty="0" err="1">
                <a:solidFill>
                  <a:schemeClr val="tx1"/>
                </a:solidFill>
                <a:effectLst/>
                <a:latin typeface="Arial"/>
                <a:ea typeface="+mn-ea"/>
                <a:cs typeface="+mn-cs"/>
              </a:rPr>
              <a:t>Konzernunternehmen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bereitgestellt</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dienen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ausschließlich</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Informationszwecken</a:t>
            </a:r>
            <a:r>
              <a:rPr lang="en-GB" sz="800" kern="1200" noProof="0" dirty="0">
                <a:solidFill>
                  <a:schemeClr val="tx1"/>
                </a:solidFill>
                <a:effectLst/>
                <a:latin typeface="Arial"/>
                <a:ea typeface="+mn-ea"/>
                <a:cs typeface="+mn-cs"/>
              </a:rPr>
              <a:t>. Die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ihre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Konzernunternehmen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übernehmen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keinerlei</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Haftung</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Gewährleistung</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für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Fehler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Unvollständigkeiten</a:t>
            </a:r>
            <a:r>
              <a:rPr lang="en-GB" sz="800" kern="1200" noProof="0" dirty="0">
                <a:solidFill>
                  <a:schemeClr val="tx1"/>
                </a:solidFill>
                <a:effectLst/>
                <a:latin typeface="Arial"/>
                <a:ea typeface="+mn-ea"/>
                <a:cs typeface="+mn-cs"/>
              </a:rPr>
              <a:t> in </a:t>
            </a:r>
            <a:r>
              <a:rPr lang="en-GB" sz="800" kern="1200" noProof="0" dirty="0" err="1">
                <a:solidFill>
                  <a:schemeClr val="tx1"/>
                </a:solidFill>
                <a:effectLst/>
                <a:latin typeface="Arial"/>
                <a:ea typeface="+mn-ea"/>
                <a:cs typeface="+mn-cs"/>
              </a:rPr>
              <a:t>dieser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Publikation</a:t>
            </a:r>
            <a:r>
              <a:rPr lang="en-GB" sz="800" kern="1200" noProof="0" dirty="0">
                <a:solidFill>
                  <a:schemeClr val="tx1"/>
                </a:solidFill>
                <a:effectLst/>
                <a:latin typeface="Arial"/>
                <a:ea typeface="+mn-ea"/>
                <a:cs typeface="+mn-cs"/>
              </a:rPr>
              <a:t>. Die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ein</a:t>
            </a:r>
            <a:r>
              <a:rPr lang="en-GB" sz="800" kern="1200" noProof="0" dirty="0">
                <a:solidFill>
                  <a:schemeClr val="tx1"/>
                </a:solidFill>
                <a:effectLst/>
                <a:latin typeface="Arial"/>
                <a:ea typeface="+mn-ea"/>
                <a:cs typeface="+mn-cs"/>
              </a:rPr>
              <a:t> SAP-</a:t>
            </a:r>
            <a:r>
              <a:rPr lang="en-GB" sz="800" kern="1200" noProof="0" dirty="0" err="1">
                <a:solidFill>
                  <a:schemeClr val="tx1"/>
                </a:solidFill>
                <a:effectLst/>
                <a:latin typeface="Arial"/>
                <a:ea typeface="+mn-ea"/>
                <a:cs typeface="+mn-cs"/>
              </a:rPr>
              <a:t>Konzernunternehmen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steht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lediglich</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für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Produkte</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Dienstleistungen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nach</a:t>
            </a:r>
            <a:r>
              <a:rPr lang="en-GB" sz="800" kern="1200" noProof="0" dirty="0">
                <a:solidFill>
                  <a:schemeClr val="tx1"/>
                </a:solidFill>
                <a:effectLst/>
                <a:latin typeface="Arial"/>
                <a:ea typeface="+mn-ea"/>
                <a:cs typeface="+mn-cs"/>
              </a:rPr>
              <a:t> der </a:t>
            </a:r>
            <a:r>
              <a:rPr lang="en-GB" sz="800" kern="1200" noProof="0" dirty="0" err="1">
                <a:solidFill>
                  <a:schemeClr val="tx1"/>
                </a:solidFill>
                <a:effectLst/>
                <a:latin typeface="Arial"/>
                <a:ea typeface="+mn-ea"/>
                <a:cs typeface="+mn-cs"/>
              </a:rPr>
              <a:t>Maßgabe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ein</a:t>
            </a:r>
            <a:r>
              <a:rPr lang="en-GB" sz="800" kern="1200" noProof="0" dirty="0">
                <a:solidFill>
                  <a:schemeClr val="tx1"/>
                </a:solidFill>
                <a:effectLst/>
                <a:latin typeface="Arial"/>
                <a:ea typeface="+mn-ea"/>
                <a:cs typeface="+mn-cs"/>
              </a:rPr>
              <a:t>, die in der </a:t>
            </a:r>
            <a:r>
              <a:rPr lang="en-GB" sz="800" kern="1200" noProof="0" dirty="0" err="1">
                <a:solidFill>
                  <a:schemeClr val="tx1"/>
                </a:solidFill>
                <a:effectLst/>
                <a:latin typeface="Arial"/>
                <a:ea typeface="+mn-ea"/>
                <a:cs typeface="+mn-cs"/>
              </a:rPr>
              <a:t>Vereinbarung</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über</a:t>
            </a:r>
            <a:r>
              <a:rPr lang="en-GB" sz="800" kern="1200" noProof="0" dirty="0">
                <a:solidFill>
                  <a:schemeClr val="tx1"/>
                </a:solidFill>
                <a:effectLst/>
                <a:latin typeface="Arial"/>
                <a:ea typeface="+mn-ea"/>
                <a:cs typeface="+mn-cs"/>
              </a:rPr>
              <a:t> die </a:t>
            </a:r>
            <a:r>
              <a:rPr lang="en-GB" sz="800" kern="1200" noProof="0" dirty="0" err="1">
                <a:solidFill>
                  <a:schemeClr val="tx1"/>
                </a:solidFill>
                <a:effectLst/>
                <a:latin typeface="Arial"/>
                <a:ea typeface="+mn-ea"/>
                <a:cs typeface="+mn-cs"/>
              </a:rPr>
              <a:t>jeweiligen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Produkte</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Dienstleistungen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ausdrücklich</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geregelt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ist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Keine</a:t>
            </a:r>
            <a:r>
              <a:rPr lang="en-GB" sz="800" kern="1200" noProof="0" dirty="0">
                <a:solidFill>
                  <a:schemeClr val="tx1"/>
                </a:solidFill>
                <a:effectLst/>
                <a:latin typeface="Arial"/>
                <a:ea typeface="+mn-ea"/>
                <a:cs typeface="+mn-cs"/>
              </a:rPr>
              <a:t> der </a:t>
            </a:r>
            <a:r>
              <a:rPr lang="en-GB" sz="800" kern="1200" noProof="0" dirty="0" err="1">
                <a:solidFill>
                  <a:schemeClr val="tx1"/>
                </a:solidFill>
                <a:effectLst/>
                <a:latin typeface="Arial"/>
                <a:ea typeface="+mn-ea"/>
                <a:cs typeface="+mn-cs"/>
              </a:rPr>
              <a:t>hierin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enthaltenen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Informationen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ist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als</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zusätzliche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Garantie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interpretieren</a:t>
            </a:r>
            <a:r>
              <a:rPr lang="en-GB" sz="800" kern="1200" noProof="0" dirty="0">
                <a:solidFill>
                  <a:schemeClr val="tx1"/>
                </a:solidFill>
                <a:effectLst/>
                <a:latin typeface="Arial"/>
                <a:ea typeface="+mn-ea"/>
                <a:cs typeface="+mn-cs"/>
              </a:rPr>
              <a:t>. </a:t>
            </a:r>
          </a:p>
          <a:p>
            <a:pPr>
              <a:spcBef>
                <a:spcPts val="600"/>
              </a:spcBef>
            </a:pPr>
            <a:r>
              <a:rPr lang="en-GB" sz="800" kern="1200" noProof="0" dirty="0" err="1">
                <a:solidFill>
                  <a:schemeClr val="tx1"/>
                </a:solidFill>
                <a:effectLst/>
                <a:latin typeface="Arial"/>
                <a:ea typeface="+mn-ea"/>
                <a:cs typeface="+mn-cs"/>
              </a:rPr>
              <a:t>Insbesondere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sind</a:t>
            </a:r>
            <a:r>
              <a:rPr lang="en-GB" sz="800" kern="1200" noProof="0" dirty="0">
                <a:solidFill>
                  <a:schemeClr val="tx1"/>
                </a:solidFill>
                <a:effectLst/>
                <a:latin typeface="Arial"/>
                <a:ea typeface="+mn-ea"/>
                <a:cs typeface="+mn-cs"/>
              </a:rPr>
              <a:t> die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ihre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Konzernunternehmen</a:t>
            </a:r>
            <a:r>
              <a:rPr lang="en-GB" sz="800" kern="1200" noProof="0" dirty="0">
                <a:solidFill>
                  <a:schemeClr val="tx1"/>
                </a:solidFill>
                <a:effectLst/>
                <a:latin typeface="Arial"/>
                <a:ea typeface="+mn-ea"/>
                <a:cs typeface="+mn-cs"/>
              </a:rPr>
              <a:t> in </a:t>
            </a:r>
            <a:r>
              <a:rPr lang="en-GB" sz="800" kern="1200" noProof="0" dirty="0" err="1">
                <a:solidFill>
                  <a:schemeClr val="tx1"/>
                </a:solidFill>
                <a:effectLst/>
                <a:latin typeface="Arial"/>
                <a:ea typeface="+mn-ea"/>
                <a:cs typeface="+mn-cs"/>
              </a:rPr>
              <a:t>keiner</a:t>
            </a:r>
            <a:r>
              <a:rPr lang="en-GB" sz="800" kern="1200" noProof="0" dirty="0">
                <a:solidFill>
                  <a:schemeClr val="tx1"/>
                </a:solidFill>
                <a:effectLst/>
                <a:latin typeface="Arial"/>
                <a:ea typeface="+mn-ea"/>
                <a:cs typeface="+mn-cs"/>
              </a:rPr>
              <a:t> Weise </a:t>
            </a:r>
            <a:r>
              <a:rPr lang="en-GB" sz="800" kern="1200" noProof="0" dirty="0" err="1">
                <a:solidFill>
                  <a:schemeClr val="tx1"/>
                </a:solidFill>
                <a:effectLst/>
                <a:latin typeface="Arial"/>
                <a:ea typeface="+mn-ea"/>
                <a:cs typeface="+mn-cs"/>
              </a:rPr>
              <a:t>verpflichtet</a:t>
            </a:r>
            <a:r>
              <a:rPr lang="en-GB" sz="800" kern="1200" noProof="0" dirty="0">
                <a:solidFill>
                  <a:schemeClr val="tx1"/>
                </a:solidFill>
                <a:effectLst/>
                <a:latin typeface="Arial"/>
                <a:ea typeface="+mn-ea"/>
                <a:cs typeface="+mn-cs"/>
              </a:rPr>
              <a:t>, in </a:t>
            </a:r>
            <a:r>
              <a:rPr lang="en-GB" sz="800" kern="1200" noProof="0" dirty="0" err="1">
                <a:solidFill>
                  <a:schemeClr val="tx1"/>
                </a:solidFill>
                <a:effectLst/>
                <a:latin typeface="Arial"/>
                <a:ea typeface="+mn-ea"/>
                <a:cs typeface="+mn-cs"/>
              </a:rPr>
              <a:t>dieser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Publikation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einer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zugehörigen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Präsentation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dargestellte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Geschäftsabläufe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verfolgen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hierin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wiedergegebene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Funktionen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entwickeln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veröffentlichen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Diese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Publikation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eine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zugehörige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Präsentation</a:t>
            </a:r>
            <a:r>
              <a:rPr lang="en-GB" sz="800" kern="1200" noProof="0" dirty="0">
                <a:solidFill>
                  <a:schemeClr val="tx1"/>
                </a:solidFill>
                <a:effectLst/>
                <a:latin typeface="Arial"/>
                <a:ea typeface="+mn-ea"/>
                <a:cs typeface="+mn-cs"/>
              </a:rPr>
              <a:t>, die </a:t>
            </a:r>
            <a:r>
              <a:rPr lang="en-GB" sz="800" kern="1200" noProof="0" dirty="0" err="1">
                <a:solidFill>
                  <a:schemeClr val="tx1"/>
                </a:solidFill>
                <a:effectLst/>
                <a:latin typeface="Arial"/>
                <a:ea typeface="+mn-ea"/>
                <a:cs typeface="+mn-cs"/>
              </a:rPr>
              <a:t>Strategie</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etwaige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künftige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Entwicklungen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Produkte</a:t>
            </a:r>
            <a:r>
              <a:rPr lang="en-GB" sz="800" kern="1200" noProof="0" dirty="0">
                <a:solidFill>
                  <a:schemeClr val="tx1"/>
                </a:solidFill>
                <a:effectLst/>
                <a:latin typeface="Arial"/>
                <a:ea typeface="+mn-ea"/>
                <a:cs typeface="+mn-cs"/>
              </a:rPr>
              <a:t> und/</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Plattformen</a:t>
            </a:r>
            <a:r>
              <a:rPr lang="en-GB" sz="800" kern="1200" noProof="0" dirty="0">
                <a:solidFill>
                  <a:schemeClr val="tx1"/>
                </a:solidFill>
                <a:effectLst/>
                <a:latin typeface="Arial"/>
                <a:ea typeface="+mn-ea"/>
                <a:cs typeface="+mn-cs"/>
              </a:rPr>
              <a:t> der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ihrer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Konzernunternehmen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können</a:t>
            </a:r>
            <a:r>
              <a:rPr lang="en-GB" sz="800" kern="1200" noProof="0" dirty="0">
                <a:solidFill>
                  <a:schemeClr val="tx1"/>
                </a:solidFill>
                <a:effectLst/>
                <a:latin typeface="Arial"/>
                <a:ea typeface="+mn-ea"/>
                <a:cs typeface="+mn-cs"/>
              </a:rPr>
              <a:t> von der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ihren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Konzernunternehmen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jederzeit</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ohne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Angabe</a:t>
            </a:r>
            <a:r>
              <a:rPr lang="en-GB" sz="800" kern="1200" noProof="0" dirty="0">
                <a:solidFill>
                  <a:schemeClr val="tx1"/>
                </a:solidFill>
                <a:effectLst/>
                <a:latin typeface="Arial"/>
                <a:ea typeface="+mn-ea"/>
                <a:cs typeface="+mn-cs"/>
              </a:rPr>
              <a:t> von </a:t>
            </a:r>
            <a:r>
              <a:rPr lang="en-GB" sz="800" kern="1200" noProof="0" dirty="0" err="1">
                <a:solidFill>
                  <a:schemeClr val="tx1"/>
                </a:solidFill>
                <a:effectLst/>
                <a:latin typeface="Arial"/>
                <a:ea typeface="+mn-ea"/>
                <a:cs typeface="+mn-cs"/>
              </a:rPr>
              <a:t>Gründen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unangekündigt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geändert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werden</a:t>
            </a:r>
            <a:r>
              <a:rPr lang="en-GB" sz="800" kern="1200" noProof="0" dirty="0">
                <a:solidFill>
                  <a:schemeClr val="tx1"/>
                </a:solidFill>
                <a:effectLst/>
                <a:latin typeface="Arial"/>
                <a:ea typeface="+mn-ea"/>
                <a:cs typeface="+mn-cs"/>
              </a:rPr>
              <a:t>. Die in </a:t>
            </a:r>
            <a:r>
              <a:rPr lang="en-GB" sz="800" kern="1200" noProof="0" dirty="0" err="1">
                <a:solidFill>
                  <a:schemeClr val="tx1"/>
                </a:solidFill>
                <a:effectLst/>
                <a:latin typeface="Arial"/>
                <a:ea typeface="+mn-ea"/>
                <a:cs typeface="+mn-cs"/>
              </a:rPr>
              <a:t>dieser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Publikation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enthaltenen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Informationen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stellen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keine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Zusage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kein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Versprechen</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keine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rechtliche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Verpflichtung</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Lieferung</a:t>
            </a:r>
            <a:r>
              <a:rPr lang="en-GB" sz="800" kern="1200" noProof="0" dirty="0">
                <a:solidFill>
                  <a:schemeClr val="tx1"/>
                </a:solidFill>
                <a:effectLst/>
                <a:latin typeface="Arial"/>
                <a:ea typeface="+mn-ea"/>
                <a:cs typeface="+mn-cs"/>
              </a:rPr>
              <a:t> von Material, Code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Funktionen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dar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Sämtliche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vorausschauenden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Aussagen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unterliegen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unterschiedlichen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Risiken</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Unsicherheiten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durch</a:t>
            </a:r>
            <a:r>
              <a:rPr lang="en-GB" sz="800" kern="1200" noProof="0" dirty="0">
                <a:solidFill>
                  <a:schemeClr val="tx1"/>
                </a:solidFill>
                <a:effectLst/>
                <a:latin typeface="Arial"/>
                <a:ea typeface="+mn-ea"/>
                <a:cs typeface="+mn-cs"/>
              </a:rPr>
              <a:t> die </a:t>
            </a:r>
            <a:r>
              <a:rPr lang="en-GB" sz="800" kern="1200" noProof="0" dirty="0" err="1">
                <a:solidFill>
                  <a:schemeClr val="tx1"/>
                </a:solidFill>
                <a:effectLst/>
                <a:latin typeface="Arial"/>
                <a:ea typeface="+mn-ea"/>
                <a:cs typeface="+mn-cs"/>
              </a:rPr>
              <a:t>die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tatsächlichen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Ergebnisse</a:t>
            </a:r>
            <a:r>
              <a:rPr lang="en-GB" sz="800" kern="1200" noProof="0" dirty="0">
                <a:solidFill>
                  <a:schemeClr val="tx1"/>
                </a:solidFill>
                <a:effectLst/>
                <a:latin typeface="Arial"/>
                <a:ea typeface="+mn-ea"/>
                <a:cs typeface="+mn-cs"/>
              </a:rPr>
              <a:t> von den </a:t>
            </a:r>
            <a:r>
              <a:rPr lang="en-GB" sz="800" kern="1200" noProof="0" dirty="0" err="1">
                <a:solidFill>
                  <a:schemeClr val="tx1"/>
                </a:solidFill>
                <a:effectLst/>
                <a:latin typeface="Arial"/>
                <a:ea typeface="+mn-ea"/>
                <a:cs typeface="+mn-cs"/>
              </a:rPr>
              <a:t>Erwartungen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abweichen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können</a:t>
            </a:r>
            <a:r>
              <a:rPr lang="en-GB" sz="800" kern="1200" noProof="0" dirty="0">
                <a:solidFill>
                  <a:schemeClr val="tx1"/>
                </a:solidFill>
                <a:effectLst/>
                <a:latin typeface="Arial"/>
                <a:ea typeface="+mn-ea"/>
                <a:cs typeface="+mn-cs"/>
              </a:rPr>
              <a:t>. Dem </a:t>
            </a:r>
            <a:r>
              <a:rPr lang="en-GB" sz="800" kern="1200" noProof="0" dirty="0" err="1">
                <a:solidFill>
                  <a:schemeClr val="tx1"/>
                </a:solidFill>
                <a:effectLst/>
                <a:latin typeface="Arial"/>
                <a:ea typeface="+mn-ea"/>
                <a:cs typeface="+mn-cs"/>
              </a:rPr>
              <a:t>Leser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wird</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empfohlen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diesen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vorausschauenden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Aussagen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kein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übertriebenes</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Vertrauen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schenken</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sich</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bei</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Kaufentscheidungen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nicht</a:t>
            </a:r>
            <a:r>
              <a:rPr lang="en-GB" sz="800" kern="1200" noProof="0" dirty="0">
                <a:solidFill>
                  <a:schemeClr val="tx1"/>
                </a:solidFill>
                <a:effectLst/>
                <a:latin typeface="Arial"/>
                <a:ea typeface="+mn-ea"/>
                <a:cs typeface="+mn-cs"/>
              </a:rPr>
              <a:t> auf </a:t>
            </a:r>
            <a:r>
              <a:rPr lang="en-GB" sz="800" kern="1200" noProof="0" dirty="0" err="1">
                <a:solidFill>
                  <a:schemeClr val="tx1"/>
                </a:solidFill>
                <a:effectLst/>
                <a:latin typeface="Arial"/>
                <a:ea typeface="+mn-ea"/>
                <a:cs typeface="+mn-cs"/>
              </a:rPr>
              <a:t>sie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stützen</a:t>
            </a:r>
            <a:r>
              <a:rPr lang="en-GB" sz="800" kern="1200" noProof="0" dirty="0">
                <a:solidFill>
                  <a:schemeClr val="tx1"/>
                </a:solidFill>
                <a:effectLst/>
                <a:latin typeface="Arial"/>
                <a:ea typeface="+mn-ea"/>
                <a:cs typeface="+mn-cs"/>
              </a:rPr>
              <a:t>.</a:t>
            </a:r>
          </a:p>
          <a:p>
            <a:pPr>
              <a:spcBef>
                <a:spcPts val="600"/>
              </a:spcBef>
            </a:pPr>
            <a:r>
              <a:rPr lang="en-GB" sz="800" kern="1200" noProof="0" dirty="0">
                <a:solidFill>
                  <a:schemeClr val="tx1"/>
                </a:solidFill>
                <a:effectLst/>
                <a:latin typeface="Arial"/>
                <a:ea typeface="+mn-ea"/>
                <a:cs typeface="+mn-cs"/>
              </a:rPr>
              <a:t>SAP und </a:t>
            </a:r>
            <a:r>
              <a:rPr lang="en-GB" sz="800" kern="1200" noProof="0" dirty="0" err="1">
                <a:solidFill>
                  <a:schemeClr val="tx1"/>
                </a:solidFill>
                <a:effectLst/>
                <a:latin typeface="Arial"/>
                <a:ea typeface="+mn-ea"/>
                <a:cs typeface="+mn-cs"/>
              </a:rPr>
              <a:t>andere</a:t>
            </a:r>
            <a:r>
              <a:rPr lang="en-GB" sz="800" kern="1200" noProof="0" dirty="0">
                <a:solidFill>
                  <a:schemeClr val="tx1"/>
                </a:solidFill>
                <a:effectLst/>
                <a:latin typeface="Arial"/>
                <a:ea typeface="+mn-ea"/>
                <a:cs typeface="+mn-cs"/>
              </a:rPr>
              <a:t> in </a:t>
            </a:r>
            <a:r>
              <a:rPr lang="en-GB" sz="800" kern="1200" noProof="0" dirty="0" err="1">
                <a:solidFill>
                  <a:schemeClr val="tx1"/>
                </a:solidFill>
                <a:effectLst/>
                <a:latin typeface="Arial"/>
                <a:ea typeface="+mn-ea"/>
                <a:cs typeface="+mn-cs"/>
              </a:rPr>
              <a:t>diesem</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Dokument</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erwähnte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Produkte</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Dienstleistungen</a:t>
            </a:r>
            <a:r>
              <a:rPr lang="en-GB" sz="800" kern="1200" noProof="0" dirty="0">
                <a:solidFill>
                  <a:schemeClr val="tx1"/>
                </a:solidFill>
                <a:effectLst/>
                <a:latin typeface="Arial"/>
                <a:ea typeface="+mn-ea"/>
                <a:cs typeface="+mn-cs"/>
              </a:rPr>
              <a:t> von SAP </a:t>
            </a:r>
            <a:r>
              <a:rPr lang="en-GB" sz="800" kern="1200" noProof="0" dirty="0" err="1">
                <a:solidFill>
                  <a:schemeClr val="tx1"/>
                </a:solidFill>
                <a:effectLst/>
                <a:latin typeface="Arial"/>
                <a:ea typeface="+mn-ea"/>
                <a:cs typeface="+mn-cs"/>
              </a:rPr>
              <a:t>sowie</a:t>
            </a:r>
            <a:r>
              <a:rPr lang="en-GB" sz="800" kern="1200" noProof="0" dirty="0">
                <a:solidFill>
                  <a:schemeClr val="tx1"/>
                </a:solidFill>
                <a:effectLst/>
                <a:latin typeface="Arial"/>
                <a:ea typeface="+mn-ea"/>
                <a:cs typeface="+mn-cs"/>
              </a:rPr>
              <a:t> die </a:t>
            </a:r>
            <a:r>
              <a:rPr lang="en-GB" sz="800" kern="1200" noProof="0" dirty="0" err="1">
                <a:solidFill>
                  <a:schemeClr val="tx1"/>
                </a:solidFill>
                <a:effectLst/>
                <a:latin typeface="Arial"/>
                <a:ea typeface="+mn-ea"/>
                <a:cs typeface="+mn-cs"/>
              </a:rPr>
              <a:t>dazugehörigen</a:t>
            </a:r>
            <a:r>
              <a:rPr lang="en-GB" sz="800" kern="1200" noProof="0" dirty="0">
                <a:solidFill>
                  <a:schemeClr val="tx1"/>
                </a:solidFill>
                <a:effectLst/>
                <a:latin typeface="Arial"/>
                <a:ea typeface="+mn-ea"/>
                <a:cs typeface="+mn-cs"/>
              </a:rPr>
              <a:t> Logos </a:t>
            </a:r>
            <a:r>
              <a:rPr lang="en-GB" sz="800" kern="1200" noProof="0" dirty="0" err="1">
                <a:solidFill>
                  <a:schemeClr val="tx1"/>
                </a:solidFill>
                <a:effectLst/>
                <a:latin typeface="Arial"/>
                <a:ea typeface="+mn-ea"/>
                <a:cs typeface="+mn-cs"/>
              </a:rPr>
              <a:t>sind</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Marken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eingetragene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Marken</a:t>
            </a:r>
            <a:r>
              <a:rPr lang="en-GB" sz="800" kern="1200" noProof="0" dirty="0">
                <a:solidFill>
                  <a:schemeClr val="tx1"/>
                </a:solidFill>
                <a:effectLst/>
                <a:latin typeface="Arial"/>
                <a:ea typeface="+mn-ea"/>
                <a:cs typeface="+mn-cs"/>
              </a:rPr>
              <a:t> der SAP SE (</a:t>
            </a:r>
            <a:r>
              <a:rPr lang="en-GB" sz="800" kern="1200" noProof="0" dirty="0" err="1">
                <a:solidFill>
                  <a:schemeClr val="tx1"/>
                </a:solidFill>
                <a:effectLst/>
                <a:latin typeface="Arial"/>
                <a:ea typeface="+mn-ea"/>
                <a:cs typeface="+mn-cs"/>
              </a:rPr>
              <a:t>oder</a:t>
            </a:r>
            <a:r>
              <a:rPr lang="en-GB" sz="800" kern="1200" noProof="0" dirty="0">
                <a:solidFill>
                  <a:schemeClr val="tx1"/>
                </a:solidFill>
                <a:effectLst/>
                <a:latin typeface="Arial"/>
                <a:ea typeface="+mn-ea"/>
                <a:cs typeface="+mn-cs"/>
              </a:rPr>
              <a:t> von </a:t>
            </a:r>
            <a:r>
              <a:rPr lang="en-GB" sz="800" kern="1200" noProof="0" dirty="0" err="1">
                <a:solidFill>
                  <a:schemeClr val="tx1"/>
                </a:solidFill>
                <a:effectLst/>
                <a:latin typeface="Arial"/>
                <a:ea typeface="+mn-ea"/>
                <a:cs typeface="+mn-cs"/>
              </a:rPr>
              <a:t>einem</a:t>
            </a:r>
            <a:r>
              <a:rPr lang="en-GB" sz="800" kern="1200" noProof="0" dirty="0">
                <a:solidFill>
                  <a:schemeClr val="tx1"/>
                </a:solidFill>
                <a:effectLst/>
                <a:latin typeface="Arial"/>
                <a:ea typeface="+mn-ea"/>
                <a:cs typeface="+mn-cs"/>
              </a:rPr>
              <a:t> SAP-</a:t>
            </a:r>
            <a:r>
              <a:rPr lang="en-GB" sz="800" kern="1200" noProof="0" dirty="0" err="1">
                <a:solidFill>
                  <a:schemeClr val="tx1"/>
                </a:solidFill>
                <a:effectLst/>
                <a:latin typeface="Arial"/>
                <a:ea typeface="+mn-ea"/>
                <a:cs typeface="+mn-cs"/>
              </a:rPr>
              <a:t>Konzernunternehmen</a:t>
            </a:r>
            <a:r>
              <a:rPr lang="en-GB" sz="800" kern="1200" noProof="0" dirty="0">
                <a:solidFill>
                  <a:schemeClr val="tx1"/>
                </a:solidFill>
                <a:effectLst/>
                <a:latin typeface="Arial"/>
                <a:ea typeface="+mn-ea"/>
                <a:cs typeface="+mn-cs"/>
              </a:rPr>
              <a:t>) in Deutschland und </a:t>
            </a:r>
            <a:r>
              <a:rPr lang="en-GB" sz="800" kern="1200" noProof="0" dirty="0" err="1">
                <a:solidFill>
                  <a:schemeClr val="tx1"/>
                </a:solidFill>
                <a:effectLst/>
                <a:latin typeface="Arial"/>
                <a:ea typeface="+mn-ea"/>
                <a:cs typeface="+mn-cs"/>
              </a:rPr>
              <a:t>verschiedenen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anderen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Ländern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weltweit</a:t>
            </a:r>
            <a:r>
              <a:rPr lang="en-GB" sz="800" kern="1200" noProof="0" dirty="0">
                <a:solidFill>
                  <a:schemeClr val="tx1"/>
                </a:solidFill>
                <a:effectLst/>
                <a:latin typeface="Arial"/>
                <a:ea typeface="+mn-ea"/>
                <a:cs typeface="+mn-cs"/>
              </a:rPr>
              <a:t>.</a:t>
            </a:r>
            <a:r>
              <a:rPr lang="en-GB" sz="800" kern="1200" baseline="0" noProof="0" dirty="0">
                <a:solidFill>
                  <a:schemeClr val="tx1"/>
                </a:solidFill>
                <a:effectLst/>
                <a:latin typeface="Arial"/>
                <a:ea typeface="+mn-ea"/>
                <a:cs typeface="+mn-cs"/>
              </a:rPr>
              <a:t> </a:t>
            </a:r>
            <a:r>
              <a:rPr lang="en-GB" sz="800" kern="1200" noProof="0" dirty="0">
                <a:solidFill>
                  <a:schemeClr val="tx1"/>
                </a:solidFill>
                <a:effectLst/>
                <a:latin typeface="Arial"/>
                <a:ea typeface="+mn-ea"/>
                <a:cs typeface="+mn-cs"/>
              </a:rPr>
              <a:t>Alle </a:t>
            </a:r>
            <a:r>
              <a:rPr lang="en-GB" sz="800" kern="1200" noProof="0" dirty="0" err="1">
                <a:solidFill>
                  <a:schemeClr val="tx1"/>
                </a:solidFill>
                <a:effectLst/>
                <a:latin typeface="Arial"/>
                <a:ea typeface="+mn-ea"/>
                <a:cs typeface="+mn-cs"/>
              </a:rPr>
              <a:t>anderen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Namen</a:t>
            </a:r>
            <a:r>
              <a:rPr lang="en-GB" sz="800" kern="1200" noProof="0" dirty="0">
                <a:solidFill>
                  <a:schemeClr val="tx1"/>
                </a:solidFill>
                <a:effectLst/>
                <a:latin typeface="Arial"/>
                <a:ea typeface="+mn-ea"/>
                <a:cs typeface="+mn-cs"/>
              </a:rPr>
              <a:t> von </a:t>
            </a:r>
            <a:r>
              <a:rPr lang="en-GB" sz="800" kern="1200" noProof="0" dirty="0" err="1">
                <a:solidFill>
                  <a:schemeClr val="tx1"/>
                </a:solidFill>
                <a:effectLst/>
                <a:latin typeface="Arial"/>
                <a:ea typeface="+mn-ea"/>
                <a:cs typeface="+mn-cs"/>
              </a:rPr>
              <a:t>Produkten</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Dienstleistungen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sind</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Marken</a:t>
            </a:r>
            <a:r>
              <a:rPr lang="en-GB" sz="800" kern="1200" noProof="0" dirty="0">
                <a:solidFill>
                  <a:schemeClr val="tx1"/>
                </a:solidFill>
                <a:effectLst/>
                <a:latin typeface="Arial"/>
                <a:ea typeface="+mn-ea"/>
                <a:cs typeface="+mn-cs"/>
              </a:rPr>
              <a:t> der </a:t>
            </a:r>
            <a:r>
              <a:rPr lang="en-GB" sz="800" kern="1200" noProof="0" dirty="0" err="1">
                <a:solidFill>
                  <a:schemeClr val="tx1"/>
                </a:solidFill>
                <a:effectLst/>
                <a:latin typeface="Arial"/>
                <a:ea typeface="+mn-ea"/>
                <a:cs typeface="+mn-cs"/>
              </a:rPr>
              <a:t>jeweiligen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Firmen</a:t>
            </a:r>
            <a:r>
              <a:rPr lang="en-GB" sz="800" kern="1200" noProof="0" dirty="0">
                <a:solidFill>
                  <a:schemeClr val="tx1"/>
                </a:solidFill>
                <a:effectLst/>
                <a:latin typeface="Arial"/>
                <a:ea typeface="+mn-ea"/>
                <a:cs typeface="+mn-cs"/>
              </a:rPr>
              <a:t>. </a:t>
            </a:r>
          </a:p>
          <a:p>
            <a:pPr>
              <a:spcBef>
                <a:spcPts val="600"/>
              </a:spcBef>
            </a:pPr>
            <a:r>
              <a:rPr lang="en-GB" sz="800" kern="1200" noProof="0" dirty="0" err="1">
                <a:solidFill>
                  <a:schemeClr val="tx1"/>
                </a:solidFill>
                <a:effectLst/>
                <a:latin typeface="Arial"/>
                <a:ea typeface="+mn-ea"/>
                <a:cs typeface="+mn-cs"/>
              </a:rPr>
              <a:t>Zusätzliche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Informationen</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zur</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Marke</a:t>
            </a:r>
            <a:r>
              <a:rPr lang="en-GB" sz="800" kern="1200" noProof="0" dirty="0">
                <a:solidFill>
                  <a:schemeClr val="tx1"/>
                </a:solidFill>
                <a:effectLst/>
                <a:latin typeface="Arial"/>
                <a:ea typeface="+mn-ea"/>
                <a:cs typeface="+mn-cs"/>
              </a:rPr>
              <a:t> und </a:t>
            </a:r>
            <a:r>
              <a:rPr lang="en-GB" sz="800" kern="1200" noProof="0" dirty="0" err="1">
                <a:solidFill>
                  <a:schemeClr val="tx1"/>
                </a:solidFill>
                <a:effectLst/>
                <a:latin typeface="Arial"/>
                <a:ea typeface="+mn-ea"/>
                <a:cs typeface="+mn-cs"/>
              </a:rPr>
              <a:t>Vermerke</a:t>
            </a:r>
            <a:r>
              <a:rPr lang="en-GB" sz="800" kern="1200" noProof="0" dirty="0">
                <a:solidFill>
                  <a:schemeClr val="tx1"/>
                </a:solidFill>
                <a:effectLst/>
                <a:latin typeface="Arial"/>
                <a:ea typeface="+mn-ea"/>
                <a:cs typeface="+mn-cs"/>
              </a:rPr>
              <a:t> </a:t>
            </a:r>
            <a:r>
              <a:rPr lang="en-GB" sz="800" kern="1200" noProof="0" dirty="0" err="1">
                <a:solidFill>
                  <a:schemeClr val="tx1"/>
                </a:solidFill>
                <a:effectLst/>
                <a:latin typeface="Arial"/>
                <a:ea typeface="+mn-ea"/>
                <a:cs typeface="+mn-cs"/>
              </a:rPr>
              <a:t>finden</a:t>
            </a:r>
            <a:r>
              <a:rPr lang="en-GB" sz="800" kern="1200" noProof="0" dirty="0">
                <a:solidFill>
                  <a:schemeClr val="tx1"/>
                </a:solidFill>
                <a:effectLst/>
                <a:latin typeface="Arial"/>
                <a:ea typeface="+mn-ea"/>
                <a:cs typeface="+mn-cs"/>
              </a:rPr>
              <a:t> Sie auf der </a:t>
            </a:r>
            <a:r>
              <a:rPr lang="en-GB" sz="800" kern="1200" noProof="0" dirty="0" err="1">
                <a:solidFill>
                  <a:schemeClr val="tx1"/>
                </a:solidFill>
                <a:effectLst/>
                <a:latin typeface="Arial"/>
                <a:ea typeface="+mn-ea"/>
                <a:cs typeface="+mn-cs"/>
              </a:rPr>
              <a:t>Seite</a:t>
            </a:r>
            <a:r>
              <a:rPr lang="en-GB" sz="800" kern="1200" noProof="0" dirty="0">
                <a:solidFill>
                  <a:schemeClr val="tx1"/>
                </a:solidFill>
                <a:effectLst/>
                <a:latin typeface="Arial"/>
                <a:ea typeface="+mn-ea"/>
                <a:cs typeface="+mn-cs"/>
              </a:rPr>
              <a:t> </a:t>
            </a:r>
            <a:r>
              <a:rPr lang="en-GB" sz="800" kern="1200" noProof="0" dirty="0">
                <a:solidFill>
                  <a:schemeClr val="tx1"/>
                </a:solidFill>
                <a:effectLst/>
                <a:latin typeface="Arial"/>
                <a:ea typeface="+mn-ea"/>
                <a:cs typeface="+mn-cs"/>
                <a:hlinkClick r:id="rId4"/>
              </a:rPr>
              <a:t>www.sap.com/corporate/de/legal/copyright.html</a:t>
            </a:r>
            <a:r>
              <a:rPr lang="en-GB" sz="800" kern="1200" noProof="0" dirty="0">
                <a:solidFill>
                  <a:schemeClr val="tx1"/>
                </a:solidFill>
                <a:effectLst/>
                <a:latin typeface="Arial"/>
                <a:ea typeface="+mn-ea"/>
                <a:cs typeface="+mn-cs"/>
              </a:rPr>
              <a:t>.</a:t>
            </a:r>
          </a:p>
        </p:txBody>
      </p:sp>
      <p:sp>
        <p:nvSpPr>
          <p:cNvPr id="33" name="SAP folgen auf"/>
          <p:cNvSpPr txBox="1"/>
          <p:nvPr userDrawn="1"/>
        </p:nvSpPr>
        <p:spPr bwMode="black">
          <a:xfrm>
            <a:off x="503997"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GB" sz="1100" b="0" kern="1200" noProof="0" dirty="0">
                <a:solidFill>
                  <a:schemeClr val="tx1"/>
                </a:solidFill>
                <a:latin typeface="Arial"/>
                <a:ea typeface="Arial Unicode MS" panose="020B0604020202020204" pitchFamily="34" charset="-128"/>
                <a:cs typeface="+mn-cs"/>
              </a:rPr>
              <a:t>SAP </a:t>
            </a:r>
            <a:r>
              <a:rPr lang="en-GB" sz="1100" b="0" kern="1200" noProof="0" dirty="0" err="1">
                <a:solidFill>
                  <a:schemeClr val="tx1"/>
                </a:solidFill>
                <a:latin typeface="Arial"/>
                <a:ea typeface="Arial Unicode MS" panose="020B0604020202020204" pitchFamily="34" charset="-128"/>
                <a:cs typeface="+mn-cs"/>
              </a:rPr>
              <a:t>folgen</a:t>
            </a:r>
            <a:r>
              <a:rPr lang="en-GB" sz="1100" b="0" kern="1200" noProof="0" dirty="0">
                <a:solidFill>
                  <a:schemeClr val="tx1"/>
                </a:solidFill>
                <a:latin typeface="Arial"/>
                <a:ea typeface="Arial Unicode MS" panose="020B0604020202020204" pitchFamily="34" charset="-128"/>
                <a:cs typeface="+mn-cs"/>
              </a:rPr>
              <a:t> auf</a:t>
            </a:r>
          </a:p>
        </p:txBody>
      </p:sp>
      <p:pic>
        <p:nvPicPr>
          <p:cNvPr id="10" name="Linkedin icon with link">
            <a:hlinkClick r:id="rId5"/>
            <a:extLst>
              <a:ext uri="{FF2B5EF4-FFF2-40B4-BE49-F238E27FC236}">
                <a16:creationId xmlns:a16="http://schemas.microsoft.com/office/drawing/2014/main" id="{85F89319-632F-0948-93D3-22748C7AEB2B}"/>
              </a:ext>
            </a:extLst>
          </p:cNvPr>
          <p:cNvPicPr>
            <a:picLocks noChangeAspect="1"/>
          </p:cNvPicPr>
          <p:nvPr userDrawn="1"/>
        </p:nvPicPr>
        <p:blipFill>
          <a:blip r:embed="rId6"/>
          <a:srcRect/>
          <a:stretch/>
        </p:blipFill>
        <p:spPr>
          <a:xfrm>
            <a:off x="2257487" y="1749959"/>
            <a:ext cx="361809" cy="361809"/>
          </a:xfrm>
          <a:prstGeom prst="rect">
            <a:avLst/>
          </a:prstGeom>
        </p:spPr>
      </p:pic>
      <p:pic>
        <p:nvPicPr>
          <p:cNvPr id="11" name="YouTube icon with link">
            <a:hlinkClick r:id="rId7"/>
            <a:extLst>
              <a:ext uri="{FF2B5EF4-FFF2-40B4-BE49-F238E27FC236}">
                <a16:creationId xmlns:a16="http://schemas.microsoft.com/office/drawing/2014/main" id="{F652101B-0C93-7042-8B1B-BC53F9B8FD49}"/>
              </a:ext>
            </a:extLst>
          </p:cNvPr>
          <p:cNvPicPr>
            <a:picLocks noChangeAspect="1"/>
          </p:cNvPicPr>
          <p:nvPr userDrawn="1"/>
        </p:nvPicPr>
        <p:blipFill>
          <a:blip r:embed="rId8"/>
          <a:srcRect/>
          <a:stretch/>
        </p:blipFill>
        <p:spPr>
          <a:xfrm>
            <a:off x="1666951" y="1749063"/>
            <a:ext cx="363600" cy="363600"/>
          </a:xfrm>
          <a:prstGeom prst="rect">
            <a:avLst/>
          </a:prstGeom>
        </p:spPr>
      </p:pic>
      <p:pic>
        <p:nvPicPr>
          <p:cNvPr id="18" name="Twitter icon with link">
            <a:hlinkClick r:id="rId9" tooltip="https://twitter.com/sap"/>
            <a:extLst>
              <a:ext uri="{FF2B5EF4-FFF2-40B4-BE49-F238E27FC236}">
                <a16:creationId xmlns:a16="http://schemas.microsoft.com/office/drawing/2014/main" id="{C4D0E2F6-D2A3-A647-9191-866BE1AC5745}"/>
              </a:ext>
            </a:extLst>
          </p:cNvPr>
          <p:cNvPicPr>
            <a:picLocks noChangeAspect="1"/>
          </p:cNvPicPr>
          <p:nvPr userDrawn="1"/>
        </p:nvPicPr>
        <p:blipFill>
          <a:blip r:embed="rId10"/>
          <a:srcRect/>
          <a:stretch/>
        </p:blipFill>
        <p:spPr>
          <a:xfrm>
            <a:off x="1078206" y="1749959"/>
            <a:ext cx="361809" cy="361809"/>
          </a:xfrm>
          <a:prstGeom prst="rect">
            <a:avLst/>
          </a:prstGeom>
        </p:spPr>
      </p:pic>
      <p:pic>
        <p:nvPicPr>
          <p:cNvPr id="19" name="Facebook icon with link">
            <a:hlinkClick r:id="rId11"/>
            <a:extLst>
              <a:ext uri="{FF2B5EF4-FFF2-40B4-BE49-F238E27FC236}">
                <a16:creationId xmlns:a16="http://schemas.microsoft.com/office/drawing/2014/main" id="{18F69508-4786-4A46-BBD7-D0E8C1154C00}"/>
              </a:ext>
            </a:extLst>
          </p:cNvPr>
          <p:cNvPicPr>
            <a:picLocks noChangeAspect="1"/>
          </p:cNvPicPr>
          <p:nvPr userDrawn="1"/>
        </p:nvPicPr>
        <p:blipFill>
          <a:blip r:embed="rId12"/>
          <a:srcRect/>
          <a:stretch/>
        </p:blipFill>
        <p:spPr>
          <a:xfrm>
            <a:off x="487670" y="1749063"/>
            <a:ext cx="363600" cy="363600"/>
          </a:xfrm>
          <a:prstGeom prst="rect">
            <a:avLst/>
          </a:prstGeom>
        </p:spPr>
      </p:pic>
    </p:spTree>
    <p:extLst>
      <p:ext uri="{BB962C8B-B14F-4D97-AF65-F5344CB8AC3E}">
        <p14:creationId xmlns:p14="http://schemas.microsoft.com/office/powerpoint/2010/main" val="19118627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Only - blue">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98139519"/>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7364">
          <p15:clr>
            <a:srgbClr val="FBAE40"/>
          </p15:clr>
        </p15:guide>
        <p15:guide id="4" orient="horz" pos="551">
          <p15:clr>
            <a:srgbClr val="FBAE40"/>
          </p15:clr>
        </p15:guide>
        <p15:guide id="5" orient="horz" pos="399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Text - blue">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554110005"/>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2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ote - blu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dirty="0"/>
              <a:t>“Quote goes here </a:t>
            </a:r>
            <a:br>
              <a:rPr lang="en-US" noProof="0" dirty="0"/>
            </a:br>
            <a:r>
              <a:rPr lang="en-US" noProof="0" dirty="0"/>
              <a:t>and here.”</a:t>
            </a:r>
          </a:p>
          <a:p>
            <a:pPr lvl="1"/>
            <a:r>
              <a:rPr lang="en-US" noProof="0" dirty="0"/>
              <a:t>Source</a:t>
            </a:r>
          </a:p>
        </p:txBody>
      </p:sp>
    </p:spTree>
    <p:extLst>
      <p:ext uri="{BB962C8B-B14F-4D97-AF65-F5344CB8AC3E}">
        <p14:creationId xmlns:p14="http://schemas.microsoft.com/office/powerpoint/2010/main" val="226739806"/>
      </p:ext>
    </p:extLst>
  </p:cSld>
  <p:clrMapOvr>
    <a:masterClrMapping/>
  </p:clrMapOvr>
  <p:extLst>
    <p:ext uri="{DCECCB84-F9BA-43D5-87BE-67443E8EF086}">
      <p15:sldGuideLst xmlns:p15="http://schemas.microsoft.com/office/powerpoint/2012/main">
        <p15:guide id="1" pos="317">
          <p15:clr>
            <a:srgbClr val="FBAE40"/>
          </p15:clr>
        </p15:guide>
        <p15:guide id="4" orient="horz" pos="1133">
          <p15:clr>
            <a:srgbClr val="FBAE40"/>
          </p15:clr>
        </p15:guide>
        <p15:guide id="5" orient="horz" pos="3204">
          <p15:clr>
            <a:srgbClr val="FBAE40"/>
          </p15:clr>
        </p15:guide>
        <p15:guide id="6" pos="736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bg>
      <p:bgRef idx="1001">
        <a:schemeClr val="bg1"/>
      </p:bgRef>
    </p:bg>
    <p:spTree>
      <p:nvGrpSpPr>
        <p:cNvPr id="1" name=""/>
        <p:cNvGrpSpPr/>
        <p:nvPr/>
      </p:nvGrpSpPr>
      <p:grpSpPr>
        <a:xfrm>
          <a:off x="0" y="0"/>
          <a:ext cx="0" cy="0"/>
          <a:chOff x="0" y="0"/>
          <a:chExt cx="0" cy="0"/>
        </a:xfrm>
      </p:grpSpPr>
      <p:pic>
        <p:nvPicPr>
          <p:cNvPr id="11" name="SAP Logo" descr="SAP Logo" title="SAP Logo"/>
          <p:cNvPicPr>
            <a:picLocks noChangeAspect="1"/>
          </p:cNvPicPr>
          <p:nvPr userDrawn="1"/>
        </p:nvPicPr>
        <p:blipFill>
          <a:blip r:embed="rId2"/>
          <a:stretch>
            <a:fillRect/>
          </a:stretch>
        </p:blipFill>
        <p:spPr>
          <a:xfrm>
            <a:off x="9950552" y="6217668"/>
            <a:ext cx="1963636" cy="360000"/>
          </a:xfrm>
          <a:prstGeom prst="rect">
            <a:avLst/>
          </a:prstGeom>
        </p:spPr>
      </p:pic>
      <p:sp>
        <p:nvSpPr>
          <p:cNvPr id="7" name="Pictogram Placeholder"/>
          <p:cNvSpPr>
            <a:spLocks noGrp="1"/>
          </p:cNvSpPr>
          <p:nvPr>
            <p:ph type="pic" sz="quarter" idx="16"/>
          </p:nvPr>
        </p:nvSpPr>
        <p:spPr>
          <a:xfrm>
            <a:off x="6954855" y="963000"/>
            <a:ext cx="4932000" cy="4932000"/>
          </a:xfrm>
        </p:spPr>
        <p:txBody>
          <a:bodyPr/>
          <a:lstStyle/>
          <a:p>
            <a:r>
              <a:rPr lang="en-GB"/>
              <a:t>Click icon to add picture</a:t>
            </a:r>
            <a:endParaRPr lang="en-GB" dirty="0"/>
          </a:p>
        </p:txBody>
      </p:sp>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GB" sz="900" b="0" dirty="0"/>
              <a:t>PUBLIC</a:t>
            </a:r>
          </a:p>
        </p:txBody>
      </p:sp>
      <p:sp>
        <p:nvSpPr>
          <p:cNvPr id="6" name="Speaker"/>
          <p:cNvSpPr>
            <a:spLocks noGrp="1"/>
          </p:cNvSpPr>
          <p:nvPr userDrawn="1">
            <p:ph type="subTitle" idx="1" hasCustomPrompt="1"/>
          </p:nvPr>
        </p:nvSpPr>
        <p:spPr bwMode="black">
          <a:xfrm>
            <a:off x="288001" y="4268503"/>
            <a:ext cx="637343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GB"/>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GB"/>
              <a:t>Month 00, 2020</a:t>
            </a:r>
            <a:endParaRPr lang="en-GB" dirty="0"/>
          </a:p>
        </p:txBody>
      </p:sp>
      <p:sp>
        <p:nvSpPr>
          <p:cNvPr id="8" name="Title 7"/>
          <p:cNvSpPr>
            <a:spLocks noGrp="1"/>
          </p:cNvSpPr>
          <p:nvPr>
            <p:ph type="title" hasCustomPrompt="1"/>
          </p:nvPr>
        </p:nvSpPr>
        <p:spPr>
          <a:xfrm>
            <a:off x="288001" y="2706317"/>
            <a:ext cx="6372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GB" sz="3600"/>
              <a:t>Presentation Title </a:t>
            </a:r>
            <a:br>
              <a:rPr lang="en-GB" sz="3600"/>
            </a:br>
            <a:r>
              <a:rPr lang="en-GB" sz="3600"/>
              <a:t>Goes Here and Here.</a:t>
            </a:r>
            <a:endParaRPr lang="en-GB" sz="3600" kern="0" dirty="0" err="1">
              <a:ea typeface="Arial Unicode MS" pitchFamily="34" charset="-128"/>
              <a:cs typeface="Arial Unicode MS" pitchFamily="34" charset="-128"/>
            </a:endParaRPr>
          </a:p>
        </p:txBody>
      </p:sp>
    </p:spTree>
    <p:extLst>
      <p:ext uri="{BB962C8B-B14F-4D97-AF65-F5344CB8AC3E}">
        <p14:creationId xmlns:p14="http://schemas.microsoft.com/office/powerpoint/2010/main" val="304804629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pos="4196" userDrawn="1">
          <p15:clr>
            <a:srgbClr val="FBAE40"/>
          </p15:clr>
        </p15:guide>
        <p15:guide id="4" orient="horz" pos="2688" userDrawn="1">
          <p15:clr>
            <a:srgbClr val="FBAE40"/>
          </p15:clr>
        </p15:guide>
        <p15:guide id="5" orient="horz" pos="2335" userDrawn="1">
          <p15:clr>
            <a:srgbClr val="FBAE40"/>
          </p15:clr>
        </p15:guide>
        <p15:guide id="6" orient="horz" pos="2960" userDrawn="1">
          <p15:clr>
            <a:srgbClr val="FBAE40"/>
          </p15:clr>
        </p15:guide>
        <p15:guide id="7" orient="horz" pos="4144"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1620000"/>
            <a:ext cx="11185200" cy="4716000"/>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GB" dirty="0"/>
              <a:t>Agenda Item/Divider Headline</a:t>
            </a:r>
          </a:p>
          <a:p>
            <a:pPr lvl="1"/>
            <a:r>
              <a:rPr lang="en-GB" dirty="0"/>
              <a:t>Details</a:t>
            </a:r>
          </a:p>
        </p:txBody>
      </p:sp>
      <p:sp>
        <p:nvSpPr>
          <p:cNvPr id="3" name="Agenda title"/>
          <p:cNvSpPr>
            <a:spLocks noGrp="1"/>
          </p:cNvSpPr>
          <p:nvPr>
            <p:ph type="title" hasCustomPrompt="1"/>
          </p:nvPr>
        </p:nvSpPr>
        <p:spPr/>
        <p:txBody>
          <a:bodyPr/>
          <a:lstStyle>
            <a:lvl1pPr>
              <a:defRPr/>
            </a:lvl1pPr>
          </a:lstStyle>
          <a:p>
            <a:r>
              <a:rPr lang="en-GB"/>
              <a:t>Agenda</a:t>
            </a:r>
            <a:endParaRPr lang="en-GB" dirty="0"/>
          </a:p>
        </p:txBody>
      </p:sp>
    </p:spTree>
    <p:extLst>
      <p:ext uri="{BB962C8B-B14F-4D97-AF65-F5344CB8AC3E}">
        <p14:creationId xmlns:p14="http://schemas.microsoft.com/office/powerpoint/2010/main" val="1859360619"/>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7364" userDrawn="1">
          <p15:clr>
            <a:srgbClr val="FBAE40"/>
          </p15:clr>
        </p15:guide>
        <p15:guide id="4" orient="horz" pos="316" userDrawn="1">
          <p15:clr>
            <a:srgbClr val="FBAE40"/>
          </p15:clr>
        </p15:guide>
        <p15:guide id="5" orient="horz" pos="551" userDrawn="1">
          <p15:clr>
            <a:srgbClr val="FBAE40"/>
          </p15:clr>
        </p15:guide>
        <p15:guide id="6" orient="horz" pos="399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Page">
    <p:bg>
      <p:bgRef idx="1001">
        <a:schemeClr val="bg1"/>
      </p:bgRef>
    </p:bg>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a:solidFill>
                  <a:schemeClr val="tx1"/>
                </a:solidFill>
                <a:latin typeface="+mj-lt"/>
              </a:defRPr>
            </a:lvl1pPr>
          </a:lstStyle>
          <a:p>
            <a:r>
              <a:rPr lang="en-GB"/>
              <a:t>Divider page</a:t>
            </a:r>
            <a:endParaRPr lang="en-GB" dirty="0"/>
          </a:p>
        </p:txBody>
      </p:sp>
    </p:spTree>
    <p:extLst>
      <p:ext uri="{BB962C8B-B14F-4D97-AF65-F5344CB8AC3E}">
        <p14:creationId xmlns:p14="http://schemas.microsoft.com/office/powerpoint/2010/main" val="4109527874"/>
      </p:ext>
    </p:extLst>
  </p:cSld>
  <p:clrMapOvr>
    <a:overrideClrMapping bg1="dk1" tx1="lt1" bg2="dk2" tx2="lt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317" userDrawn="1">
          <p15:clr>
            <a:srgbClr val="FBAE40"/>
          </p15:clr>
        </p15:guide>
        <p15:guide id="2" orient="horz" pos="2160" userDrawn="1">
          <p15:clr>
            <a:srgbClr val="FBAE40"/>
          </p15:clr>
        </p15:guide>
        <p15:guide id="3" pos="736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bg>
      <p:bgRef idx="1001">
        <a:schemeClr val="bg1"/>
      </p:bgRef>
    </p:bg>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GB"/>
              <a:t>Placeholder for image and illustration</a:t>
            </a:r>
            <a:endParaRPr lang="en-GB" dirty="0"/>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a:solidFill>
                  <a:schemeClr val="tx1"/>
                </a:solidFill>
                <a:latin typeface="+mj-lt"/>
              </a:defRPr>
            </a:lvl1pPr>
          </a:lstStyle>
          <a:p>
            <a:r>
              <a:rPr lang="en-GB"/>
              <a:t>Divider page</a:t>
            </a:r>
            <a:endParaRPr lang="en-GB" dirty="0"/>
          </a:p>
        </p:txBody>
      </p:sp>
    </p:spTree>
    <p:extLst>
      <p:ext uri="{BB962C8B-B14F-4D97-AF65-F5344CB8AC3E}">
        <p14:creationId xmlns:p14="http://schemas.microsoft.com/office/powerpoint/2010/main" val="1008985274"/>
      </p:ext>
    </p:extLst>
  </p:cSld>
  <p:clrMapOvr>
    <a:overrideClrMapping bg1="dk1" tx1="lt1" bg2="dk2" tx2="lt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17"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GB" noProof="0"/>
              <a:t>Insert page title (sentence case)</a:t>
            </a:r>
            <a:endParaRPr lang="en-GB" dirty="0"/>
          </a:p>
        </p:txBody>
      </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7364" userDrawn="1">
          <p15:clr>
            <a:srgbClr val="FBAE40"/>
          </p15:clr>
        </p15:guide>
        <p15:guide id="4" orient="horz" pos="551" userDrawn="1">
          <p15:clr>
            <a:srgbClr val="FBAE40"/>
          </p15:clr>
        </p15:guide>
        <p15:guide id="5" orient="horz" pos="39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3" name="Title"/>
          <p:cNvSpPr>
            <a:spLocks noGrp="1"/>
          </p:cNvSpPr>
          <p:nvPr>
            <p:ph type="title" hasCustomPrompt="1"/>
          </p:nvPr>
        </p:nvSpPr>
        <p:spPr>
          <a:xfrm>
            <a:off x="504001" y="504000"/>
            <a:ext cx="11186476"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1" pos="316" userDrawn="1">
          <p15:clr>
            <a:srgbClr val="FBAE40"/>
          </p15:clr>
        </p15:guide>
        <p15:guide id="2" orient="horz" pos="3991" userDrawn="1">
          <p15:clr>
            <a:srgbClr val="FBAE40"/>
          </p15:clr>
        </p15:guide>
        <p15:guide id="3" pos="7364" userDrawn="1">
          <p15:clr>
            <a:srgbClr val="FBAE40"/>
          </p15:clr>
        </p15:guide>
        <p15:guide id="4" orient="horz" pos="318" userDrawn="1">
          <p15:clr>
            <a:srgbClr val="FBAE40"/>
          </p15:clr>
        </p15:guide>
        <p15:guide id="5" orient="horz" pos="552" userDrawn="1">
          <p15:clr>
            <a:srgbClr val="FBAE40"/>
          </p15:clr>
        </p15:guide>
        <p15:guide id="6" orient="horz" pos="101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620000"/>
            <a:ext cx="5328000"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Text placeholder - column 1"/>
          <p:cNvSpPr>
            <a:spLocks noGrp="1"/>
          </p:cNvSpPr>
          <p:nvPr>
            <p:ph type="body" sz="quarter" idx="10" hasCustomPrompt="1"/>
          </p:nvPr>
        </p:nvSpPr>
        <p:spPr>
          <a:xfrm>
            <a:off x="504000" y="1620000"/>
            <a:ext cx="5328000" cy="4716000"/>
          </a:xfrm>
        </p:spPr>
        <p:txBody>
          <a:bodyPr/>
          <a:lstStyle>
            <a:lvl1pPr>
              <a:defRPr/>
            </a:lvl1pPr>
          </a:lstStyle>
          <a:p>
            <a:pPr lvl="0"/>
            <a:r>
              <a:rPr lang="en-GB" noProof="0" dirty="0"/>
              <a:t>First level</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3" name="Title"/>
          <p:cNvSpPr>
            <a:spLocks noGrp="1"/>
          </p:cNvSpPr>
          <p:nvPr>
            <p:ph type="title" hasCustomPrompt="1"/>
          </p:nvPr>
        </p:nvSpPr>
        <p:spPr>
          <a:xfrm>
            <a:off x="504001" y="504000"/>
            <a:ext cx="11186476" cy="369332"/>
          </a:xfrm>
        </p:spPr>
        <p:txBody>
          <a:bodyPr/>
          <a:lstStyle/>
          <a:p>
            <a:r>
              <a:rPr lang="en-GB" noProof="0"/>
              <a:t>Insert page title (sentence case)</a:t>
            </a:r>
            <a:endParaRPr lang="en-GB" dirty="0"/>
          </a:p>
        </p:txBody>
      </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7364" userDrawn="1">
          <p15:clr>
            <a:srgbClr val="FBAE40"/>
          </p15:clr>
        </p15:guide>
        <p15:guide id="4" pos="3674" userDrawn="1">
          <p15:clr>
            <a:srgbClr val="FBAE40"/>
          </p15:clr>
        </p15:guide>
        <p15:guide id="5" pos="4007" userDrawn="1">
          <p15:clr>
            <a:srgbClr val="FBAE40"/>
          </p15:clr>
        </p15:guide>
        <p15:guide id="6" orient="horz" pos="317" userDrawn="1">
          <p15:clr>
            <a:srgbClr val="FBAE40"/>
          </p15:clr>
        </p15:guide>
        <p15:guide id="7" orient="horz" pos="551" userDrawn="1">
          <p15:clr>
            <a:srgbClr val="FBAE40"/>
          </p15:clr>
        </p15:guide>
        <p15:guide id="8" orient="horz" pos="102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sp>
        <p:nvSpPr>
          <p:cNvPr id="11" name="Classification"/>
          <p:cNvSpPr txBox="1"/>
          <p:nvPr userDrawn="1"/>
        </p:nvSpPr>
        <p:spPr bwMode="black">
          <a:xfrm>
            <a:off x="2814655" y="6559834"/>
            <a:ext cx="278923"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PUBLIC</a:t>
            </a:r>
            <a:endParaRPr kumimoji="0" lang="en-US" sz="600" b="0" i="0" u="none" kern="0" baseline="0" dirty="0">
              <a:solidFill>
                <a:schemeClr val="tx1"/>
              </a:solidFill>
              <a:latin typeface="Arial"/>
              <a:ea typeface="Arial Unicode MS"/>
              <a:cs typeface="Arial Unicode MS" pitchFamily="34" charset="-128"/>
              <a:sym typeface="Arial"/>
            </a:endParaRPr>
          </a:p>
        </p:txBody>
      </p:sp>
      <p:sp>
        <p:nvSpPr>
          <p:cNvPr id="10" name="Copyright"/>
          <p:cNvSpPr txBox="1"/>
          <p:nvPr userDrawn="1"/>
        </p:nvSpPr>
        <p:spPr bwMode="black">
          <a:xfrm>
            <a:off x="504001" y="6559834"/>
            <a:ext cx="2269679"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2021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ǀ</a:t>
            </a:r>
          </a:p>
        </p:txBody>
      </p:sp>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dirty="0"/>
              <a:t>Insert page title (sentence case)</a:t>
            </a:r>
          </a:p>
        </p:txBody>
      </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5" r:id="rId3"/>
    <p:sldLayoutId id="2147483741" r:id="rId4"/>
    <p:sldLayoutId id="2147483765" r:id="rId5"/>
    <p:sldLayoutId id="2147483767" r:id="rId6"/>
    <p:sldLayoutId id="2147483743" r:id="rId7"/>
    <p:sldLayoutId id="2147483774" r:id="rId8"/>
    <p:sldLayoutId id="2147483745" r:id="rId9"/>
    <p:sldLayoutId id="2147483760" r:id="rId10"/>
    <p:sldLayoutId id="2147483768" r:id="rId11"/>
    <p:sldLayoutId id="2147483769" r:id="rId12"/>
    <p:sldLayoutId id="2147483770" r:id="rId13"/>
    <p:sldLayoutId id="2147483744" r:id="rId14"/>
    <p:sldLayoutId id="2147483757" r:id="rId15"/>
    <p:sldLayoutId id="2147483748" r:id="rId16"/>
    <p:sldLayoutId id="2147483771" r:id="rId17"/>
    <p:sldLayoutId id="2147483763" r:id="rId18"/>
    <p:sldLayoutId id="2147483751" r:id="rId19"/>
    <p:sldLayoutId id="2147483756" r:id="rId20"/>
    <p:sldLayoutId id="2147483740" r:id="rId21"/>
    <p:sldLayoutId id="2147483754" r:id="rId22"/>
    <p:sldLayoutId id="2147483755" r:id="rId23"/>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195A"/>
        </a:solidFill>
        <a:effectLst/>
      </p:bgPr>
    </p:bg>
    <p:spTree>
      <p:nvGrpSpPr>
        <p:cNvPr id="1" name=""/>
        <p:cNvGrpSpPr/>
        <p:nvPr/>
      </p:nvGrpSpPr>
      <p:grpSpPr>
        <a:xfrm>
          <a:off x="0" y="0"/>
          <a:ext cx="0" cy="0"/>
          <a:chOff x="0" y="0"/>
          <a:chExt cx="0" cy="0"/>
        </a:xfrm>
      </p:grpSpPr>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dirty="0"/>
              <a:t>Insert page title (sentence case)</a:t>
            </a:r>
          </a:p>
        </p:txBody>
      </p:sp>
      <p:sp>
        <p:nvSpPr>
          <p:cNvPr id="13" name="Slide number">
            <a:extLst>
              <a:ext uri="{FF2B5EF4-FFF2-40B4-BE49-F238E27FC236}">
                <a16:creationId xmlns:a16="http://schemas.microsoft.com/office/drawing/2014/main" id="{6F6D7778-F272-4F12-ADD2-8AE6FF10DDDC}"/>
              </a:ext>
            </a:extLst>
          </p:cNvP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sp>
        <p:nvSpPr>
          <p:cNvPr id="14" name="Classification">
            <a:extLst>
              <a:ext uri="{FF2B5EF4-FFF2-40B4-BE49-F238E27FC236}">
                <a16:creationId xmlns:a16="http://schemas.microsoft.com/office/drawing/2014/main" id="{4950D02E-DEA7-4F24-8212-FEEF73ED9421}"/>
              </a:ext>
            </a:extLst>
          </p:cNvPr>
          <p:cNvSpPr txBox="1"/>
          <p:nvPr userDrawn="1"/>
        </p:nvSpPr>
        <p:spPr bwMode="black">
          <a:xfrm>
            <a:off x="2814655" y="6559834"/>
            <a:ext cx="278923"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PUBLIC</a:t>
            </a:r>
            <a:endParaRPr kumimoji="0" lang="en-US" sz="600" b="0" i="0" u="none" kern="0" baseline="0" dirty="0">
              <a:solidFill>
                <a:schemeClr val="tx1"/>
              </a:solidFill>
              <a:latin typeface="Arial"/>
              <a:ea typeface="Arial Unicode MS"/>
              <a:cs typeface="Arial Unicode MS" pitchFamily="34" charset="-128"/>
              <a:sym typeface="Arial"/>
            </a:endParaRPr>
          </a:p>
        </p:txBody>
      </p:sp>
      <p:sp>
        <p:nvSpPr>
          <p:cNvPr id="15" name="Copyright">
            <a:extLst>
              <a:ext uri="{FF2B5EF4-FFF2-40B4-BE49-F238E27FC236}">
                <a16:creationId xmlns:a16="http://schemas.microsoft.com/office/drawing/2014/main" id="{A507F817-5D47-4500-8930-FF4D058FA111}"/>
              </a:ext>
            </a:extLst>
          </p:cNvPr>
          <p:cNvSpPr txBox="1"/>
          <p:nvPr userDrawn="1"/>
        </p:nvSpPr>
        <p:spPr bwMode="black">
          <a:xfrm>
            <a:off x="504001" y="6559834"/>
            <a:ext cx="2269679"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2021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ǀ</a:t>
            </a:r>
          </a:p>
        </p:txBody>
      </p:sp>
    </p:spTree>
    <p:extLst>
      <p:ext uri="{BB962C8B-B14F-4D97-AF65-F5344CB8AC3E}">
        <p14:creationId xmlns:p14="http://schemas.microsoft.com/office/powerpoint/2010/main" val="2833729352"/>
      </p:ext>
    </p:extLst>
  </p:cSld>
  <p:clrMap bg1="dk1" tx1="lt1" bg2="dk2" tx2="lt2" accent1="accent1" accent2="accent2" accent3="accent3" accent4="accent4" accent5="accent5" accent6="accent6" hlink="hlink" folHlink="folHlink"/>
  <p:sldLayoutIdLst>
    <p:sldLayoutId id="2147483782" r:id="rId1"/>
    <p:sldLayoutId id="2147483783" r:id="rId2"/>
    <p:sldLayoutId id="2147483784" r:id="rId3"/>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emf"/><Relationship Id="rId18" Type="http://schemas.openxmlformats.org/officeDocument/2006/relationships/image" Target="../media/image31.emf"/><Relationship Id="rId3" Type="http://schemas.openxmlformats.org/officeDocument/2006/relationships/image" Target="../media/image17.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emf"/><Relationship Id="rId2" Type="http://schemas.openxmlformats.org/officeDocument/2006/relationships/notesSlide" Target="../notesSlides/notesSlide15.xml"/><Relationship Id="rId16" Type="http://schemas.openxmlformats.org/officeDocument/2006/relationships/image" Target="../media/image29.emf"/><Relationship Id="rId1" Type="http://schemas.openxmlformats.org/officeDocument/2006/relationships/slideLayout" Target="../slideLayouts/slideLayout4.xml"/><Relationship Id="rId6" Type="http://schemas.openxmlformats.org/officeDocument/2006/relationships/image" Target="../media/image41.png"/><Relationship Id="rId11" Type="http://schemas.openxmlformats.org/officeDocument/2006/relationships/image" Target="../media/image24.png"/><Relationship Id="rId5" Type="http://schemas.openxmlformats.org/officeDocument/2006/relationships/image" Target="../media/image19.png"/><Relationship Id="rId15" Type="http://schemas.openxmlformats.org/officeDocument/2006/relationships/image" Target="../media/image28.emf"/><Relationship Id="rId10"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image" Target="../media/image22.png"/><Relationship Id="rId14" Type="http://schemas.openxmlformats.org/officeDocument/2006/relationships/image" Target="../media/image27.emf"/></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43.emf"/></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8.xml"/><Relationship Id="rId5" Type="http://schemas.openxmlformats.org/officeDocument/2006/relationships/image" Target="../media/image43.emf"/><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43.emf"/></Relationships>
</file>

<file path=ppt/slides/_rels/slide19.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43.emf"/></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10.png"/><Relationship Id="rId4" Type="http://schemas.openxmlformats.org/officeDocument/2006/relationships/image" Target="../media/image9.jpg"/></Relationships>
</file>

<file path=ppt/slides/_rels/slide20.xml.rels><?xml version="1.0" encoding="UTF-8" standalone="yes"?>
<Relationships xmlns="http://schemas.openxmlformats.org/package/2006/relationships"><Relationship Id="rId8" Type="http://schemas.openxmlformats.org/officeDocument/2006/relationships/image" Target="../media/image50.emf"/><Relationship Id="rId3" Type="http://schemas.openxmlformats.org/officeDocument/2006/relationships/image" Target="../media/image47.emf"/><Relationship Id="rId7" Type="http://schemas.openxmlformats.org/officeDocument/2006/relationships/image" Target="../media/image30.emf"/><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43.emf"/><Relationship Id="rId5" Type="http://schemas.openxmlformats.org/officeDocument/2006/relationships/image" Target="../media/image49.png"/><Relationship Id="rId4" Type="http://schemas.openxmlformats.org/officeDocument/2006/relationships/image" Target="../media/image48.emf"/></Relationships>
</file>

<file path=ppt/slides/_rels/slide2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emf"/><Relationship Id="rId18" Type="http://schemas.openxmlformats.org/officeDocument/2006/relationships/image" Target="../media/image31.emf"/><Relationship Id="rId3" Type="http://schemas.openxmlformats.org/officeDocument/2006/relationships/image" Target="../media/image17.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emf"/><Relationship Id="rId2" Type="http://schemas.openxmlformats.org/officeDocument/2006/relationships/notesSlide" Target="../notesSlides/notesSlide22.xml"/><Relationship Id="rId16" Type="http://schemas.openxmlformats.org/officeDocument/2006/relationships/image" Target="../media/image29.emf"/><Relationship Id="rId1" Type="http://schemas.openxmlformats.org/officeDocument/2006/relationships/slideLayout" Target="../slideLayouts/slideLayout4.xml"/><Relationship Id="rId6" Type="http://schemas.openxmlformats.org/officeDocument/2006/relationships/image" Target="../media/image41.png"/><Relationship Id="rId11" Type="http://schemas.openxmlformats.org/officeDocument/2006/relationships/image" Target="../media/image24.png"/><Relationship Id="rId5" Type="http://schemas.openxmlformats.org/officeDocument/2006/relationships/image" Target="../media/image19.png"/><Relationship Id="rId15" Type="http://schemas.openxmlformats.org/officeDocument/2006/relationships/image" Target="../media/image28.emf"/><Relationship Id="rId10"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image" Target="../media/image22.png"/><Relationship Id="rId14" Type="http://schemas.openxmlformats.org/officeDocument/2006/relationships/image" Target="../media/image27.emf"/></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image" Target="../media/image43.emf"/><Relationship Id="rId5" Type="http://schemas.openxmlformats.org/officeDocument/2006/relationships/image" Target="../media/image53.png"/><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43.emf"/></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8.xml"/><Relationship Id="rId5" Type="http://schemas.openxmlformats.org/officeDocument/2006/relationships/image" Target="../media/image43.emf"/><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emf"/><Relationship Id="rId18" Type="http://schemas.openxmlformats.org/officeDocument/2006/relationships/image" Target="../media/image31.emf"/><Relationship Id="rId3" Type="http://schemas.openxmlformats.org/officeDocument/2006/relationships/image" Target="../media/image17.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emf"/><Relationship Id="rId2" Type="http://schemas.openxmlformats.org/officeDocument/2006/relationships/notesSlide" Target="../notesSlides/notesSlide26.xml"/><Relationship Id="rId16" Type="http://schemas.openxmlformats.org/officeDocument/2006/relationships/image" Target="../media/image29.emf"/><Relationship Id="rId1" Type="http://schemas.openxmlformats.org/officeDocument/2006/relationships/slideLayout" Target="../slideLayouts/slideLayout4.xml"/><Relationship Id="rId6" Type="http://schemas.openxmlformats.org/officeDocument/2006/relationships/image" Target="../media/image41.png"/><Relationship Id="rId11" Type="http://schemas.openxmlformats.org/officeDocument/2006/relationships/image" Target="../media/image24.png"/><Relationship Id="rId5" Type="http://schemas.openxmlformats.org/officeDocument/2006/relationships/image" Target="../media/image19.png"/><Relationship Id="rId15" Type="http://schemas.openxmlformats.org/officeDocument/2006/relationships/image" Target="../media/image28.emf"/><Relationship Id="rId10"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image" Target="../media/image22.png"/><Relationship Id="rId14" Type="http://schemas.openxmlformats.org/officeDocument/2006/relationships/image" Target="../media/image27.emf"/></Relationships>
</file>

<file path=ppt/slides/_rels/slide2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30.emf"/><Relationship Id="rId5" Type="http://schemas.openxmlformats.org/officeDocument/2006/relationships/image" Target="../media/image43.emf"/><Relationship Id="rId4" Type="http://schemas.openxmlformats.org/officeDocument/2006/relationships/image" Target="../media/image56.png"/></Relationships>
</file>

<file path=ppt/slides/_rels/slide28.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28.xml"/><Relationship Id="rId1" Type="http://schemas.openxmlformats.org/officeDocument/2006/relationships/slideLayout" Target="../slideLayouts/slideLayout8.xml"/><Relationship Id="rId5" Type="http://schemas.openxmlformats.org/officeDocument/2006/relationships/image" Target="../media/image30.emf"/><Relationship Id="rId4" Type="http://schemas.openxmlformats.org/officeDocument/2006/relationships/image" Target="../media/image43.emf"/></Relationships>
</file>

<file path=ppt/slides/_rels/slide29.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emf"/><Relationship Id="rId18" Type="http://schemas.openxmlformats.org/officeDocument/2006/relationships/image" Target="../media/image31.emf"/><Relationship Id="rId3" Type="http://schemas.openxmlformats.org/officeDocument/2006/relationships/image" Target="../media/image17.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emf"/><Relationship Id="rId2" Type="http://schemas.openxmlformats.org/officeDocument/2006/relationships/notesSlide" Target="../notesSlides/notesSlide29.xml"/><Relationship Id="rId16" Type="http://schemas.openxmlformats.org/officeDocument/2006/relationships/image" Target="../media/image29.emf"/><Relationship Id="rId1" Type="http://schemas.openxmlformats.org/officeDocument/2006/relationships/slideLayout" Target="../slideLayouts/slideLayout4.xml"/><Relationship Id="rId6" Type="http://schemas.openxmlformats.org/officeDocument/2006/relationships/image" Target="../media/image41.png"/><Relationship Id="rId11" Type="http://schemas.openxmlformats.org/officeDocument/2006/relationships/image" Target="../media/image24.png"/><Relationship Id="rId5" Type="http://schemas.openxmlformats.org/officeDocument/2006/relationships/image" Target="../media/image19.png"/><Relationship Id="rId15" Type="http://schemas.openxmlformats.org/officeDocument/2006/relationships/image" Target="../media/image28.emf"/><Relationship Id="rId10"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image" Target="../media/image22.png"/><Relationship Id="rId14" Type="http://schemas.openxmlformats.org/officeDocument/2006/relationships/image" Target="../media/image27.emf"/></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0.xml"/><Relationship Id="rId1" Type="http://schemas.openxmlformats.org/officeDocument/2006/relationships/slideLayout" Target="../slideLayouts/slideLayout8.xml"/><Relationship Id="rId6" Type="http://schemas.openxmlformats.org/officeDocument/2006/relationships/image" Target="../media/image31.emf"/><Relationship Id="rId5" Type="http://schemas.openxmlformats.org/officeDocument/2006/relationships/image" Target="../media/image59.png"/><Relationship Id="rId4" Type="http://schemas.openxmlformats.org/officeDocument/2006/relationships/image" Target="../media/image58.png"/></Relationships>
</file>

<file path=ppt/slides/_rels/slide31.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31.emf"/></Relationships>
</file>

<file path=ppt/slides/_rels/slide32.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emf"/><Relationship Id="rId18" Type="http://schemas.openxmlformats.org/officeDocument/2006/relationships/image" Target="../media/image31.emf"/><Relationship Id="rId3" Type="http://schemas.openxmlformats.org/officeDocument/2006/relationships/image" Target="../media/image17.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emf"/><Relationship Id="rId2" Type="http://schemas.openxmlformats.org/officeDocument/2006/relationships/notesSlide" Target="../notesSlides/notesSlide32.xml"/><Relationship Id="rId16" Type="http://schemas.openxmlformats.org/officeDocument/2006/relationships/image" Target="../media/image29.emf"/><Relationship Id="rId1" Type="http://schemas.openxmlformats.org/officeDocument/2006/relationships/slideLayout" Target="../slideLayouts/slideLayout4.xml"/><Relationship Id="rId6" Type="http://schemas.openxmlformats.org/officeDocument/2006/relationships/image" Target="../media/image41.png"/><Relationship Id="rId11" Type="http://schemas.openxmlformats.org/officeDocument/2006/relationships/image" Target="../media/image24.png"/><Relationship Id="rId5" Type="http://schemas.openxmlformats.org/officeDocument/2006/relationships/image" Target="../media/image19.png"/><Relationship Id="rId15" Type="http://schemas.openxmlformats.org/officeDocument/2006/relationships/image" Target="../media/image28.emf"/><Relationship Id="rId10"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image" Target="../media/image22.png"/><Relationship Id="rId14" Type="http://schemas.openxmlformats.org/officeDocument/2006/relationships/image" Target="../media/image27.emf"/></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3.xml"/><Relationship Id="rId1" Type="http://schemas.openxmlformats.org/officeDocument/2006/relationships/slideLayout" Target="../slideLayouts/slideLayout8.xml"/><Relationship Id="rId4" Type="http://schemas.openxmlformats.org/officeDocument/2006/relationships/image" Target="../media/image30.emf"/></Relationships>
</file>

<file path=ppt/slides/_rels/slide3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emf"/><Relationship Id="rId18" Type="http://schemas.openxmlformats.org/officeDocument/2006/relationships/image" Target="../media/image31.emf"/><Relationship Id="rId3" Type="http://schemas.openxmlformats.org/officeDocument/2006/relationships/image" Target="../media/image17.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emf"/><Relationship Id="rId2" Type="http://schemas.openxmlformats.org/officeDocument/2006/relationships/notesSlide" Target="../notesSlides/notesSlide35.xml"/><Relationship Id="rId16" Type="http://schemas.openxmlformats.org/officeDocument/2006/relationships/image" Target="../media/image29.emf"/><Relationship Id="rId1" Type="http://schemas.openxmlformats.org/officeDocument/2006/relationships/slideLayout" Target="../slideLayouts/slideLayout4.xml"/><Relationship Id="rId6" Type="http://schemas.openxmlformats.org/officeDocument/2006/relationships/image" Target="../media/image41.png"/><Relationship Id="rId11" Type="http://schemas.openxmlformats.org/officeDocument/2006/relationships/image" Target="../media/image24.png"/><Relationship Id="rId5" Type="http://schemas.openxmlformats.org/officeDocument/2006/relationships/image" Target="../media/image19.png"/><Relationship Id="rId15" Type="http://schemas.openxmlformats.org/officeDocument/2006/relationships/image" Target="../media/image28.emf"/><Relationship Id="rId10"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image" Target="../media/image22.png"/><Relationship Id="rId14" Type="http://schemas.openxmlformats.org/officeDocument/2006/relationships/image" Target="../media/image27.emf"/></Relationships>
</file>

<file path=ppt/slides/_rels/slide3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6.xml"/><Relationship Id="rId1" Type="http://schemas.openxmlformats.org/officeDocument/2006/relationships/slideLayout" Target="../slideLayouts/slideLayout8.xml"/><Relationship Id="rId5" Type="http://schemas.openxmlformats.org/officeDocument/2006/relationships/image" Target="../media/image63.emf"/><Relationship Id="rId4" Type="http://schemas.openxmlformats.org/officeDocument/2006/relationships/image" Target="../media/image62.png"/></Relationships>
</file>

<file path=ppt/slides/_rels/slide37.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37.xml"/><Relationship Id="rId1" Type="http://schemas.openxmlformats.org/officeDocument/2006/relationships/slideLayout" Target="../slideLayouts/slideLayout8.xml"/><Relationship Id="rId6" Type="http://schemas.openxmlformats.org/officeDocument/2006/relationships/image" Target="../media/image63.emf"/><Relationship Id="rId5" Type="http://schemas.openxmlformats.org/officeDocument/2006/relationships/image" Target="../media/image62.png"/><Relationship Id="rId4" Type="http://schemas.openxmlformats.org/officeDocument/2006/relationships/image" Target="../media/image65.emf"/></Relationships>
</file>

<file path=ppt/slides/_rels/slide38.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38.xml"/><Relationship Id="rId1" Type="http://schemas.openxmlformats.org/officeDocument/2006/relationships/slideLayout" Target="../slideLayouts/slideLayout8.xml"/><Relationship Id="rId6" Type="http://schemas.openxmlformats.org/officeDocument/2006/relationships/image" Target="../media/image69.emf"/><Relationship Id="rId5" Type="http://schemas.openxmlformats.org/officeDocument/2006/relationships/image" Target="../media/image68.emf"/><Relationship Id="rId4" Type="http://schemas.openxmlformats.org/officeDocument/2006/relationships/image" Target="../media/image67.emf"/></Relationships>
</file>

<file path=ppt/slides/_rels/slide39.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13.jpg"/></Relationships>
</file>

<file path=ppt/slides/_rels/slide4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0.xml"/><Relationship Id="rId1" Type="http://schemas.openxmlformats.org/officeDocument/2006/relationships/slideLayout" Target="../slideLayouts/slideLayout8.xml"/><Relationship Id="rId5" Type="http://schemas.openxmlformats.org/officeDocument/2006/relationships/image" Target="../media/image63.emf"/><Relationship Id="rId4" Type="http://schemas.openxmlformats.org/officeDocument/2006/relationships/image" Target="../media/image70.jpg"/></Relationships>
</file>

<file path=ppt/slides/_rels/slide41.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emf"/><Relationship Id="rId18" Type="http://schemas.openxmlformats.org/officeDocument/2006/relationships/image" Target="../media/image31.emf"/><Relationship Id="rId3" Type="http://schemas.openxmlformats.org/officeDocument/2006/relationships/image" Target="../media/image17.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emf"/><Relationship Id="rId2" Type="http://schemas.openxmlformats.org/officeDocument/2006/relationships/notesSlide" Target="../notesSlides/notesSlide42.xml"/><Relationship Id="rId16" Type="http://schemas.openxmlformats.org/officeDocument/2006/relationships/image" Target="../media/image29.emf"/><Relationship Id="rId1" Type="http://schemas.openxmlformats.org/officeDocument/2006/relationships/slideLayout" Target="../slideLayouts/slideLayout4.xml"/><Relationship Id="rId6" Type="http://schemas.openxmlformats.org/officeDocument/2006/relationships/image" Target="../media/image41.png"/><Relationship Id="rId11" Type="http://schemas.openxmlformats.org/officeDocument/2006/relationships/image" Target="../media/image24.png"/><Relationship Id="rId5" Type="http://schemas.openxmlformats.org/officeDocument/2006/relationships/image" Target="../media/image19.png"/><Relationship Id="rId15" Type="http://schemas.openxmlformats.org/officeDocument/2006/relationships/image" Target="../media/image28.emf"/><Relationship Id="rId10"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image" Target="../media/image22.png"/><Relationship Id="rId14" Type="http://schemas.openxmlformats.org/officeDocument/2006/relationships/image" Target="../media/image27.emf"/></Relationships>
</file>

<file path=ppt/slides/_rels/slide44.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43.xml"/><Relationship Id="rId1" Type="http://schemas.openxmlformats.org/officeDocument/2006/relationships/slideLayout" Target="../slideLayouts/slideLayout8.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emf"/></Relationships>
</file>

<file path=ppt/slides/_rels/slide45.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44.xml"/><Relationship Id="rId1" Type="http://schemas.openxmlformats.org/officeDocument/2006/relationships/slideLayout" Target="../slideLayouts/slideLayout8.xml"/><Relationship Id="rId4" Type="http://schemas.openxmlformats.org/officeDocument/2006/relationships/image" Target="../media/image76.emf"/></Relationships>
</file>

<file path=ppt/slides/_rels/slide4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notesSlide" Target="../notesSlides/notesSlide46.xml"/><Relationship Id="rId1" Type="http://schemas.openxmlformats.org/officeDocument/2006/relationships/slideLayout" Target="../slideLayouts/slideLayout8.xml"/><Relationship Id="rId5" Type="http://schemas.openxmlformats.org/officeDocument/2006/relationships/image" Target="../media/image46.emf"/><Relationship Id="rId4" Type="http://schemas.openxmlformats.org/officeDocument/2006/relationships/image" Target="../media/image78.emf"/></Relationships>
</file>

<file path=ppt/slides/_rels/slide48.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notesSlide" Target="../notesSlides/notesSlide47.xml"/><Relationship Id="rId1" Type="http://schemas.openxmlformats.org/officeDocument/2006/relationships/slideLayout" Target="../slideLayouts/slideLayout8.xml"/><Relationship Id="rId4" Type="http://schemas.openxmlformats.org/officeDocument/2006/relationships/image" Target="../media/image80.emf"/></Relationships>
</file>

<file path=ppt/slides/_rels/slide49.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notesSlide" Target="../notesSlides/notesSlide48.xml"/><Relationship Id="rId1" Type="http://schemas.openxmlformats.org/officeDocument/2006/relationships/slideLayout" Target="../slideLayouts/slideLayout8.xml"/><Relationship Id="rId4" Type="http://schemas.openxmlformats.org/officeDocument/2006/relationships/image" Target="../media/image82.emf"/></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15.emf"/></Relationships>
</file>

<file path=ppt/slides/_rels/slide50.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notesSlide" Target="../notesSlides/notesSlide49.xml"/><Relationship Id="rId1" Type="http://schemas.openxmlformats.org/officeDocument/2006/relationships/slideLayout" Target="../slideLayouts/slideLayout8.xml"/><Relationship Id="rId4" Type="http://schemas.openxmlformats.org/officeDocument/2006/relationships/image" Target="../media/image84.emf"/></Relationships>
</file>

<file path=ppt/slides/_rels/slide51.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8" Type="http://schemas.openxmlformats.org/officeDocument/2006/relationships/hyperlink" Target="https://d.dam.sap.com/a/kv3cXuB"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3.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7.png"/><Relationship Id="rId4" Type="http://schemas.openxmlformats.org/officeDocument/2006/relationships/diagramLayout" Target="../diagrams/layout1.xml"/><Relationship Id="rId9" Type="http://schemas.openxmlformats.org/officeDocument/2006/relationships/image" Target="../media/image23.png"/></Relationships>
</file>

<file path=ppt/slides/_rels/slide55.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86.png"/><Relationship Id="rId7" Type="http://schemas.openxmlformats.org/officeDocument/2006/relationships/diagramLayout" Target="../diagrams/layout2.xml"/><Relationship Id="rId2" Type="http://schemas.openxmlformats.org/officeDocument/2006/relationships/notesSlide" Target="../notesSlides/notesSlide54.xml"/><Relationship Id="rId1" Type="http://schemas.openxmlformats.org/officeDocument/2006/relationships/slideLayout" Target="../slideLayouts/slideLayout8.xml"/><Relationship Id="rId6" Type="http://schemas.openxmlformats.org/officeDocument/2006/relationships/diagramData" Target="../diagrams/data2.xml"/><Relationship Id="rId11" Type="http://schemas.openxmlformats.org/officeDocument/2006/relationships/image" Target="../media/image88.png"/><Relationship Id="rId5" Type="http://schemas.openxmlformats.org/officeDocument/2006/relationships/image" Target="../media/image87.png"/><Relationship Id="rId10" Type="http://schemas.microsoft.com/office/2007/relationships/diagramDrawing" Target="../diagrams/drawing2.xml"/><Relationship Id="rId4" Type="http://schemas.openxmlformats.org/officeDocument/2006/relationships/hyperlink" Target="https://d.dam.sap.com/s/c/a/kv3cXuB" TargetMode="External"/><Relationship Id="rId9" Type="http://schemas.openxmlformats.org/officeDocument/2006/relationships/diagramColors" Target="../diagrams/colors2.xml"/></Relationships>
</file>

<file path=ppt/slides/_rels/slide5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55.xml"/><Relationship Id="rId1" Type="http://schemas.openxmlformats.org/officeDocument/2006/relationships/slideLayout" Target="../slideLayouts/slideLayout8.xml"/><Relationship Id="rId4" Type="http://schemas.openxmlformats.org/officeDocument/2006/relationships/image" Target="../media/image90.png"/></Relationships>
</file>

<file path=ppt/slides/_rels/slide5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56.xml"/><Relationship Id="rId1" Type="http://schemas.openxmlformats.org/officeDocument/2006/relationships/slideLayout" Target="../slideLayouts/slideLayout8.xml"/><Relationship Id="rId5" Type="http://schemas.openxmlformats.org/officeDocument/2006/relationships/image" Target="../media/image89.png"/><Relationship Id="rId4" Type="http://schemas.openxmlformats.org/officeDocument/2006/relationships/image" Target="../media/image92.png"/></Relationships>
</file>

<file path=ppt/slides/_rels/slide58.xml.rels><?xml version="1.0" encoding="UTF-8" standalone="yes"?>
<Relationships xmlns="http://schemas.openxmlformats.org/package/2006/relationships"><Relationship Id="rId3" Type="http://schemas.openxmlformats.org/officeDocument/2006/relationships/image" Target="../media/image93.emf"/><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8.xml"/><Relationship Id="rId1" Type="http://schemas.openxmlformats.org/officeDocument/2006/relationships/slideLayout" Target="../slideLayouts/slideLayout8.xml"/><Relationship Id="rId5" Type="http://schemas.openxmlformats.org/officeDocument/2006/relationships/image" Target="../media/image95.emf"/><Relationship Id="rId4" Type="http://schemas.openxmlformats.org/officeDocument/2006/relationships/hyperlink" Target="https://launchpad.support.sap.com/#/notes/2857395"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emf"/><Relationship Id="rId18" Type="http://schemas.openxmlformats.org/officeDocument/2006/relationships/image" Target="../media/image31.emf"/><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emf"/><Relationship Id="rId2" Type="http://schemas.openxmlformats.org/officeDocument/2006/relationships/notesSlide" Target="../notesSlides/notesSlide6.xml"/><Relationship Id="rId16" Type="http://schemas.openxmlformats.org/officeDocument/2006/relationships/image" Target="../media/image29.emf"/><Relationship Id="rId20" Type="http://schemas.openxmlformats.org/officeDocument/2006/relationships/image" Target="../media/image33.emf"/><Relationship Id="rId1" Type="http://schemas.openxmlformats.org/officeDocument/2006/relationships/slideLayout" Target="../slideLayouts/slideLayout4.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5" Type="http://schemas.openxmlformats.org/officeDocument/2006/relationships/image" Target="../media/image28.emf"/><Relationship Id="rId10" Type="http://schemas.openxmlformats.org/officeDocument/2006/relationships/image" Target="../media/image23.png"/><Relationship Id="rId19" Type="http://schemas.openxmlformats.org/officeDocument/2006/relationships/image" Target="../media/image32.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27.emf"/></Relationships>
</file>

<file path=ppt/slides/_rels/slide60.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59.xml"/><Relationship Id="rId1" Type="http://schemas.openxmlformats.org/officeDocument/2006/relationships/slideLayout" Target="../slideLayouts/slideLayout8.xml"/><Relationship Id="rId4" Type="http://schemas.openxmlformats.org/officeDocument/2006/relationships/image" Target="../media/image96.png"/></Relationships>
</file>

<file path=ppt/slides/_rels/slide6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60.xml"/><Relationship Id="rId1" Type="http://schemas.openxmlformats.org/officeDocument/2006/relationships/slideLayout" Target="../slideLayouts/slideLayout8.xml"/><Relationship Id="rId5" Type="http://schemas.openxmlformats.org/officeDocument/2006/relationships/image" Target="../media/image23.png"/><Relationship Id="rId4" Type="http://schemas.openxmlformats.org/officeDocument/2006/relationships/image" Target="../media/image98.png"/></Relationships>
</file>

<file path=ppt/slides/_rels/slide62.xml.rels><?xml version="1.0" encoding="UTF-8" standalone="yes"?>
<Relationships xmlns="http://schemas.openxmlformats.org/package/2006/relationships"><Relationship Id="rId3" Type="http://schemas.openxmlformats.org/officeDocument/2006/relationships/hyperlink" Target="https://help.sap.com/viewer/product/SAP_ANALYTICS_CLOUD/release/en-US?q=%22Custom%20roles%20will%20have%20IDs%20in%20the%20following%20format%22" TargetMode="External"/><Relationship Id="rId2" Type="http://schemas.openxmlformats.org/officeDocument/2006/relationships/notesSlide" Target="../notesSlides/notesSlide61.xml"/><Relationship Id="rId1" Type="http://schemas.openxmlformats.org/officeDocument/2006/relationships/slideLayout" Target="../slideLayouts/slideLayout8.xml"/><Relationship Id="rId4" Type="http://schemas.openxmlformats.org/officeDocument/2006/relationships/image" Target="../media/image99.png"/></Relationships>
</file>

<file path=ppt/slides/_rels/slide6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7.xml"/><Relationship Id="rId1" Type="http://schemas.openxmlformats.org/officeDocument/2006/relationships/slideLayout" Target="../slideLayouts/slideLayout8.xml"/><Relationship Id="rId4" Type="http://schemas.openxmlformats.org/officeDocument/2006/relationships/image" Target="../media/image102.png"/></Relationships>
</file>

<file path=ppt/slides/_rels/slide6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emf"/><Relationship Id="rId18" Type="http://schemas.openxmlformats.org/officeDocument/2006/relationships/image" Target="../media/image31.emf"/><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emf"/><Relationship Id="rId2" Type="http://schemas.openxmlformats.org/officeDocument/2006/relationships/notesSlide" Target="../notesSlides/notesSlide7.xml"/><Relationship Id="rId16" Type="http://schemas.openxmlformats.org/officeDocument/2006/relationships/image" Target="../media/image29.emf"/><Relationship Id="rId20" Type="http://schemas.openxmlformats.org/officeDocument/2006/relationships/image" Target="../media/image33.emf"/><Relationship Id="rId1" Type="http://schemas.openxmlformats.org/officeDocument/2006/relationships/slideLayout" Target="../slideLayouts/slideLayout4.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5" Type="http://schemas.openxmlformats.org/officeDocument/2006/relationships/image" Target="../media/image28.emf"/><Relationship Id="rId10" Type="http://schemas.openxmlformats.org/officeDocument/2006/relationships/image" Target="../media/image23.png"/><Relationship Id="rId19" Type="http://schemas.openxmlformats.org/officeDocument/2006/relationships/image" Target="../media/image32.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27.emf"/></Relationships>
</file>

<file path=ppt/slides/_rels/slide7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69.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71.xml"/><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3" Type="http://schemas.openxmlformats.org/officeDocument/2006/relationships/hyperlink" Target="https://launchpad.support.sap.com/#/notes/3043764" TargetMode="External"/><Relationship Id="rId2" Type="http://schemas.openxmlformats.org/officeDocument/2006/relationships/notesSlide" Target="../notesSlides/notesSlide72.xml"/><Relationship Id="rId1" Type="http://schemas.openxmlformats.org/officeDocument/2006/relationships/slideLayout" Target="../slideLayouts/slideLayout16.xml"/><Relationship Id="rId4" Type="http://schemas.openxmlformats.org/officeDocument/2006/relationships/image" Target="../media/image103.png"/></Relationships>
</file>

<file path=ppt/slides/_rels/slide74.xml.rels><?xml version="1.0" encoding="UTF-8" standalone="yes"?>
<Relationships xmlns="http://schemas.openxmlformats.org/package/2006/relationships"><Relationship Id="rId3" Type="http://schemas.openxmlformats.org/officeDocument/2006/relationships/hyperlink" Target="https://launchpad.support.sap.com/#/notes/2857395" TargetMode="External"/><Relationship Id="rId2" Type="http://schemas.openxmlformats.org/officeDocument/2006/relationships/notesSlide" Target="../notesSlides/notesSlide73.xml"/><Relationship Id="rId1" Type="http://schemas.openxmlformats.org/officeDocument/2006/relationships/slideLayout" Target="../slideLayouts/slideLayout16.xml"/><Relationship Id="rId5" Type="http://schemas.openxmlformats.org/officeDocument/2006/relationships/image" Target="../media/image104.png"/><Relationship Id="rId4" Type="http://schemas.openxmlformats.org/officeDocument/2006/relationships/image" Target="../media/image103.png"/></Relationships>
</file>

<file path=ppt/slides/_rels/slide75.xml.rels><?xml version="1.0" encoding="UTF-8" standalone="yes"?>
<Relationships xmlns="http://schemas.openxmlformats.org/package/2006/relationships"><Relationship Id="rId3" Type="http://schemas.openxmlformats.org/officeDocument/2006/relationships/hyperlink" Target="https://blogs.sap.com/2020/03/10/sap-analytics-cloud-managing-licenses-with-roles-and-teams/" TargetMode="External"/><Relationship Id="rId2" Type="http://schemas.openxmlformats.org/officeDocument/2006/relationships/notesSlide" Target="../notesSlides/notesSlide74.xml"/><Relationship Id="rId1" Type="http://schemas.openxmlformats.org/officeDocument/2006/relationships/slideLayout" Target="../slideLayouts/slideLayout16.xml"/><Relationship Id="rId5" Type="http://schemas.openxmlformats.org/officeDocument/2006/relationships/image" Target="../media/image105.png"/><Relationship Id="rId4" Type="http://schemas.openxmlformats.org/officeDocument/2006/relationships/image" Target="../media/image103.png"/></Relationships>
</file>

<file path=ppt/slides/_rels/slide7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76.xml"/><Relationship Id="rId1" Type="http://schemas.openxmlformats.org/officeDocument/2006/relationships/slideLayout" Target="../slideLayouts/slideLayout21.xml"/><Relationship Id="rId5" Type="http://schemas.openxmlformats.org/officeDocument/2006/relationships/image" Target="../media/image107.jpeg"/><Relationship Id="rId4" Type="http://schemas.openxmlformats.org/officeDocument/2006/relationships/hyperlink" Target="https://blogs.sap.com/2021/05/28/sap-analytics-cloud-scim-api-best-practices-and-sample-scripts/" TargetMode="Externa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peaker"/>
          <p:cNvSpPr>
            <a:spLocks noGrp="1"/>
          </p:cNvSpPr>
          <p:nvPr>
            <p:ph type="subTitle" idx="1"/>
          </p:nvPr>
        </p:nvSpPr>
        <p:spPr>
          <a:xfrm>
            <a:off x="288000" y="5130489"/>
            <a:ext cx="10899174" cy="430887"/>
          </a:xfrm>
        </p:spPr>
        <p:txBody>
          <a:bodyPr/>
          <a:lstStyle/>
          <a:p>
            <a:r>
              <a:rPr lang="en-GB" dirty="0"/>
              <a:t>Matthew Shaw, SAP							Version 1.0.2</a:t>
            </a:r>
          </a:p>
          <a:p>
            <a:pPr lvl="0"/>
            <a:r>
              <a:rPr lang="en-GB" dirty="0"/>
              <a:t>May, 2021</a:t>
            </a:r>
          </a:p>
        </p:txBody>
      </p:sp>
      <p:sp>
        <p:nvSpPr>
          <p:cNvPr id="8" name="Presentation Title"/>
          <p:cNvSpPr>
            <a:spLocks noGrp="1"/>
          </p:cNvSpPr>
          <p:nvPr>
            <p:ph type="title"/>
          </p:nvPr>
        </p:nvSpPr>
        <p:spPr bwMode="invGray"/>
        <p:txBody>
          <a:bodyPr/>
          <a:lstStyle/>
          <a:p>
            <a:r>
              <a:rPr lang="en-GB" dirty="0"/>
              <a:t>SAP Analytics Cloud User and Team Provisioning</a:t>
            </a:r>
            <a:br>
              <a:rPr lang="en-GB" dirty="0"/>
            </a:br>
            <a:r>
              <a:rPr lang="en-GB" dirty="0">
                <a:solidFill>
                  <a:schemeClr val="accent1"/>
                </a:solidFill>
              </a:rPr>
              <a:t>SCIM API Sample Scripts</a:t>
            </a:r>
          </a:p>
        </p:txBody>
      </p:sp>
      <p:pic>
        <p:nvPicPr>
          <p:cNvPr id="5" name="Picture Placeholder 4">
            <a:extLst>
              <a:ext uri="{FF2B5EF4-FFF2-40B4-BE49-F238E27FC236}">
                <a16:creationId xmlns:a16="http://schemas.microsoft.com/office/drawing/2014/main" id="{8FB91CA5-66F5-404A-8B8D-B23AD3FE631F}"/>
              </a:ext>
            </a:extLst>
          </p:cNvPr>
          <p:cNvPicPr>
            <a:picLocks noGrp="1" noChangeAspect="1"/>
          </p:cNvPicPr>
          <p:nvPr>
            <p:ph type="pic" sz="quarter" idx="12"/>
          </p:nvPr>
        </p:nvPicPr>
        <p:blipFill>
          <a:blip r:embed="rId3"/>
          <a:srcRect t="28914" b="28914"/>
          <a:stretch>
            <a:fillRect/>
          </a:stretch>
        </p:blipFill>
        <p:spPr/>
      </p:pic>
    </p:spTree>
    <p:extLst>
      <p:ext uri="{BB962C8B-B14F-4D97-AF65-F5344CB8AC3E}">
        <p14:creationId xmlns:p14="http://schemas.microsoft.com/office/powerpoint/2010/main" val="36037393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D44E8896-7E4F-4B1D-AFD2-59697E30DB0C}"/>
              </a:ext>
            </a:extLst>
          </p:cNvPr>
          <p:cNvSpPr/>
          <p:nvPr/>
        </p:nvSpPr>
        <p:spPr bwMode="gray">
          <a:xfrm>
            <a:off x="357447" y="2069875"/>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a:bodyPr>
          <a:lstStyle/>
          <a:p>
            <a:pPr lvl="1"/>
            <a:r>
              <a:rPr lang="en-GB" dirty="0"/>
              <a:t>Use-cases</a:t>
            </a:r>
          </a:p>
          <a:p>
            <a:pPr lvl="1"/>
            <a:r>
              <a:rPr lang="en-GB" dirty="0"/>
              <a:t>Demo</a:t>
            </a:r>
          </a:p>
          <a:p>
            <a:pPr lvl="1"/>
            <a:r>
              <a:rPr lang="en-GB" dirty="0"/>
              <a:t>Guidelines used for development</a:t>
            </a:r>
          </a:p>
          <a:p>
            <a:pPr lvl="1"/>
            <a:r>
              <a:rPr lang="en-GB" dirty="0"/>
              <a:t>Sample Scripts</a:t>
            </a:r>
          </a:p>
          <a:p>
            <a:pPr lvl="1"/>
            <a:r>
              <a:rPr lang="en-GB" dirty="0"/>
              <a:t>Getting Started Overview</a:t>
            </a:r>
          </a:p>
          <a:p>
            <a:pPr lvl="1"/>
            <a:r>
              <a:rPr lang="en-GB" dirty="0"/>
              <a:t>Common Design</a:t>
            </a:r>
          </a:p>
          <a:p>
            <a:pPr lvl="1"/>
            <a:r>
              <a:rPr lang="en-GB" dirty="0"/>
              <a:t>Managing Errors</a:t>
            </a:r>
          </a:p>
          <a:p>
            <a:pPr lvl="1"/>
            <a:r>
              <a:rPr lang="en-GB" dirty="0"/>
              <a:t>Developer Notes</a:t>
            </a:r>
          </a:p>
          <a:p>
            <a:pPr lvl="1"/>
            <a:r>
              <a:rPr lang="en-GB" dirty="0"/>
              <a:t>FAQ</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455824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genda items"/>
          <p:cNvSpPr>
            <a:spLocks noGrp="1"/>
          </p:cNvSpPr>
          <p:nvPr>
            <p:ph type="body" sz="quarter" idx="10"/>
          </p:nvPr>
        </p:nvSpPr>
        <p:spPr>
          <a:xfrm>
            <a:off x="2456798" y="1504149"/>
            <a:ext cx="9377648" cy="1924851"/>
          </a:xfrm>
        </p:spPr>
        <p:txBody>
          <a:bodyPr>
            <a:normAutofit/>
          </a:bodyPr>
          <a:lstStyle/>
          <a:p>
            <a:r>
              <a:rPr lang="en-GB" sz="1700" dirty="0"/>
              <a:t>Easy to consume</a:t>
            </a:r>
          </a:p>
          <a:p>
            <a:pPr lvl="1"/>
            <a:r>
              <a:rPr lang="en-GB" sz="1500" dirty="0"/>
              <a:t>Simplified data file as much as possible</a:t>
            </a:r>
          </a:p>
          <a:p>
            <a:pPr lvl="1"/>
            <a:r>
              <a:rPr lang="en-GB" sz="1500" dirty="0"/>
              <a:t>Most scripts support .csv data files, others need to use a .json structure</a:t>
            </a:r>
          </a:p>
          <a:p>
            <a:pPr lvl="2"/>
            <a:r>
              <a:rPr lang="en-GB" sz="1500" dirty="0"/>
              <a:t>.json files needed for arrays that can’t be expressed in a .csv, e.g. an array of users to add to a team</a:t>
            </a:r>
          </a:p>
          <a:p>
            <a:pPr lvl="1"/>
            <a:r>
              <a:rPr lang="en-GB" sz="1500" dirty="0"/>
              <a:t>Sample for almost every need</a:t>
            </a:r>
          </a:p>
          <a:p>
            <a:pPr lvl="1"/>
            <a:r>
              <a:rPr lang="en-GB" sz="1500" dirty="0"/>
              <a:t>Minimum code changes needed, code is commented thoroughly</a:t>
            </a:r>
          </a:p>
        </p:txBody>
      </p:sp>
      <p:sp>
        <p:nvSpPr>
          <p:cNvPr id="2" name="Agenda"/>
          <p:cNvSpPr>
            <a:spLocks noGrp="1"/>
          </p:cNvSpPr>
          <p:nvPr>
            <p:ph type="title"/>
          </p:nvPr>
        </p:nvSpPr>
        <p:spPr>
          <a:xfrm>
            <a:off x="504001" y="504000"/>
            <a:ext cx="11186476" cy="677108"/>
          </a:xfrm>
        </p:spPr>
        <p:txBody>
          <a:bodyPr/>
          <a:lstStyle/>
          <a:p>
            <a:r>
              <a:rPr lang="en-GB" dirty="0"/>
              <a:t>Samples</a:t>
            </a:r>
            <a:br>
              <a:rPr lang="en-GB" dirty="0"/>
            </a:br>
            <a:r>
              <a:rPr lang="en-GB" sz="2000" b="0" dirty="0"/>
              <a:t>Guidelines used for development of these samples</a:t>
            </a:r>
            <a:endParaRPr lang="en-GB" b="0" dirty="0"/>
          </a:p>
        </p:txBody>
      </p:sp>
      <p:pic>
        <p:nvPicPr>
          <p:cNvPr id="7" name="Picture 6">
            <a:extLst>
              <a:ext uri="{FF2B5EF4-FFF2-40B4-BE49-F238E27FC236}">
                <a16:creationId xmlns:a16="http://schemas.microsoft.com/office/drawing/2014/main" id="{9F8E8254-3777-4121-8C69-3501A0EC08FC}"/>
              </a:ext>
            </a:extLst>
          </p:cNvPr>
          <p:cNvPicPr>
            <a:picLocks noChangeAspect="1"/>
          </p:cNvPicPr>
          <p:nvPr/>
        </p:nvPicPr>
        <p:blipFill>
          <a:blip r:embed="rId3"/>
          <a:stretch>
            <a:fillRect/>
          </a:stretch>
        </p:blipFill>
        <p:spPr>
          <a:xfrm>
            <a:off x="595085" y="3077308"/>
            <a:ext cx="1663743" cy="1663743"/>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D8A1236A-A618-4DC2-B4E6-1C9C7F2F5056}"/>
              </a:ext>
            </a:extLst>
          </p:cNvPr>
          <p:cNvPicPr>
            <a:picLocks noChangeAspect="1"/>
          </p:cNvPicPr>
          <p:nvPr/>
        </p:nvPicPr>
        <p:blipFill>
          <a:blip r:embed="rId4"/>
          <a:stretch>
            <a:fillRect/>
          </a:stretch>
        </p:blipFill>
        <p:spPr>
          <a:xfrm>
            <a:off x="750019" y="1310054"/>
            <a:ext cx="1508809" cy="1510268"/>
          </a:xfrm>
          <a:prstGeom prst="rect">
            <a:avLst/>
          </a:prstGeom>
          <a:ln>
            <a:noFill/>
          </a:ln>
          <a:effectLst>
            <a:outerShdw blurRad="292100" dist="139700" dir="2700000" algn="tl" rotWithShape="0">
              <a:srgbClr val="333333">
                <a:alpha val="65000"/>
              </a:srgbClr>
            </a:outerShdw>
          </a:effectLst>
        </p:spPr>
      </p:pic>
      <p:sp>
        <p:nvSpPr>
          <p:cNvPr id="10" name="Agenda items">
            <a:extLst>
              <a:ext uri="{FF2B5EF4-FFF2-40B4-BE49-F238E27FC236}">
                <a16:creationId xmlns:a16="http://schemas.microsoft.com/office/drawing/2014/main" id="{62F963B4-AB13-4CAC-8558-238EBCD7BB51}"/>
              </a:ext>
            </a:extLst>
          </p:cNvPr>
          <p:cNvSpPr txBox="1">
            <a:spLocks/>
          </p:cNvSpPr>
          <p:nvPr/>
        </p:nvSpPr>
        <p:spPr bwMode="black">
          <a:xfrm>
            <a:off x="2456798" y="3609119"/>
            <a:ext cx="9161093" cy="1924851"/>
          </a:xfrm>
          <a:prstGeom prst="rect">
            <a:avLst/>
          </a:prstGeom>
        </p:spPr>
        <p:txBody>
          <a:bodyPr vert="horz" lIns="0" tIns="0" rIns="0" bIns="0" rtlCol="0">
            <a:normAutofit fontScale="85000" lnSpcReduction="10000"/>
          </a:bodyPr>
          <a:lstStyle>
            <a:lvl1pPr marR="0" indent="0" defTabSz="1088558" fontAlgn="auto">
              <a:lnSpc>
                <a:spcPct val="100000"/>
              </a:lnSpc>
              <a:spcBef>
                <a:spcPts val="3000"/>
              </a:spcBef>
              <a:spcAft>
                <a:spcPts val="0"/>
              </a:spcAft>
              <a:buClr>
                <a:schemeClr val="accent1"/>
              </a:buClr>
              <a:buSzPct val="80000"/>
              <a:buFontTx/>
              <a:buNone/>
              <a:tabLst/>
              <a:defRPr sz="1800" b="0">
                <a:latin typeface="+mn-lt"/>
              </a:defRPr>
            </a:lvl1pPr>
            <a:lvl2pPr marL="179964" marR="0" lvl="1" indent="-179964" defTabSz="1088558" fontAlgn="auto">
              <a:lnSpc>
                <a:spcPct val="100000"/>
              </a:lnSpc>
              <a:spcBef>
                <a:spcPts val="600"/>
              </a:spcBef>
              <a:spcAft>
                <a:spcPts val="0"/>
              </a:spcAft>
              <a:buClr>
                <a:schemeClr val="accent1"/>
              </a:buClr>
              <a:buFont typeface="Wingdings" panose="05000000000000000000" pitchFamily="2" charset="2"/>
              <a:buChar char="§"/>
              <a:tabLst/>
              <a:defRPr sz="1600">
                <a:latin typeface="+mn-lt"/>
              </a:defRPr>
            </a:lvl2pPr>
            <a:lvl3pPr marL="359928" marR="0" lvl="2" indent="-179352" defTabSz="1088558" fontAlgn="auto">
              <a:lnSpc>
                <a:spcPct val="100000"/>
              </a:lnSpc>
              <a:spcBef>
                <a:spcPts val="400"/>
              </a:spcBef>
              <a:spcAft>
                <a:spcPts val="0"/>
              </a:spcAft>
              <a:buClr>
                <a:schemeClr val="tx1"/>
              </a:buClr>
              <a:buSzPct val="100000"/>
              <a:buFont typeface="Arial" pitchFamily="34" charset="0"/>
              <a:buChar char="–"/>
              <a:tabLst/>
              <a:defRPr lang="en-US" sz="1600" baseline="0" noProof="0">
                <a:latin typeface="+mn-lt"/>
              </a:defRPr>
            </a:lvl3pPr>
            <a:lvl4pPr marL="539892" marR="0" indent="-179964" defTabSz="1088558" fontAlgn="auto">
              <a:lnSpc>
                <a:spcPct val="100000"/>
              </a:lnSpc>
              <a:spcBef>
                <a:spcPts val="250"/>
              </a:spcBef>
              <a:spcAft>
                <a:spcPts val="0"/>
              </a:spcAft>
              <a:buClr>
                <a:schemeClr val="tx1"/>
              </a:buClr>
              <a:buSzPct val="100000"/>
              <a:buFont typeface="Courier New" pitchFamily="49" charset="0"/>
              <a:buChar char="o"/>
              <a:tabLst/>
              <a:defRPr sz="1600">
                <a:latin typeface="+mn-lt"/>
              </a:defRPr>
            </a:lvl4pPr>
            <a:lvl5pPr marL="719856" indent="-179964" defTabSz="1088558">
              <a:spcBef>
                <a:spcPts val="100"/>
              </a:spcBef>
              <a:buClr>
                <a:schemeClr val="accent2"/>
              </a:buClr>
              <a:buSzPct val="100000"/>
              <a:buFont typeface="Arial" pitchFamily="34" charset="0"/>
              <a:buChar char="–"/>
              <a:defRPr sz="1400" baseline="0">
                <a:latin typeface="+mn-lt"/>
              </a:defRPr>
            </a:lvl5pPr>
            <a:lvl6pPr marL="2993535" indent="-272140" defTabSz="1088558">
              <a:spcBef>
                <a:spcPct val="20000"/>
              </a:spcBef>
              <a:buFont typeface="Arial" pitchFamily="34" charset="0"/>
              <a:buChar char="•"/>
              <a:defRPr sz="2400"/>
            </a:lvl6pPr>
            <a:lvl7pPr marL="3537814" indent="-272140" defTabSz="1088558">
              <a:spcBef>
                <a:spcPct val="20000"/>
              </a:spcBef>
              <a:buFont typeface="Arial" pitchFamily="34" charset="0"/>
              <a:buChar char="•"/>
              <a:defRPr sz="2400"/>
            </a:lvl7pPr>
            <a:lvl8pPr marL="4082093" indent="-272140" defTabSz="1088558">
              <a:spcBef>
                <a:spcPct val="20000"/>
              </a:spcBef>
              <a:buFont typeface="Arial" pitchFamily="34" charset="0"/>
              <a:buChar char="•"/>
              <a:defRPr sz="2400"/>
            </a:lvl8pPr>
            <a:lvl9pPr marL="4626373" indent="-272140" defTabSz="1088558">
              <a:spcBef>
                <a:spcPct val="20000"/>
              </a:spcBef>
              <a:buFont typeface="Arial" pitchFamily="34" charset="0"/>
              <a:buChar char="•"/>
              <a:defRPr sz="2400"/>
            </a:lvl9pPr>
          </a:lstStyle>
          <a:p>
            <a:r>
              <a:rPr lang="en-GB" sz="2000" dirty="0"/>
              <a:t>Maximum throughput</a:t>
            </a:r>
          </a:p>
          <a:p>
            <a:pPr lvl="1"/>
            <a:r>
              <a:rPr lang="en-GB" sz="1800" dirty="0"/>
              <a:t>of the SAP API</a:t>
            </a:r>
          </a:p>
          <a:p>
            <a:pPr lvl="2"/>
            <a:r>
              <a:rPr lang="en-GB" sz="1800" dirty="0"/>
              <a:t>Highly tuned and intelligent logic </a:t>
            </a:r>
          </a:p>
          <a:p>
            <a:pPr lvl="2"/>
            <a:r>
              <a:rPr lang="en-GB" sz="1800" dirty="0"/>
              <a:t>For example, adding a list of users to a team, only the users that need to be added will be added</a:t>
            </a:r>
          </a:p>
          <a:p>
            <a:pPr lvl="2"/>
            <a:r>
              <a:rPr lang="en-GB" sz="1800" dirty="0"/>
              <a:t>Automatic self-tuning, chunking and batching of team updates</a:t>
            </a:r>
          </a:p>
          <a:p>
            <a:pPr lvl="1"/>
            <a:r>
              <a:rPr lang="en-GB" sz="1800" dirty="0"/>
              <a:t>of Postman</a:t>
            </a:r>
          </a:p>
          <a:p>
            <a:pPr lvl="2"/>
            <a:r>
              <a:rPr lang="en-GB" sz="1800" dirty="0"/>
              <a:t>Optimised code, Java heap optimisation, use of Postman variables etc. to minimum script overhead</a:t>
            </a:r>
          </a:p>
        </p:txBody>
      </p:sp>
      <p:pic>
        <p:nvPicPr>
          <p:cNvPr id="12" name="Picture 11">
            <a:extLst>
              <a:ext uri="{FF2B5EF4-FFF2-40B4-BE49-F238E27FC236}">
                <a16:creationId xmlns:a16="http://schemas.microsoft.com/office/drawing/2014/main" id="{31DB5921-6845-49F5-928F-04EFD4219327}"/>
              </a:ext>
            </a:extLst>
          </p:cNvPr>
          <p:cNvPicPr>
            <a:picLocks noChangeAspect="1"/>
          </p:cNvPicPr>
          <p:nvPr/>
        </p:nvPicPr>
        <p:blipFill>
          <a:blip r:embed="rId5"/>
          <a:stretch>
            <a:fillRect/>
          </a:stretch>
        </p:blipFill>
        <p:spPr>
          <a:xfrm>
            <a:off x="595086" y="4819761"/>
            <a:ext cx="1663742" cy="1663742"/>
          </a:xfrm>
          <a:prstGeom prst="rect">
            <a:avLst/>
          </a:prstGeom>
          <a:ln>
            <a:noFill/>
          </a:ln>
          <a:effectLst>
            <a:outerShdw blurRad="292100" dist="139700" dir="2700000" algn="tl" rotWithShape="0">
              <a:srgbClr val="333333">
                <a:alpha val="65000"/>
              </a:srgbClr>
            </a:outerShdw>
          </a:effectLst>
        </p:spPr>
      </p:pic>
      <p:sp>
        <p:nvSpPr>
          <p:cNvPr id="13" name="Agenda items">
            <a:extLst>
              <a:ext uri="{FF2B5EF4-FFF2-40B4-BE49-F238E27FC236}">
                <a16:creationId xmlns:a16="http://schemas.microsoft.com/office/drawing/2014/main" id="{C3AE01F0-9862-4F6A-94A9-AC95CBCB2F1B}"/>
              </a:ext>
            </a:extLst>
          </p:cNvPr>
          <p:cNvSpPr txBox="1">
            <a:spLocks/>
          </p:cNvSpPr>
          <p:nvPr/>
        </p:nvSpPr>
        <p:spPr bwMode="black">
          <a:xfrm>
            <a:off x="2456798" y="5714089"/>
            <a:ext cx="8452324" cy="754976"/>
          </a:xfrm>
          <a:prstGeom prst="rect">
            <a:avLst/>
          </a:prstGeom>
        </p:spPr>
        <p:txBody>
          <a:bodyPr vert="horz" lIns="0" tIns="0" rIns="0" bIns="0" rtlCol="0">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kern="1200">
                <a:solidFill>
                  <a:schemeClr val="tx1"/>
                </a:solidFill>
                <a:latin typeface="+mn-lt"/>
                <a:ea typeface="+mn-ea"/>
                <a:cs typeface="+mn-cs"/>
              </a:defRPr>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kern="1200">
                <a:solidFill>
                  <a:schemeClr val="tx1"/>
                </a:solidFill>
                <a:latin typeface="+mn-lt"/>
                <a:ea typeface="+mn-ea"/>
                <a:cs typeface="+mn-cs"/>
              </a:defRPr>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lang="en-US" sz="1800" kern="1200" baseline="0" noProof="0">
                <a:solidFill>
                  <a:schemeClr val="tx1"/>
                </a:solidFill>
                <a:latin typeface="+mn-lt"/>
                <a:ea typeface="+mn-ea"/>
                <a:cs typeface="+mn-cs"/>
              </a:defRPr>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accent2"/>
              </a:buClr>
              <a:buSzPct val="100000"/>
              <a:buFont typeface="Arial" pitchFamily="34" charset="0"/>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GB" sz="1700" dirty="0"/>
              <a:t>Known result</a:t>
            </a:r>
          </a:p>
          <a:p>
            <a:pPr lvl="1"/>
            <a:r>
              <a:rPr lang="en-GB" sz="1500" dirty="0"/>
              <a:t>Although highly optimised, its critical the sample returns a known result</a:t>
            </a:r>
          </a:p>
        </p:txBody>
      </p:sp>
    </p:spTree>
    <p:extLst>
      <p:ext uri="{BB962C8B-B14F-4D97-AF65-F5344CB8AC3E}">
        <p14:creationId xmlns:p14="http://schemas.microsoft.com/office/powerpoint/2010/main" val="40439320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D44E8896-7E4F-4B1D-AFD2-59697E30DB0C}"/>
              </a:ext>
            </a:extLst>
          </p:cNvPr>
          <p:cNvSpPr/>
          <p:nvPr/>
        </p:nvSpPr>
        <p:spPr bwMode="gray">
          <a:xfrm>
            <a:off x="357447" y="2435635"/>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a:bodyPr>
          <a:lstStyle/>
          <a:p>
            <a:pPr lvl="1"/>
            <a:r>
              <a:rPr lang="en-GB" dirty="0"/>
              <a:t>Use-cases</a:t>
            </a:r>
          </a:p>
          <a:p>
            <a:pPr lvl="1"/>
            <a:r>
              <a:rPr lang="en-GB" dirty="0"/>
              <a:t>Demo</a:t>
            </a:r>
          </a:p>
          <a:p>
            <a:pPr lvl="1"/>
            <a:r>
              <a:rPr lang="en-GB" dirty="0"/>
              <a:t>Guidelines used for development</a:t>
            </a:r>
          </a:p>
          <a:p>
            <a:pPr lvl="1"/>
            <a:r>
              <a:rPr lang="en-GB" dirty="0"/>
              <a:t>Sample Scripts</a:t>
            </a:r>
          </a:p>
          <a:p>
            <a:pPr lvl="1"/>
            <a:r>
              <a:rPr lang="en-GB" dirty="0"/>
              <a:t>Getting Started Overview</a:t>
            </a:r>
          </a:p>
          <a:p>
            <a:pPr lvl="1"/>
            <a:r>
              <a:rPr lang="en-GB" dirty="0"/>
              <a:t>Common Design</a:t>
            </a:r>
          </a:p>
          <a:p>
            <a:pPr lvl="1"/>
            <a:r>
              <a:rPr lang="en-GB" dirty="0"/>
              <a:t>Managing Errors</a:t>
            </a:r>
          </a:p>
          <a:p>
            <a:pPr lvl="1"/>
            <a:r>
              <a:rPr lang="en-GB" dirty="0"/>
              <a:t>Developer Notes</a:t>
            </a:r>
          </a:p>
          <a:p>
            <a:pPr lvl="1"/>
            <a:r>
              <a:rPr lang="en-GB" dirty="0"/>
              <a:t>FAQ</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693486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61B65CA-E79E-4ED1-A0C4-A3A26C67D309}"/>
              </a:ext>
            </a:extLst>
          </p:cNvPr>
          <p:cNvSpPr>
            <a:spLocks noGrp="1"/>
          </p:cNvSpPr>
          <p:nvPr>
            <p:ph type="ctrTitle"/>
          </p:nvPr>
        </p:nvSpPr>
        <p:spPr/>
        <p:txBody>
          <a:bodyPr/>
          <a:lstStyle/>
          <a:p>
            <a:r>
              <a:rPr lang="en-GB" dirty="0"/>
              <a:t>Sample scripts description</a:t>
            </a:r>
          </a:p>
        </p:txBody>
      </p:sp>
      <p:pic>
        <p:nvPicPr>
          <p:cNvPr id="10" name="Picture Placeholder 9">
            <a:extLst>
              <a:ext uri="{FF2B5EF4-FFF2-40B4-BE49-F238E27FC236}">
                <a16:creationId xmlns:a16="http://schemas.microsoft.com/office/drawing/2014/main" id="{E65F1C0C-B511-43D8-A4DD-AD8172EBE3B3}"/>
              </a:ext>
            </a:extLst>
          </p:cNvPr>
          <p:cNvPicPr>
            <a:picLocks noChangeAspect="1"/>
          </p:cNvPicPr>
          <p:nvPr/>
        </p:nvPicPr>
        <p:blipFill>
          <a:blip r:embed="rId3"/>
          <a:srcRect t="28894" b="28894"/>
          <a:stretch>
            <a:fillRect/>
          </a:stretch>
        </p:blipFill>
        <p:spPr bwMode="gray">
          <a:xfrm>
            <a:off x="0" y="3429000"/>
            <a:ext cx="12193588" cy="3430588"/>
          </a:xfrm>
          <a:prstGeom prst="rect">
            <a:avLst/>
          </a:prstGeom>
          <a:noFill/>
        </p:spPr>
      </p:pic>
    </p:spTree>
    <p:extLst>
      <p:ext uri="{BB962C8B-B14F-4D97-AF65-F5344CB8AC3E}">
        <p14:creationId xmlns:p14="http://schemas.microsoft.com/office/powerpoint/2010/main" val="672537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1837486-9C53-425F-A2B3-F1758B1D5134}"/>
              </a:ext>
            </a:extLst>
          </p:cNvPr>
          <p:cNvPicPr>
            <a:picLocks noChangeAspect="1"/>
          </p:cNvPicPr>
          <p:nvPr/>
        </p:nvPicPr>
        <p:blipFill rotWithShape="1">
          <a:blip r:embed="rId3"/>
          <a:srcRect l="3010" t="5919" r="4161" b="20683"/>
          <a:stretch/>
        </p:blipFill>
        <p:spPr>
          <a:xfrm>
            <a:off x="5823276" y="1330576"/>
            <a:ext cx="6289755" cy="268625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1" name="Text Placeholder"/>
          <p:cNvSpPr>
            <a:spLocks noGrp="1"/>
          </p:cNvSpPr>
          <p:nvPr>
            <p:ph type="body" sz="quarter" idx="10"/>
          </p:nvPr>
        </p:nvSpPr>
        <p:spPr>
          <a:xfrm>
            <a:off x="316544" y="4362827"/>
            <a:ext cx="11480849" cy="2270729"/>
          </a:xfrm>
        </p:spPr>
        <p:txBody>
          <a:bodyPr>
            <a:normAutofit/>
          </a:bodyPr>
          <a:lstStyle/>
          <a:p>
            <a:r>
              <a:rPr lang="en-GB" sz="1800" dirty="0"/>
              <a:t>For each group of samples, two main pieces of information are provided:</a:t>
            </a:r>
          </a:p>
          <a:p>
            <a:pPr lvl="1"/>
            <a:r>
              <a:rPr lang="en-GB" sz="1600" dirty="0"/>
              <a:t>Overview</a:t>
            </a:r>
          </a:p>
          <a:p>
            <a:pPr lvl="1"/>
            <a:r>
              <a:rPr lang="en-GB" sz="1600" dirty="0"/>
              <a:t>Throughput performance</a:t>
            </a:r>
          </a:p>
          <a:p>
            <a:pPr lvl="2"/>
            <a:r>
              <a:rPr lang="en-GB" sz="1600" dirty="0"/>
              <a:t>Throughput expressed as users/sec, secs/user etc.</a:t>
            </a:r>
          </a:p>
          <a:p>
            <a:pPr lvl="2"/>
            <a:r>
              <a:rPr lang="en-GB" sz="1600" dirty="0"/>
              <a:t>For an ‘empty’ Service (or one with 500 users registered) and for a Service with 80,000 users registered</a:t>
            </a:r>
          </a:p>
          <a:p>
            <a:pPr lvl="2"/>
            <a:r>
              <a:rPr lang="en-GB" sz="1600" dirty="0"/>
              <a:t>Includes client-side overhead shown in (brackets) and expressed as a %</a:t>
            </a:r>
          </a:p>
        </p:txBody>
      </p:sp>
      <p:sp>
        <p:nvSpPr>
          <p:cNvPr id="4" name="Title"/>
          <p:cNvSpPr>
            <a:spLocks noGrp="1"/>
          </p:cNvSpPr>
          <p:nvPr>
            <p:ph type="title"/>
          </p:nvPr>
        </p:nvSpPr>
        <p:spPr>
          <a:xfrm>
            <a:off x="504001" y="504000"/>
            <a:ext cx="11186476" cy="677108"/>
          </a:xfrm>
        </p:spPr>
        <p:txBody>
          <a:bodyPr/>
          <a:lstStyle/>
          <a:p>
            <a:r>
              <a:rPr lang="en-GB" dirty="0"/>
              <a:t>Integrating with the SAP Analytics Cloud </a:t>
            </a:r>
            <a:r>
              <a:rPr lang="en-GB"/>
              <a:t>SCIM API</a:t>
            </a:r>
            <a:br>
              <a:rPr lang="en-GB"/>
            </a:br>
            <a:r>
              <a:rPr lang="en-GB" sz="2000" b="0"/>
              <a:t>Sample scripts</a:t>
            </a:r>
            <a:endParaRPr lang="en-GB" dirty="0"/>
          </a:p>
        </p:txBody>
      </p:sp>
      <p:pic>
        <p:nvPicPr>
          <p:cNvPr id="3" name="Picture 2">
            <a:extLst>
              <a:ext uri="{FF2B5EF4-FFF2-40B4-BE49-F238E27FC236}">
                <a16:creationId xmlns:a16="http://schemas.microsoft.com/office/drawing/2014/main" id="{23734572-10DA-4CFD-9514-7963432EF3B2}"/>
              </a:ext>
            </a:extLst>
          </p:cNvPr>
          <p:cNvPicPr>
            <a:picLocks noChangeAspect="1"/>
          </p:cNvPicPr>
          <p:nvPr/>
        </p:nvPicPr>
        <p:blipFill rotWithShape="1">
          <a:blip r:embed="rId4"/>
          <a:srcRect b="6728"/>
          <a:stretch/>
        </p:blipFill>
        <p:spPr>
          <a:xfrm>
            <a:off x="316544" y="1330576"/>
            <a:ext cx="5154243" cy="268625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5773540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DE0CAF3B-8A9C-4B1A-8EA1-A5090EE90B85}"/>
              </a:ext>
            </a:extLst>
          </p:cNvPr>
          <p:cNvSpPr/>
          <p:nvPr/>
        </p:nvSpPr>
        <p:spPr bwMode="gray">
          <a:xfrm>
            <a:off x="11314706" y="6354000"/>
            <a:ext cx="588397" cy="419454"/>
          </a:xfrm>
          <a:prstGeom prst="rect">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id="{ABD9386D-B413-4470-85B4-29F6E93B4836}"/>
              </a:ext>
            </a:extLst>
          </p:cNvPr>
          <p:cNvSpPr>
            <a:spLocks noGrp="1"/>
          </p:cNvSpPr>
          <p:nvPr>
            <p:ph type="title"/>
          </p:nvPr>
        </p:nvSpPr>
        <p:spPr>
          <a:xfrm>
            <a:off x="504001" y="504000"/>
            <a:ext cx="11186476" cy="646331"/>
          </a:xfrm>
        </p:spPr>
        <p:txBody>
          <a:bodyPr/>
          <a:lstStyle/>
          <a:p>
            <a:r>
              <a:rPr lang="en-GB" dirty="0"/>
              <a:t>Sample scripts</a:t>
            </a:r>
            <a:br>
              <a:rPr lang="en-GB" dirty="0"/>
            </a:br>
            <a:r>
              <a:rPr lang="en-GB" sz="1800" b="0" dirty="0"/>
              <a:t>Postman collections</a:t>
            </a:r>
            <a:endParaRPr lang="en-GB" b="0" dirty="0"/>
          </a:p>
        </p:txBody>
      </p:sp>
      <p:pic>
        <p:nvPicPr>
          <p:cNvPr id="4" name="Picture 3">
            <a:extLst>
              <a:ext uri="{FF2B5EF4-FFF2-40B4-BE49-F238E27FC236}">
                <a16:creationId xmlns:a16="http://schemas.microsoft.com/office/drawing/2014/main" id="{A4F77725-857F-45A9-ABDB-B88AD30F8E04}"/>
              </a:ext>
            </a:extLst>
          </p:cNvPr>
          <p:cNvPicPr>
            <a:picLocks noChangeAspect="1"/>
          </p:cNvPicPr>
          <p:nvPr/>
        </p:nvPicPr>
        <p:blipFill>
          <a:blip r:embed="rId3"/>
          <a:stretch>
            <a:fillRect/>
          </a:stretch>
        </p:blipFill>
        <p:spPr>
          <a:xfrm>
            <a:off x="364373" y="1436018"/>
            <a:ext cx="2341719" cy="358145"/>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C1862F19-3C1B-4EC0-9FCF-C9F5C30BE88C}"/>
              </a:ext>
            </a:extLst>
          </p:cNvPr>
          <p:cNvPicPr>
            <a:picLocks noChangeAspect="1"/>
          </p:cNvPicPr>
          <p:nvPr/>
        </p:nvPicPr>
        <p:blipFill rotWithShape="1">
          <a:blip r:embed="rId4"/>
          <a:srcRect l="1" r="1449"/>
          <a:stretch/>
        </p:blipFill>
        <p:spPr>
          <a:xfrm>
            <a:off x="4598565" y="1073024"/>
            <a:ext cx="2483737" cy="211849"/>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272A2F87-6D66-4632-915E-49932DA0920A}"/>
              </a:ext>
            </a:extLst>
          </p:cNvPr>
          <p:cNvPicPr>
            <a:picLocks noChangeAspect="1"/>
          </p:cNvPicPr>
          <p:nvPr/>
        </p:nvPicPr>
        <p:blipFill>
          <a:blip r:embed="rId5"/>
          <a:stretch>
            <a:fillRect/>
          </a:stretch>
        </p:blipFill>
        <p:spPr>
          <a:xfrm>
            <a:off x="4598565" y="1362220"/>
            <a:ext cx="2483737" cy="599019"/>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8DEAE5B9-8C05-47E3-9BF9-44C556874A9F}"/>
              </a:ext>
            </a:extLst>
          </p:cNvPr>
          <p:cNvPicPr>
            <a:picLocks noChangeAspect="1"/>
          </p:cNvPicPr>
          <p:nvPr/>
        </p:nvPicPr>
        <p:blipFill>
          <a:blip r:embed="rId6"/>
          <a:stretch>
            <a:fillRect/>
          </a:stretch>
        </p:blipFill>
        <p:spPr>
          <a:xfrm>
            <a:off x="8443365" y="578127"/>
            <a:ext cx="2186386" cy="1235783"/>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6D467756-804A-4E05-BBB9-42A2EDAE4A49}"/>
              </a:ext>
            </a:extLst>
          </p:cNvPr>
          <p:cNvPicPr>
            <a:picLocks noChangeAspect="1"/>
          </p:cNvPicPr>
          <p:nvPr/>
        </p:nvPicPr>
        <p:blipFill>
          <a:blip r:embed="rId7"/>
          <a:stretch>
            <a:fillRect/>
          </a:stretch>
        </p:blipFill>
        <p:spPr>
          <a:xfrm>
            <a:off x="9588088" y="1765007"/>
            <a:ext cx="2186386" cy="1045937"/>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C833A626-0EF8-4D35-990D-161D2A690064}"/>
              </a:ext>
            </a:extLst>
          </p:cNvPr>
          <p:cNvPicPr>
            <a:picLocks noChangeAspect="1"/>
          </p:cNvPicPr>
          <p:nvPr/>
        </p:nvPicPr>
        <p:blipFill>
          <a:blip r:embed="rId8"/>
          <a:stretch>
            <a:fillRect/>
          </a:stretch>
        </p:blipFill>
        <p:spPr>
          <a:xfrm>
            <a:off x="5091017" y="6432051"/>
            <a:ext cx="2588768" cy="182736"/>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734CBD16-0035-4385-9757-659FF6F45535}"/>
              </a:ext>
            </a:extLst>
          </p:cNvPr>
          <p:cNvPicPr>
            <a:picLocks noChangeAspect="1"/>
          </p:cNvPicPr>
          <p:nvPr/>
        </p:nvPicPr>
        <p:blipFill>
          <a:blip r:embed="rId9"/>
          <a:stretch>
            <a:fillRect/>
          </a:stretch>
        </p:blipFill>
        <p:spPr>
          <a:xfrm>
            <a:off x="4851511" y="4543469"/>
            <a:ext cx="2230791" cy="541390"/>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648B0CF7-FAEA-461C-BA75-E475965E24DC}"/>
              </a:ext>
            </a:extLst>
          </p:cNvPr>
          <p:cNvSpPr txBox="1"/>
          <p:nvPr/>
        </p:nvSpPr>
        <p:spPr>
          <a:xfrm>
            <a:off x="2803140" y="1499785"/>
            <a:ext cx="958596" cy="246221"/>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600" kern="0" dirty="0">
                <a:ea typeface="Arial Unicode MS" pitchFamily="34" charset="-128"/>
                <a:cs typeface="Arial Unicode MS" pitchFamily="34" charset="-128"/>
              </a:rPr>
              <a:t>Test setup</a:t>
            </a:r>
          </a:p>
        </p:txBody>
      </p:sp>
      <p:sp>
        <p:nvSpPr>
          <p:cNvPr id="16" name="TextBox 15">
            <a:extLst>
              <a:ext uri="{FF2B5EF4-FFF2-40B4-BE49-F238E27FC236}">
                <a16:creationId xmlns:a16="http://schemas.microsoft.com/office/drawing/2014/main" id="{85F0335F-B104-4B4F-8E67-05CE74AFED4E}"/>
              </a:ext>
            </a:extLst>
          </p:cNvPr>
          <p:cNvSpPr txBox="1"/>
          <p:nvPr/>
        </p:nvSpPr>
        <p:spPr>
          <a:xfrm>
            <a:off x="2417995" y="3750046"/>
            <a:ext cx="1120967"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4"/>
                </a:solidFill>
                <a:ea typeface="Arial Unicode MS" pitchFamily="34" charset="-128"/>
                <a:cs typeface="Arial Unicode MS" pitchFamily="34" charset="-128"/>
              </a:rPr>
              <a:t>Creating and updating users</a:t>
            </a:r>
          </a:p>
        </p:txBody>
      </p:sp>
      <p:sp>
        <p:nvSpPr>
          <p:cNvPr id="17" name="TextBox 16">
            <a:extLst>
              <a:ext uri="{FF2B5EF4-FFF2-40B4-BE49-F238E27FC236}">
                <a16:creationId xmlns:a16="http://schemas.microsoft.com/office/drawing/2014/main" id="{6C636189-DD27-4EC6-AEA8-5354D987E2A3}"/>
              </a:ext>
            </a:extLst>
          </p:cNvPr>
          <p:cNvSpPr txBox="1"/>
          <p:nvPr/>
        </p:nvSpPr>
        <p:spPr>
          <a:xfrm>
            <a:off x="5090428" y="5833893"/>
            <a:ext cx="2932438"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3"/>
                </a:solidFill>
                <a:ea typeface="Arial Unicode MS" pitchFamily="34" charset="-128"/>
                <a:cs typeface="Arial Unicode MS" pitchFamily="34" charset="-128"/>
              </a:rPr>
              <a:t>Creating teams and updating their display name</a:t>
            </a:r>
          </a:p>
        </p:txBody>
      </p:sp>
      <p:sp>
        <p:nvSpPr>
          <p:cNvPr id="18" name="TextBox 17">
            <a:extLst>
              <a:ext uri="{FF2B5EF4-FFF2-40B4-BE49-F238E27FC236}">
                <a16:creationId xmlns:a16="http://schemas.microsoft.com/office/drawing/2014/main" id="{F4839A12-8432-4F39-8BB9-C61E4E203413}"/>
              </a:ext>
            </a:extLst>
          </p:cNvPr>
          <p:cNvSpPr txBox="1"/>
          <p:nvPr/>
        </p:nvSpPr>
        <p:spPr>
          <a:xfrm>
            <a:off x="4329141" y="3522726"/>
            <a:ext cx="4327073" cy="98488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1600" kern="0" dirty="0">
                <a:solidFill>
                  <a:schemeClr val="accent6"/>
                </a:solidFill>
                <a:ea typeface="Arial Unicode MS" pitchFamily="34" charset="-128"/>
                <a:cs typeface="Arial Unicode MS" pitchFamily="34" charset="-128"/>
              </a:rPr>
              <a:t>Team Management:</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Add/remove users/roles to/from teams</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Team on team operations, like add members of a team to another, copy a team etc.</a:t>
            </a:r>
          </a:p>
        </p:txBody>
      </p:sp>
      <p:sp>
        <p:nvSpPr>
          <p:cNvPr id="19" name="TextBox 18">
            <a:extLst>
              <a:ext uri="{FF2B5EF4-FFF2-40B4-BE49-F238E27FC236}">
                <a16:creationId xmlns:a16="http://schemas.microsoft.com/office/drawing/2014/main" id="{20C4EC70-D615-429A-A069-8A6A67D8FA26}"/>
              </a:ext>
            </a:extLst>
          </p:cNvPr>
          <p:cNvSpPr txBox="1"/>
          <p:nvPr/>
        </p:nvSpPr>
        <p:spPr>
          <a:xfrm>
            <a:off x="5734433" y="395337"/>
            <a:ext cx="1589053"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5"/>
                </a:solidFill>
                <a:ea typeface="Arial Unicode MS" pitchFamily="34" charset="-128"/>
                <a:cs typeface="Arial Unicode MS" pitchFamily="34" charset="-128"/>
              </a:rPr>
              <a:t>Deleting users and teams</a:t>
            </a:r>
          </a:p>
        </p:txBody>
      </p:sp>
      <p:sp>
        <p:nvSpPr>
          <p:cNvPr id="20" name="TextBox 19">
            <a:extLst>
              <a:ext uri="{FF2B5EF4-FFF2-40B4-BE49-F238E27FC236}">
                <a16:creationId xmlns:a16="http://schemas.microsoft.com/office/drawing/2014/main" id="{12BE0C93-37A9-4510-AD08-831D54F48159}"/>
              </a:ext>
            </a:extLst>
          </p:cNvPr>
          <p:cNvSpPr txBox="1"/>
          <p:nvPr/>
        </p:nvSpPr>
        <p:spPr>
          <a:xfrm>
            <a:off x="8328031" y="277875"/>
            <a:ext cx="2483736" cy="246221"/>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a:t>
            </a:r>
          </a:p>
        </p:txBody>
      </p:sp>
      <p:sp>
        <p:nvSpPr>
          <p:cNvPr id="21" name="TextBox 20">
            <a:extLst>
              <a:ext uri="{FF2B5EF4-FFF2-40B4-BE49-F238E27FC236}">
                <a16:creationId xmlns:a16="http://schemas.microsoft.com/office/drawing/2014/main" id="{72AE7DDD-B4B1-4536-9F32-415B27DF7143}"/>
              </a:ext>
            </a:extLst>
          </p:cNvPr>
          <p:cNvSpPr txBox="1"/>
          <p:nvPr/>
        </p:nvSpPr>
        <p:spPr>
          <a:xfrm>
            <a:off x="7758684" y="1988167"/>
            <a:ext cx="1612460" cy="492443"/>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 by team</a:t>
            </a:r>
          </a:p>
        </p:txBody>
      </p:sp>
      <p:sp>
        <p:nvSpPr>
          <p:cNvPr id="22" name="TextBox 21">
            <a:extLst>
              <a:ext uri="{FF2B5EF4-FFF2-40B4-BE49-F238E27FC236}">
                <a16:creationId xmlns:a16="http://schemas.microsoft.com/office/drawing/2014/main" id="{F85A97F5-D3E9-44BC-A0E1-250B49CC2CE0}"/>
              </a:ext>
            </a:extLst>
          </p:cNvPr>
          <p:cNvSpPr txBox="1"/>
          <p:nvPr/>
        </p:nvSpPr>
        <p:spPr>
          <a:xfrm>
            <a:off x="8785867" y="5066031"/>
            <a:ext cx="3248456"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rgbClr val="002060"/>
                </a:solidFill>
                <a:ea typeface="Arial Unicode MS" pitchFamily="34" charset="-128"/>
                <a:cs typeface="Arial Unicode MS" pitchFamily="34" charset="-128"/>
              </a:rPr>
              <a:t>‘Transport’ users, teams</a:t>
            </a:r>
            <a:br>
              <a:rPr lang="en-GB" sz="1600" kern="0" dirty="0">
                <a:solidFill>
                  <a:srgbClr val="002060"/>
                </a:solidFill>
                <a:ea typeface="Arial Unicode MS" pitchFamily="34" charset="-128"/>
                <a:cs typeface="Arial Unicode MS" pitchFamily="34" charset="-128"/>
              </a:rPr>
            </a:br>
            <a:r>
              <a:rPr lang="en-GB" sz="1600" kern="0" dirty="0">
                <a:solidFill>
                  <a:srgbClr val="002060"/>
                </a:solidFill>
                <a:ea typeface="Arial Unicode MS" pitchFamily="34" charset="-128"/>
                <a:cs typeface="Arial Unicode MS" pitchFamily="34" charset="-128"/>
              </a:rPr>
              <a:t>(and their relationships to roles) from one SAP Analytics Cloud Service to another</a:t>
            </a:r>
          </a:p>
        </p:txBody>
      </p:sp>
      <p:sp>
        <p:nvSpPr>
          <p:cNvPr id="23" name="Agenda items">
            <a:extLst>
              <a:ext uri="{FF2B5EF4-FFF2-40B4-BE49-F238E27FC236}">
                <a16:creationId xmlns:a16="http://schemas.microsoft.com/office/drawing/2014/main" id="{F3C95830-5C45-4270-AB81-66A1F4E9744D}"/>
              </a:ext>
            </a:extLst>
          </p:cNvPr>
          <p:cNvSpPr>
            <a:spLocks noGrp="1"/>
          </p:cNvSpPr>
          <p:nvPr>
            <p:ph type="body" sz="quarter" idx="10"/>
          </p:nvPr>
        </p:nvSpPr>
        <p:spPr>
          <a:xfrm>
            <a:off x="490046" y="5751117"/>
            <a:ext cx="3080236" cy="602883"/>
          </a:xfrm>
        </p:spPr>
        <p:txBody>
          <a:bodyPr>
            <a:normAutofit/>
          </a:bodyPr>
          <a:lstStyle/>
          <a:p>
            <a:pPr lvl="1"/>
            <a:r>
              <a:rPr lang="en-GB" sz="1600" dirty="0"/>
              <a:t>45 samples</a:t>
            </a:r>
          </a:p>
          <a:p>
            <a:pPr lvl="1"/>
            <a:r>
              <a:rPr lang="en-GB" sz="1600" dirty="0"/>
              <a:t>59,000 lines of code</a:t>
            </a:r>
          </a:p>
        </p:txBody>
      </p:sp>
      <p:pic>
        <p:nvPicPr>
          <p:cNvPr id="24" name="Picture 23">
            <a:extLst>
              <a:ext uri="{FF2B5EF4-FFF2-40B4-BE49-F238E27FC236}">
                <a16:creationId xmlns:a16="http://schemas.microsoft.com/office/drawing/2014/main" id="{040791CD-D32B-4AA5-996C-48B3AA137A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auto">
          <a:xfrm>
            <a:off x="2870409" y="601031"/>
            <a:ext cx="548222" cy="492846"/>
          </a:xfrm>
          <a:prstGeom prst="rect">
            <a:avLst/>
          </a:prstGeom>
          <a:noFill/>
        </p:spPr>
      </p:pic>
      <p:pic>
        <p:nvPicPr>
          <p:cNvPr id="5" name="Picture 4">
            <a:extLst>
              <a:ext uri="{FF2B5EF4-FFF2-40B4-BE49-F238E27FC236}">
                <a16:creationId xmlns:a16="http://schemas.microsoft.com/office/drawing/2014/main" id="{5F4D03D3-9E3B-446E-9B3C-6828C5B09B37}"/>
              </a:ext>
            </a:extLst>
          </p:cNvPr>
          <p:cNvPicPr>
            <a:picLocks noChangeAspect="1"/>
          </p:cNvPicPr>
          <p:nvPr/>
        </p:nvPicPr>
        <p:blipFill>
          <a:blip r:embed="rId11"/>
          <a:stretch>
            <a:fillRect/>
          </a:stretch>
        </p:blipFill>
        <p:spPr>
          <a:xfrm>
            <a:off x="420701" y="2403316"/>
            <a:ext cx="1997294" cy="2952269"/>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90CBACB6-FFBF-4AF3-ADC1-D2A1CB34EFA1}"/>
              </a:ext>
            </a:extLst>
          </p:cNvPr>
          <p:cNvPicPr>
            <a:picLocks noChangeAspect="1"/>
          </p:cNvPicPr>
          <p:nvPr/>
        </p:nvPicPr>
        <p:blipFill>
          <a:blip r:embed="rId12"/>
          <a:stretch>
            <a:fillRect/>
          </a:stretch>
        </p:blipFill>
        <p:spPr>
          <a:xfrm>
            <a:off x="9280478" y="6052558"/>
            <a:ext cx="2328426" cy="733149"/>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126703E4-3737-40A9-B69C-944F848BBEF1}"/>
              </a:ext>
            </a:extLst>
          </p:cNvPr>
          <p:cNvPicPr>
            <a:picLocks noChangeAspect="1"/>
          </p:cNvPicPr>
          <p:nvPr/>
        </p:nvPicPr>
        <p:blipFill>
          <a:blip r:embed="rId13"/>
          <a:stretch>
            <a:fillRect/>
          </a:stretch>
        </p:blipFill>
        <p:spPr>
          <a:xfrm>
            <a:off x="2698266" y="2810944"/>
            <a:ext cx="584172" cy="984290"/>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3E3F15CE-4150-465E-8111-2ADEE463085E}"/>
              </a:ext>
            </a:extLst>
          </p:cNvPr>
          <p:cNvPicPr>
            <a:picLocks noChangeAspect="1"/>
          </p:cNvPicPr>
          <p:nvPr/>
        </p:nvPicPr>
        <p:blipFill>
          <a:blip r:embed="rId14"/>
          <a:stretch>
            <a:fillRect/>
          </a:stretch>
        </p:blipFill>
        <p:spPr>
          <a:xfrm>
            <a:off x="4329141" y="5789164"/>
            <a:ext cx="744219" cy="984290"/>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6EDDC373-B659-4A99-8C4D-1810022AEA2F}"/>
              </a:ext>
            </a:extLst>
          </p:cNvPr>
          <p:cNvPicPr>
            <a:picLocks noChangeAspect="1"/>
          </p:cNvPicPr>
          <p:nvPr/>
        </p:nvPicPr>
        <p:blipFill>
          <a:blip r:embed="rId15"/>
          <a:stretch>
            <a:fillRect/>
          </a:stretch>
        </p:blipFill>
        <p:spPr>
          <a:xfrm>
            <a:off x="9141394" y="3891868"/>
            <a:ext cx="2588769" cy="1104897"/>
          </a:xfrm>
          <a:prstGeom prst="rect">
            <a:avLst/>
          </a:prstGeom>
          <a:ln>
            <a:noFill/>
          </a:ln>
          <a:effectLst>
            <a:outerShdw blurRad="292100" dist="139700" dir="2700000" algn="tl" rotWithShape="0">
              <a:srgbClr val="333333">
                <a:alpha val="65000"/>
              </a:srgbClr>
            </a:outerShdw>
          </a:effectLst>
        </p:spPr>
      </p:pic>
      <p:pic>
        <p:nvPicPr>
          <p:cNvPr id="26" name="Picture 25">
            <a:extLst>
              <a:ext uri="{FF2B5EF4-FFF2-40B4-BE49-F238E27FC236}">
                <a16:creationId xmlns:a16="http://schemas.microsoft.com/office/drawing/2014/main" id="{64BEBE5D-B2EE-42E4-AE90-755AD47D84A6}"/>
              </a:ext>
            </a:extLst>
          </p:cNvPr>
          <p:cNvPicPr>
            <a:picLocks noChangeAspect="1"/>
          </p:cNvPicPr>
          <p:nvPr/>
        </p:nvPicPr>
        <p:blipFill>
          <a:blip r:embed="rId16"/>
          <a:stretch>
            <a:fillRect/>
          </a:stretch>
        </p:blipFill>
        <p:spPr>
          <a:xfrm>
            <a:off x="4492037" y="2759151"/>
            <a:ext cx="2673440" cy="807944"/>
          </a:xfrm>
          <a:prstGeom prst="rect">
            <a:avLst/>
          </a:prstGeom>
          <a:ln>
            <a:noFill/>
          </a:ln>
          <a:effectLst>
            <a:outerShdw blurRad="292100" dist="139700" dir="2700000" algn="tl" rotWithShape="0">
              <a:srgbClr val="333333">
                <a:alpha val="65000"/>
              </a:srgbClr>
            </a:outerShdw>
          </a:effectLst>
        </p:spPr>
      </p:pic>
      <p:pic>
        <p:nvPicPr>
          <p:cNvPr id="27" name="Picture 26">
            <a:extLst>
              <a:ext uri="{FF2B5EF4-FFF2-40B4-BE49-F238E27FC236}">
                <a16:creationId xmlns:a16="http://schemas.microsoft.com/office/drawing/2014/main" id="{DF480DA7-E955-4ADF-BE05-148F85991919}"/>
              </a:ext>
            </a:extLst>
          </p:cNvPr>
          <p:cNvPicPr>
            <a:picLocks noChangeAspect="1"/>
          </p:cNvPicPr>
          <p:nvPr/>
        </p:nvPicPr>
        <p:blipFill>
          <a:blip r:embed="rId13"/>
          <a:stretch>
            <a:fillRect/>
          </a:stretch>
        </p:blipFill>
        <p:spPr>
          <a:xfrm>
            <a:off x="10965037" y="321597"/>
            <a:ext cx="572169" cy="964066"/>
          </a:xfrm>
          <a:prstGeom prst="rect">
            <a:avLst/>
          </a:prstGeom>
          <a:ln>
            <a:noFill/>
          </a:ln>
          <a:effectLst>
            <a:outerShdw blurRad="292100" dist="139700" dir="2700000" algn="tl" rotWithShape="0">
              <a:srgbClr val="333333">
                <a:alpha val="65000"/>
              </a:srgbClr>
            </a:outerShdw>
          </a:effectLst>
        </p:spPr>
      </p:pic>
      <p:pic>
        <p:nvPicPr>
          <p:cNvPr id="29" name="Picture 28">
            <a:extLst>
              <a:ext uri="{FF2B5EF4-FFF2-40B4-BE49-F238E27FC236}">
                <a16:creationId xmlns:a16="http://schemas.microsoft.com/office/drawing/2014/main" id="{B12B9908-387E-4853-8579-5F3112601E2A}"/>
              </a:ext>
            </a:extLst>
          </p:cNvPr>
          <p:cNvPicPr>
            <a:picLocks noChangeAspect="1"/>
          </p:cNvPicPr>
          <p:nvPr/>
        </p:nvPicPr>
        <p:blipFill>
          <a:blip r:embed="rId17"/>
          <a:stretch>
            <a:fillRect/>
          </a:stretch>
        </p:blipFill>
        <p:spPr>
          <a:xfrm>
            <a:off x="8500854" y="2591379"/>
            <a:ext cx="410791" cy="508890"/>
          </a:xfrm>
          <a:prstGeom prst="rect">
            <a:avLst/>
          </a:prstGeom>
          <a:ln>
            <a:noFill/>
          </a:ln>
          <a:effectLst>
            <a:outerShdw blurRad="292100" dist="139700" dir="2700000" algn="tl" rotWithShape="0">
              <a:srgbClr val="333333">
                <a:alpha val="65000"/>
              </a:srgbClr>
            </a:outerShdw>
          </a:effectLst>
        </p:spPr>
      </p:pic>
      <p:pic>
        <p:nvPicPr>
          <p:cNvPr id="30" name="Picture 29">
            <a:extLst>
              <a:ext uri="{FF2B5EF4-FFF2-40B4-BE49-F238E27FC236}">
                <a16:creationId xmlns:a16="http://schemas.microsoft.com/office/drawing/2014/main" id="{EE7D8BB0-BDFE-4257-8872-A0170F0E5427}"/>
              </a:ext>
            </a:extLst>
          </p:cNvPr>
          <p:cNvPicPr>
            <a:picLocks noChangeAspect="1"/>
          </p:cNvPicPr>
          <p:nvPr/>
        </p:nvPicPr>
        <p:blipFill>
          <a:blip r:embed="rId13"/>
          <a:stretch>
            <a:fillRect/>
          </a:stretch>
        </p:blipFill>
        <p:spPr>
          <a:xfrm>
            <a:off x="8911645" y="2579020"/>
            <a:ext cx="459498" cy="774223"/>
          </a:xfrm>
          <a:prstGeom prst="rect">
            <a:avLst/>
          </a:prstGeom>
          <a:ln>
            <a:noFill/>
          </a:ln>
          <a:effectLst>
            <a:outerShdw blurRad="292100" dist="139700" dir="2700000" algn="tl" rotWithShape="0">
              <a:srgbClr val="333333">
                <a:alpha val="65000"/>
              </a:srgbClr>
            </a:outerShdw>
          </a:effectLst>
        </p:spPr>
      </p:pic>
      <p:pic>
        <p:nvPicPr>
          <p:cNvPr id="31" name="Picture 30">
            <a:extLst>
              <a:ext uri="{FF2B5EF4-FFF2-40B4-BE49-F238E27FC236}">
                <a16:creationId xmlns:a16="http://schemas.microsoft.com/office/drawing/2014/main" id="{5D46BFD3-4A59-497A-A3C8-9BD3F5BD7060}"/>
              </a:ext>
            </a:extLst>
          </p:cNvPr>
          <p:cNvPicPr>
            <a:picLocks noChangeAspect="1"/>
          </p:cNvPicPr>
          <p:nvPr/>
        </p:nvPicPr>
        <p:blipFill>
          <a:blip r:embed="rId18"/>
          <a:stretch>
            <a:fillRect/>
          </a:stretch>
        </p:blipFill>
        <p:spPr>
          <a:xfrm>
            <a:off x="4572999" y="315649"/>
            <a:ext cx="1080824" cy="805705"/>
          </a:xfrm>
          <a:prstGeom prst="rect">
            <a:avLst/>
          </a:prstGeom>
          <a:ln>
            <a:noFill/>
          </a:ln>
          <a:effectLst>
            <a:outerShdw blurRad="292100" dist="139700" dir="2700000" algn="tl" rotWithShape="0">
              <a:srgbClr val="333333">
                <a:alpha val="65000"/>
              </a:srgbClr>
            </a:outerShdw>
          </a:effectLst>
        </p:spPr>
      </p:pic>
      <p:sp>
        <p:nvSpPr>
          <p:cNvPr id="28" name="Rectangle: Rounded Corners 27">
            <a:extLst>
              <a:ext uri="{FF2B5EF4-FFF2-40B4-BE49-F238E27FC236}">
                <a16:creationId xmlns:a16="http://schemas.microsoft.com/office/drawing/2014/main" id="{C93BE405-3555-4CE0-A618-3C0B0613E66B}"/>
              </a:ext>
            </a:extLst>
          </p:cNvPr>
          <p:cNvSpPr/>
          <p:nvPr/>
        </p:nvSpPr>
        <p:spPr bwMode="gray">
          <a:xfrm>
            <a:off x="199505" y="1988168"/>
            <a:ext cx="3644456" cy="3568946"/>
          </a:xfrm>
          <a:prstGeom prst="roundRect">
            <a:avLst>
              <a:gd name="adj" fmla="val 8684"/>
            </a:avLst>
          </a:prstGeom>
          <a:noFill/>
          <a:ln w="76200" algn="ctr">
            <a:solidFill>
              <a:srgbClr val="FF0000"/>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28454017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655F1AF-B3FE-4FD0-87EF-99722899277C}"/>
              </a:ext>
            </a:extLst>
          </p:cNvPr>
          <p:cNvPicPr>
            <a:picLocks noChangeAspect="1"/>
          </p:cNvPicPr>
          <p:nvPr/>
        </p:nvPicPr>
        <p:blipFill>
          <a:blip r:embed="rId3"/>
          <a:stretch>
            <a:fillRect/>
          </a:stretch>
        </p:blipFill>
        <p:spPr>
          <a:xfrm>
            <a:off x="8384003" y="1735861"/>
            <a:ext cx="3296110" cy="4772691"/>
          </a:xfrm>
          <a:prstGeom prst="rect">
            <a:avLst/>
          </a:prstGeom>
          <a:ln>
            <a:noFill/>
          </a:ln>
          <a:effectLst>
            <a:outerShdw blurRad="292100" dist="139700" dir="2700000" algn="tl" rotWithShape="0">
              <a:srgbClr val="333333">
                <a:alpha val="65000"/>
              </a:srgbClr>
            </a:outerShdw>
          </a:effectLst>
        </p:spPr>
      </p:pic>
      <p:sp>
        <p:nvSpPr>
          <p:cNvPr id="3" name="Title 2">
            <a:extLst>
              <a:ext uri="{FF2B5EF4-FFF2-40B4-BE49-F238E27FC236}">
                <a16:creationId xmlns:a16="http://schemas.microsoft.com/office/drawing/2014/main" id="{ABD9386D-B413-4470-85B4-29F6E93B4836}"/>
              </a:ext>
            </a:extLst>
          </p:cNvPr>
          <p:cNvSpPr>
            <a:spLocks noGrp="1"/>
          </p:cNvSpPr>
          <p:nvPr>
            <p:ph type="title"/>
          </p:nvPr>
        </p:nvSpPr>
        <p:spPr>
          <a:xfrm>
            <a:off x="504001" y="504000"/>
            <a:ext cx="11186476" cy="677108"/>
          </a:xfrm>
        </p:spPr>
        <p:txBody>
          <a:bodyPr/>
          <a:lstStyle/>
          <a:p>
            <a:r>
              <a:rPr lang="en-GB" dirty="0"/>
              <a:t>Sample scripts for creating and updating users</a:t>
            </a:r>
            <a:br>
              <a:rPr lang="en-GB" dirty="0"/>
            </a:br>
            <a:r>
              <a:rPr lang="en-GB" sz="2000" b="0" dirty="0"/>
              <a:t>Overview</a:t>
            </a:r>
            <a:endParaRPr lang="en-GB" b="0" dirty="0"/>
          </a:p>
        </p:txBody>
      </p:sp>
      <p:sp>
        <p:nvSpPr>
          <p:cNvPr id="16" name="TextBox 15">
            <a:extLst>
              <a:ext uri="{FF2B5EF4-FFF2-40B4-BE49-F238E27FC236}">
                <a16:creationId xmlns:a16="http://schemas.microsoft.com/office/drawing/2014/main" id="{85F0335F-B104-4B4F-8E67-05CE74AFED4E}"/>
              </a:ext>
            </a:extLst>
          </p:cNvPr>
          <p:cNvSpPr txBox="1"/>
          <p:nvPr/>
        </p:nvSpPr>
        <p:spPr>
          <a:xfrm>
            <a:off x="8263306" y="1375616"/>
            <a:ext cx="3537503" cy="307777"/>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2000" kern="0" dirty="0">
                <a:solidFill>
                  <a:schemeClr val="accent4"/>
                </a:solidFill>
                <a:ea typeface="Arial Unicode MS" pitchFamily="34" charset="-128"/>
                <a:cs typeface="Arial Unicode MS" pitchFamily="34" charset="-128"/>
              </a:rPr>
              <a:t>Create and update users</a:t>
            </a:r>
          </a:p>
        </p:txBody>
      </p:sp>
      <p:sp>
        <p:nvSpPr>
          <p:cNvPr id="23" name="Agenda items">
            <a:extLst>
              <a:ext uri="{FF2B5EF4-FFF2-40B4-BE49-F238E27FC236}">
                <a16:creationId xmlns:a16="http://schemas.microsoft.com/office/drawing/2014/main" id="{F3C95830-5C45-4270-AB81-66A1F4E9744D}"/>
              </a:ext>
            </a:extLst>
          </p:cNvPr>
          <p:cNvSpPr>
            <a:spLocks noGrp="1"/>
          </p:cNvSpPr>
          <p:nvPr>
            <p:ph type="body" sz="quarter" idx="10"/>
          </p:nvPr>
        </p:nvSpPr>
        <p:spPr>
          <a:xfrm>
            <a:off x="504001" y="1735861"/>
            <a:ext cx="6111484" cy="4476098"/>
          </a:xfrm>
        </p:spPr>
        <p:txBody>
          <a:bodyPr>
            <a:normAutofit/>
          </a:bodyPr>
          <a:lstStyle/>
          <a:p>
            <a:pPr lvl="1"/>
            <a:r>
              <a:rPr lang="en-GB" dirty="0"/>
              <a:t>18 samples that create and update users</a:t>
            </a:r>
          </a:p>
          <a:p>
            <a:pPr lvl="2"/>
            <a:r>
              <a:rPr lang="en-GB" dirty="0"/>
              <a:t>Some samples read .csv, others read .json</a:t>
            </a:r>
          </a:p>
          <a:p>
            <a:pPr lvl="2"/>
            <a:r>
              <a:rPr lang="en-GB" dirty="0"/>
              <a:t>Some are optimised for creating, others for updating</a:t>
            </a:r>
          </a:p>
          <a:p>
            <a:pPr lvl="2"/>
            <a:endParaRPr lang="en-GB" dirty="0"/>
          </a:p>
          <a:p>
            <a:pPr lvl="1"/>
            <a:r>
              <a:rPr lang="en-GB" dirty="0"/>
              <a:t>Scripts here that update only update:</a:t>
            </a:r>
          </a:p>
          <a:p>
            <a:pPr lvl="2"/>
            <a:r>
              <a:rPr lang="en-GB" dirty="0"/>
              <a:t>Business Intelligence license type (concurrent/named)</a:t>
            </a:r>
          </a:p>
          <a:p>
            <a:pPr lvl="2"/>
            <a:r>
              <a:rPr lang="en-GB" dirty="0"/>
              <a:t>Manager</a:t>
            </a:r>
          </a:p>
          <a:p>
            <a:pPr lvl="2"/>
            <a:r>
              <a:rPr lang="en-GB" dirty="0"/>
              <a:t>Email</a:t>
            </a:r>
          </a:p>
          <a:p>
            <a:pPr lvl="2"/>
            <a:r>
              <a:rPr lang="en-GB" dirty="0"/>
              <a:t>Roles and/or Teams</a:t>
            </a:r>
            <a:br>
              <a:rPr lang="en-GB" dirty="0"/>
            </a:br>
            <a:r>
              <a:rPr lang="en-GB" dirty="0"/>
              <a:t>(depending upon which script you pick)</a:t>
            </a:r>
          </a:p>
          <a:p>
            <a:pPr lvl="1"/>
            <a:endParaRPr lang="en-GB" dirty="0"/>
          </a:p>
          <a:p>
            <a:pPr lvl="1"/>
            <a:r>
              <a:rPr lang="en-GB" dirty="0"/>
              <a:t>If you’re unsure, your likely ‘go to’ scripts are highlighted</a:t>
            </a:r>
          </a:p>
          <a:p>
            <a:pPr lvl="2"/>
            <a:endParaRPr lang="en-GB" dirty="0"/>
          </a:p>
        </p:txBody>
      </p:sp>
      <p:sp>
        <p:nvSpPr>
          <p:cNvPr id="2" name="Rectangle: Rounded Corners 1">
            <a:extLst>
              <a:ext uri="{FF2B5EF4-FFF2-40B4-BE49-F238E27FC236}">
                <a16:creationId xmlns:a16="http://schemas.microsoft.com/office/drawing/2014/main" id="{725EC6F1-AE79-432F-B18E-679F059DF099}"/>
              </a:ext>
            </a:extLst>
          </p:cNvPr>
          <p:cNvSpPr/>
          <p:nvPr/>
        </p:nvSpPr>
        <p:spPr bwMode="gray">
          <a:xfrm>
            <a:off x="8384001" y="3344333"/>
            <a:ext cx="3296111" cy="771618"/>
          </a:xfrm>
          <a:prstGeom prst="round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8" name="Rectangle: Rounded Corners 27">
            <a:extLst>
              <a:ext uri="{FF2B5EF4-FFF2-40B4-BE49-F238E27FC236}">
                <a16:creationId xmlns:a16="http://schemas.microsoft.com/office/drawing/2014/main" id="{A422BC85-23F0-4C15-965F-9DBAE9009C15}"/>
              </a:ext>
            </a:extLst>
          </p:cNvPr>
          <p:cNvSpPr/>
          <p:nvPr/>
        </p:nvSpPr>
        <p:spPr bwMode="gray">
          <a:xfrm>
            <a:off x="8384001" y="4936043"/>
            <a:ext cx="3296111" cy="771618"/>
          </a:xfrm>
          <a:prstGeom prst="round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9" name="Agenda items">
            <a:extLst>
              <a:ext uri="{FF2B5EF4-FFF2-40B4-BE49-F238E27FC236}">
                <a16:creationId xmlns:a16="http://schemas.microsoft.com/office/drawing/2014/main" id="{6979DEF0-C512-4C49-9BB1-A872F1FAE6E0}"/>
              </a:ext>
            </a:extLst>
          </p:cNvPr>
          <p:cNvSpPr txBox="1">
            <a:spLocks/>
          </p:cNvSpPr>
          <p:nvPr/>
        </p:nvSpPr>
        <p:spPr bwMode="black">
          <a:xfrm>
            <a:off x="5842570" y="3528446"/>
            <a:ext cx="2352894" cy="403391"/>
          </a:xfrm>
          <a:prstGeom prst="rect">
            <a:avLst/>
          </a:prstGeom>
        </p:spPr>
        <p:txBody>
          <a:bodyPr vert="horz" lIns="0" tIns="0" rIns="0" bIns="0" rtlCol="0">
            <a:normAutofit fontScale="85000" lnSpcReduction="20000"/>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kern="1200">
                <a:solidFill>
                  <a:schemeClr val="tx1"/>
                </a:solidFill>
                <a:latin typeface="+mn-lt"/>
                <a:ea typeface="+mn-ea"/>
                <a:cs typeface="+mn-cs"/>
              </a:defRPr>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kern="1200">
                <a:solidFill>
                  <a:schemeClr val="tx1"/>
                </a:solidFill>
                <a:latin typeface="+mn-lt"/>
                <a:ea typeface="+mn-ea"/>
                <a:cs typeface="+mn-cs"/>
              </a:defRPr>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lang="en-US" sz="1800" kern="1200" baseline="0" noProof="0">
                <a:solidFill>
                  <a:schemeClr val="tx1"/>
                </a:solidFill>
                <a:latin typeface="+mn-lt"/>
                <a:ea typeface="+mn-ea"/>
                <a:cs typeface="+mn-cs"/>
              </a:defRPr>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accent2"/>
              </a:buClr>
              <a:buSzPct val="100000"/>
              <a:buFont typeface="Arial" pitchFamily="34" charset="0"/>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lvl="1" indent="0" algn="r">
              <a:buNone/>
            </a:pPr>
            <a:r>
              <a:rPr lang="en-GB" b="1" dirty="0">
                <a:solidFill>
                  <a:srgbClr val="0070C0"/>
                </a:solidFill>
              </a:rPr>
              <a:t>Creating</a:t>
            </a:r>
            <a:r>
              <a:rPr lang="en-GB" dirty="0">
                <a:solidFill>
                  <a:srgbClr val="0070C0"/>
                </a:solidFill>
              </a:rPr>
              <a:t> users</a:t>
            </a:r>
            <a:br>
              <a:rPr lang="en-GB" dirty="0">
                <a:solidFill>
                  <a:srgbClr val="0070C0"/>
                </a:solidFill>
              </a:rPr>
            </a:br>
            <a:r>
              <a:rPr lang="en-GB" dirty="0">
                <a:solidFill>
                  <a:srgbClr val="0070C0"/>
                </a:solidFill>
              </a:rPr>
              <a:t>and/or updating users</a:t>
            </a:r>
          </a:p>
        </p:txBody>
      </p:sp>
      <p:sp>
        <p:nvSpPr>
          <p:cNvPr id="30" name="Agenda items">
            <a:extLst>
              <a:ext uri="{FF2B5EF4-FFF2-40B4-BE49-F238E27FC236}">
                <a16:creationId xmlns:a16="http://schemas.microsoft.com/office/drawing/2014/main" id="{70B5C46C-0054-4C81-A09B-FF606C7F5D73}"/>
              </a:ext>
            </a:extLst>
          </p:cNvPr>
          <p:cNvSpPr txBox="1">
            <a:spLocks/>
          </p:cNvSpPr>
          <p:nvPr/>
        </p:nvSpPr>
        <p:spPr bwMode="black">
          <a:xfrm>
            <a:off x="6408508" y="5178990"/>
            <a:ext cx="1854798" cy="403391"/>
          </a:xfrm>
          <a:prstGeom prst="rect">
            <a:avLst/>
          </a:prstGeom>
        </p:spPr>
        <p:txBody>
          <a:bodyPr vert="horz" lIns="0" tIns="0" rIns="0" bIns="0" rtlCol="0">
            <a:normAutofit fontScale="85000" lnSpcReduction="20000"/>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kern="1200">
                <a:solidFill>
                  <a:schemeClr val="tx1"/>
                </a:solidFill>
                <a:latin typeface="+mn-lt"/>
                <a:ea typeface="+mn-ea"/>
                <a:cs typeface="+mn-cs"/>
              </a:defRPr>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kern="1200">
                <a:solidFill>
                  <a:schemeClr val="tx1"/>
                </a:solidFill>
                <a:latin typeface="+mn-lt"/>
                <a:ea typeface="+mn-ea"/>
                <a:cs typeface="+mn-cs"/>
              </a:defRPr>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lang="en-US" sz="1800" kern="1200" baseline="0" noProof="0">
                <a:solidFill>
                  <a:schemeClr val="tx1"/>
                </a:solidFill>
                <a:latin typeface="+mn-lt"/>
                <a:ea typeface="+mn-ea"/>
                <a:cs typeface="+mn-cs"/>
              </a:defRPr>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accent2"/>
              </a:buClr>
              <a:buSzPct val="100000"/>
              <a:buFont typeface="Arial" pitchFamily="34" charset="0"/>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lvl="1" indent="0" algn="r">
              <a:buNone/>
            </a:pPr>
            <a:r>
              <a:rPr lang="en-GB" b="1" dirty="0">
                <a:solidFill>
                  <a:srgbClr val="0070C0"/>
                </a:solidFill>
              </a:rPr>
              <a:t>Updating</a:t>
            </a:r>
            <a:r>
              <a:rPr lang="en-GB" dirty="0">
                <a:solidFill>
                  <a:srgbClr val="0070C0"/>
                </a:solidFill>
              </a:rPr>
              <a:t> users and/or creating users</a:t>
            </a:r>
          </a:p>
        </p:txBody>
      </p:sp>
      <p:pic>
        <p:nvPicPr>
          <p:cNvPr id="10" name="Picture 9">
            <a:extLst>
              <a:ext uri="{FF2B5EF4-FFF2-40B4-BE49-F238E27FC236}">
                <a16:creationId xmlns:a16="http://schemas.microsoft.com/office/drawing/2014/main" id="{82BEEDFB-D0D2-4A42-8C4F-33BFBC09F505}"/>
              </a:ext>
            </a:extLst>
          </p:cNvPr>
          <p:cNvPicPr>
            <a:picLocks noChangeAspect="1"/>
          </p:cNvPicPr>
          <p:nvPr/>
        </p:nvPicPr>
        <p:blipFill>
          <a:blip r:embed="rId4"/>
          <a:stretch>
            <a:fillRect/>
          </a:stretch>
        </p:blipFill>
        <p:spPr>
          <a:xfrm>
            <a:off x="11212606" y="113671"/>
            <a:ext cx="751627" cy="10674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948807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9">
            <a:extLst>
              <a:ext uri="{FF2B5EF4-FFF2-40B4-BE49-F238E27FC236}">
                <a16:creationId xmlns:a16="http://schemas.microsoft.com/office/drawing/2014/main" id="{DB4FFE45-8DDA-4F43-99CF-BEE70FC9F194}"/>
              </a:ext>
            </a:extLst>
          </p:cNvPr>
          <p:cNvGraphicFramePr>
            <a:graphicFrameLocks noGrp="1"/>
          </p:cNvGraphicFramePr>
          <p:nvPr>
            <p:extLst>
              <p:ext uri="{D42A27DB-BD31-4B8C-83A1-F6EECF244321}">
                <p14:modId xmlns:p14="http://schemas.microsoft.com/office/powerpoint/2010/main" val="2478154676"/>
              </p:ext>
            </p:extLst>
          </p:nvPr>
        </p:nvGraphicFramePr>
        <p:xfrm>
          <a:off x="1783559" y="1181108"/>
          <a:ext cx="7197568" cy="2899560"/>
        </p:xfrm>
        <a:graphic>
          <a:graphicData uri="http://schemas.openxmlformats.org/drawingml/2006/table">
            <a:tbl>
              <a:tblPr firstRow="1">
                <a:tableStyleId>{775DCB02-9BB8-47FD-8907-85C794F793BA}</a:tableStyleId>
              </a:tblPr>
              <a:tblGrid>
                <a:gridCol w="1321703">
                  <a:extLst>
                    <a:ext uri="{9D8B030D-6E8A-4147-A177-3AD203B41FA5}">
                      <a16:colId xmlns:a16="http://schemas.microsoft.com/office/drawing/2014/main" val="3636733574"/>
                    </a:ext>
                  </a:extLst>
                </a:gridCol>
                <a:gridCol w="2159000">
                  <a:extLst>
                    <a:ext uri="{9D8B030D-6E8A-4147-A177-3AD203B41FA5}">
                      <a16:colId xmlns:a16="http://schemas.microsoft.com/office/drawing/2014/main" val="1546965600"/>
                    </a:ext>
                  </a:extLst>
                </a:gridCol>
                <a:gridCol w="1007533">
                  <a:extLst>
                    <a:ext uri="{9D8B030D-6E8A-4147-A177-3AD203B41FA5}">
                      <a16:colId xmlns:a16="http://schemas.microsoft.com/office/drawing/2014/main" val="134193938"/>
                    </a:ext>
                  </a:extLst>
                </a:gridCol>
                <a:gridCol w="1058333">
                  <a:extLst>
                    <a:ext uri="{9D8B030D-6E8A-4147-A177-3AD203B41FA5}">
                      <a16:colId xmlns:a16="http://schemas.microsoft.com/office/drawing/2014/main" val="3979380274"/>
                    </a:ext>
                  </a:extLst>
                </a:gridCol>
                <a:gridCol w="1650999">
                  <a:extLst>
                    <a:ext uri="{9D8B030D-6E8A-4147-A177-3AD203B41FA5}">
                      <a16:colId xmlns:a16="http://schemas.microsoft.com/office/drawing/2014/main" val="3109567250"/>
                    </a:ext>
                  </a:extLst>
                </a:gridCol>
              </a:tblGrid>
              <a:tr h="324000">
                <a:tc>
                  <a:txBody>
                    <a:bodyPr/>
                    <a:lstStyle/>
                    <a:p>
                      <a:endParaRPr lang="en-GB" sz="500" dirty="0"/>
                    </a:p>
                  </a:txBody>
                  <a:tcPr/>
                </a:tc>
                <a:tc>
                  <a:txBody>
                    <a:bodyPr/>
                    <a:lstStyle/>
                    <a:p>
                      <a:endParaRPr lang="en-GB" sz="500" dirty="0"/>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mn-lt"/>
                          <a:ea typeface="+mn-ea"/>
                          <a:cs typeface="+mn-cs"/>
                        </a:rPr>
                        <a:t>Just users</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mn-lt"/>
                          <a:ea typeface="+mn-ea"/>
                          <a:cs typeface="+mn-cs"/>
                        </a:rPr>
                        <a:t>Users + roles</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mn-lt"/>
                          <a:ea typeface="+mn-ea"/>
                          <a:cs typeface="+mn-cs"/>
                        </a:rPr>
                        <a:t>Users + roles + teams</a:t>
                      </a:r>
                    </a:p>
                  </a:txBody>
                  <a:tcPr/>
                </a:tc>
                <a:extLst>
                  <a:ext uri="{0D108BD9-81ED-4DB2-BD59-A6C34878D82A}">
                    <a16:rowId xmlns:a16="http://schemas.microsoft.com/office/drawing/2014/main" val="2984134582"/>
                  </a:ext>
                </a:extLst>
              </a:tr>
              <a:tr h="0">
                <a:tc rowSpan="4">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mn-lt"/>
                          <a:ea typeface="+mn-ea"/>
                          <a:cs typeface="+mn-cs"/>
                        </a:rPr>
                        <a:t>Creating users priority</a:t>
                      </a:r>
                    </a:p>
                  </a:txBody>
                  <a:tcPr anchor="ct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Create only</a:t>
                      </a:r>
                    </a:p>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mn-lt"/>
                          <a:ea typeface="+mn-ea"/>
                          <a:cs typeface="+mn-cs"/>
                        </a:rPr>
                        <a:t>(ok only if email never changes)</a:t>
                      </a:r>
                    </a:p>
                  </a:txBody>
                  <a:tcPr anchor="ctr"/>
                </a:tc>
                <a:tc>
                  <a:txBody>
                    <a:bodyPr/>
                    <a:lstStyle/>
                    <a:p>
                      <a:pPr algn="ctr"/>
                      <a:r>
                        <a:rPr lang="en-GB" sz="1800" dirty="0"/>
                        <a:t>101</a:t>
                      </a:r>
                    </a:p>
                  </a:txBody>
                  <a:tcPr anchor="ctr"/>
                </a:tc>
                <a:tc>
                  <a:txBody>
                    <a:bodyPr/>
                    <a:lstStyle/>
                    <a:p>
                      <a:pPr algn="ctr"/>
                      <a:r>
                        <a:rPr lang="en-GB" sz="1800" dirty="0"/>
                        <a:t>102</a:t>
                      </a:r>
                    </a:p>
                  </a:txBody>
                  <a:tcPr anchor="ctr"/>
                </a:tc>
                <a:tc>
                  <a:txBody>
                    <a:bodyPr/>
                    <a:lstStyle/>
                    <a:p>
                      <a:pPr algn="ctr"/>
                      <a:r>
                        <a:rPr lang="en-GB" sz="1800" kern="1200" dirty="0">
                          <a:solidFill>
                            <a:schemeClr val="dk1"/>
                          </a:solidFill>
                          <a:latin typeface="+mn-lt"/>
                          <a:ea typeface="+mn-ea"/>
                          <a:cs typeface="+mn-cs"/>
                        </a:rPr>
                        <a:t>103</a:t>
                      </a:r>
                    </a:p>
                  </a:txBody>
                  <a:tcPr anchor="ctr"/>
                </a:tc>
                <a:extLst>
                  <a:ext uri="{0D108BD9-81ED-4DB2-BD59-A6C34878D82A}">
                    <a16:rowId xmlns:a16="http://schemas.microsoft.com/office/drawing/2014/main" val="2689137802"/>
                  </a:ext>
                </a:extLst>
              </a:tr>
              <a:tr h="0">
                <a:tc vMerge="1">
                  <a:txBody>
                    <a:bodyPr/>
                    <a:lstStyle/>
                    <a:p>
                      <a:endParaRPr lang="en-GB" dirty="0"/>
                    </a:p>
                  </a:txBody>
                  <a:tcP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Create and update</a:t>
                      </a:r>
                      <a:br>
                        <a:rPr kumimoji="0" lang="en-GB" sz="1100" b="0" i="0" u="none" strike="noStrike" kern="1200" cap="none" spc="0" normalizeH="0" baseline="0" noProof="0" dirty="0">
                          <a:ln>
                            <a:noFill/>
                          </a:ln>
                          <a:solidFill>
                            <a:srgbClr val="000000"/>
                          </a:solidFill>
                          <a:effectLst/>
                          <a:uLnTx/>
                          <a:uFillTx/>
                          <a:latin typeface="+mn-lt"/>
                          <a:ea typeface="+mn-ea"/>
                          <a:cs typeface="+mn-cs"/>
                        </a:rPr>
                      </a:br>
                      <a:r>
                        <a:rPr kumimoji="0" lang="en-GB" sz="800" b="0" i="0" u="none" strike="noStrike" kern="1200" cap="none" spc="0" normalizeH="0" baseline="0" noProof="0" dirty="0">
                          <a:ln>
                            <a:noFill/>
                          </a:ln>
                          <a:solidFill>
                            <a:srgbClr val="000000"/>
                          </a:solidFill>
                          <a:effectLst/>
                          <a:uLnTx/>
                          <a:uFillTx/>
                          <a:latin typeface="+mn-lt"/>
                          <a:ea typeface="+mn-ea"/>
                          <a:cs typeface="+mn-cs"/>
                        </a:rPr>
                        <a:t>(can’t update email,</a:t>
                      </a:r>
                    </a:p>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mn-lt"/>
                          <a:ea typeface="+mn-ea"/>
                          <a:cs typeface="+mn-cs"/>
                        </a:rPr>
                        <a:t>so ok only if email never changes)</a:t>
                      </a:r>
                      <a:endParaRPr kumimoji="0" lang="en-GB" sz="1100" b="0" i="0" u="none" strike="noStrike" kern="1200" cap="none" spc="0" normalizeH="0" baseline="0" noProof="0" dirty="0">
                        <a:ln>
                          <a:noFill/>
                        </a:ln>
                        <a:solidFill>
                          <a:srgbClr val="000000"/>
                        </a:solidFill>
                        <a:effectLst/>
                        <a:uLnTx/>
                        <a:uFillTx/>
                        <a:latin typeface="+mn-lt"/>
                        <a:ea typeface="+mn-ea"/>
                        <a:cs typeface="+mn-cs"/>
                      </a:endParaRPr>
                    </a:p>
                  </a:txBody>
                  <a:tcPr anchor="ctr"/>
                </a:tc>
                <a:tc>
                  <a:txBody>
                    <a:bodyPr/>
                    <a:lstStyle/>
                    <a:p>
                      <a:pPr algn="ctr"/>
                      <a:r>
                        <a:rPr lang="en-GB" sz="1800" dirty="0"/>
                        <a:t>111</a:t>
                      </a:r>
                    </a:p>
                  </a:txBody>
                  <a:tcPr anchor="ctr"/>
                </a:tc>
                <a:tc>
                  <a:txBody>
                    <a:bodyPr/>
                    <a:lstStyle/>
                    <a:p>
                      <a:pPr algn="ctr"/>
                      <a:r>
                        <a:rPr lang="en-GB" sz="1800" dirty="0"/>
                        <a:t>112</a:t>
                      </a:r>
                    </a:p>
                  </a:txBody>
                  <a:tcPr anchor="ctr"/>
                </a:tc>
                <a:tc>
                  <a:txBody>
                    <a:bodyPr/>
                    <a:lstStyle/>
                    <a:p>
                      <a:pPr algn="ctr"/>
                      <a:r>
                        <a:rPr lang="en-GB" sz="1800" dirty="0"/>
                        <a:t>113</a:t>
                      </a:r>
                    </a:p>
                  </a:txBody>
                  <a:tcPr anchor="ctr"/>
                </a:tc>
                <a:extLst>
                  <a:ext uri="{0D108BD9-81ED-4DB2-BD59-A6C34878D82A}">
                    <a16:rowId xmlns:a16="http://schemas.microsoft.com/office/drawing/2014/main" val="4190794795"/>
                  </a:ext>
                </a:extLst>
              </a:tr>
              <a:tr h="0">
                <a:tc vMerge="1">
                  <a:txBody>
                    <a:bodyPr/>
                    <a:lstStyle/>
                    <a:p>
                      <a:endParaRPr lang="en-GB" dirty="0"/>
                    </a:p>
                  </a:txBody>
                  <a:tcP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Create and update</a:t>
                      </a:r>
                      <a:br>
                        <a:rPr kumimoji="0" lang="en-GB" sz="1100" b="0" i="0" u="none" strike="noStrike" kern="1200" cap="none" spc="0" normalizeH="0" baseline="0" noProof="0" dirty="0">
                          <a:ln>
                            <a:noFill/>
                          </a:ln>
                          <a:solidFill>
                            <a:srgbClr val="000000"/>
                          </a:solidFill>
                          <a:effectLst/>
                          <a:uLnTx/>
                          <a:uFillTx/>
                          <a:latin typeface="+mn-lt"/>
                          <a:ea typeface="+mn-ea"/>
                          <a:cs typeface="+mn-cs"/>
                        </a:rPr>
                      </a:br>
                      <a:r>
                        <a:rPr kumimoji="0" lang="en-GB" sz="800" b="0" i="0" u="none" strike="noStrike" kern="1200" cap="none" spc="0" normalizeH="0" baseline="0" noProof="0" dirty="0">
                          <a:ln>
                            <a:noFill/>
                          </a:ln>
                          <a:solidFill>
                            <a:srgbClr val="000000"/>
                          </a:solidFill>
                          <a:effectLst/>
                          <a:uLnTx/>
                          <a:uFillTx/>
                          <a:latin typeface="+mn-lt"/>
                          <a:ea typeface="+mn-ea"/>
                          <a:cs typeface="+mn-cs"/>
                        </a:rPr>
                        <a:t>(creates and then deletes duplicate user if email needs updating)</a:t>
                      </a:r>
                      <a:endParaRPr kumimoji="0" lang="en-GB" sz="1100" b="0" i="0" u="none" strike="noStrike" kern="1200" cap="none" spc="0" normalizeH="0" baseline="0" noProof="0" dirty="0">
                        <a:ln>
                          <a:noFill/>
                        </a:ln>
                        <a:solidFill>
                          <a:srgbClr val="000000"/>
                        </a:solidFill>
                        <a:effectLst/>
                        <a:uLnTx/>
                        <a:uFillTx/>
                        <a:latin typeface="+mn-lt"/>
                        <a:ea typeface="+mn-ea"/>
                        <a:cs typeface="+mn-cs"/>
                      </a:endParaRPr>
                    </a:p>
                  </a:txBody>
                  <a:tcPr anchor="ctr"/>
                </a:tc>
                <a:tc>
                  <a:txBody>
                    <a:bodyPr/>
                    <a:lstStyle/>
                    <a:p>
                      <a:pPr algn="ctr"/>
                      <a:r>
                        <a:rPr lang="en-GB" sz="1800" b="1" dirty="0"/>
                        <a:t>121</a:t>
                      </a:r>
                    </a:p>
                  </a:txBody>
                  <a:tcPr anchor="ctr"/>
                </a:tc>
                <a:tc>
                  <a:txBody>
                    <a:bodyPr/>
                    <a:lstStyle/>
                    <a:p>
                      <a:pPr algn="ctr"/>
                      <a:r>
                        <a:rPr lang="en-GB" sz="1800" b="1" dirty="0"/>
                        <a:t>122</a:t>
                      </a:r>
                    </a:p>
                  </a:txBody>
                  <a:tcPr anchor="ctr"/>
                </a:tc>
                <a:tc>
                  <a:txBody>
                    <a:bodyPr/>
                    <a:lstStyle/>
                    <a:p>
                      <a:pPr algn="ctr"/>
                      <a:r>
                        <a:rPr lang="en-GB" sz="1800" b="1" dirty="0"/>
                        <a:t>123</a:t>
                      </a:r>
                    </a:p>
                  </a:txBody>
                  <a:tcPr anchor="ctr"/>
                </a:tc>
                <a:extLst>
                  <a:ext uri="{0D108BD9-81ED-4DB2-BD59-A6C34878D82A}">
                    <a16:rowId xmlns:a16="http://schemas.microsoft.com/office/drawing/2014/main" val="1888681390"/>
                  </a:ext>
                </a:extLst>
              </a:tr>
              <a:tr h="0">
                <a:tc v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mn-lt"/>
                        <a:ea typeface="+mn-ea"/>
                        <a:cs typeface="+mn-cs"/>
                      </a:endParaRPr>
                    </a:p>
                  </a:txBody>
                  <a:tcPr anchor="ct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Create and update when using SAML mapped on email</a:t>
                      </a:r>
                    </a:p>
                  </a:txBody>
                  <a:tcPr anchor="ctr"/>
                </a:tc>
                <a:tc>
                  <a:txBody>
                    <a:bodyPr/>
                    <a:lstStyle/>
                    <a:p>
                      <a:pPr algn="ctr"/>
                      <a:r>
                        <a:rPr lang="en-GB" sz="1800" b="0" dirty="0"/>
                        <a:t>131</a:t>
                      </a:r>
                    </a:p>
                  </a:txBody>
                  <a:tcPr anchor="ctr"/>
                </a:tc>
                <a:tc>
                  <a:txBody>
                    <a:bodyPr/>
                    <a:lstStyle/>
                    <a:p>
                      <a:pPr algn="ctr"/>
                      <a:r>
                        <a:rPr lang="en-GB" sz="1800" b="0" dirty="0"/>
                        <a:t>132</a:t>
                      </a:r>
                    </a:p>
                  </a:txBody>
                  <a:tcPr anchor="ctr"/>
                </a:tc>
                <a:tc>
                  <a:txBody>
                    <a:bodyPr/>
                    <a:lstStyle/>
                    <a:p>
                      <a:pPr algn="ctr"/>
                      <a:r>
                        <a:rPr lang="en-GB" sz="1800" b="0" dirty="0"/>
                        <a:t>133</a:t>
                      </a:r>
                    </a:p>
                  </a:txBody>
                  <a:tcPr anchor="ctr"/>
                </a:tc>
                <a:extLst>
                  <a:ext uri="{0D108BD9-81ED-4DB2-BD59-A6C34878D82A}">
                    <a16:rowId xmlns:a16="http://schemas.microsoft.com/office/drawing/2014/main" val="3973948389"/>
                  </a:ext>
                </a:extLst>
              </a:tr>
              <a:tr h="0">
                <a:tc rowSpan="2">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mn-lt"/>
                          <a:ea typeface="+mn-ea"/>
                          <a:cs typeface="+mn-cs"/>
                        </a:rPr>
                        <a:t>Updating users priority</a:t>
                      </a:r>
                    </a:p>
                  </a:txBody>
                  <a:tcPr anchor="ct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Update and create</a:t>
                      </a:r>
                      <a:br>
                        <a:rPr kumimoji="0" lang="en-GB" sz="1100" b="0" i="0" u="none" strike="noStrike" kern="1200" cap="none" spc="0" normalizeH="0" baseline="0" noProof="0" dirty="0">
                          <a:ln>
                            <a:noFill/>
                          </a:ln>
                          <a:solidFill>
                            <a:srgbClr val="000000"/>
                          </a:solidFill>
                          <a:effectLst/>
                          <a:uLnTx/>
                          <a:uFillTx/>
                          <a:latin typeface="+mn-lt"/>
                          <a:ea typeface="+mn-ea"/>
                          <a:cs typeface="+mn-cs"/>
                        </a:rPr>
                      </a:br>
                      <a:r>
                        <a:rPr kumimoji="0" lang="en-GB" sz="800" b="0" i="0" u="none" strike="noStrike" kern="1200" cap="none" spc="0" normalizeH="0" baseline="0" noProof="0" dirty="0">
                          <a:ln>
                            <a:noFill/>
                          </a:ln>
                          <a:solidFill>
                            <a:srgbClr val="000000"/>
                          </a:solidFill>
                          <a:effectLst/>
                          <a:uLnTx/>
                          <a:uFillTx/>
                          <a:latin typeface="+mn-lt"/>
                          <a:ea typeface="+mn-ea"/>
                          <a:cs typeface="+mn-cs"/>
                        </a:rPr>
                        <a:t>(also updates email)</a:t>
                      </a:r>
                      <a:endParaRPr kumimoji="0" lang="en-GB" sz="1100" b="0" i="0" u="none" strike="noStrike" kern="1200" cap="none" spc="0" normalizeH="0" baseline="0" noProof="0" dirty="0">
                        <a:ln>
                          <a:noFill/>
                        </a:ln>
                        <a:solidFill>
                          <a:srgbClr val="000000"/>
                        </a:solidFill>
                        <a:effectLst/>
                        <a:uLnTx/>
                        <a:uFillTx/>
                        <a:latin typeface="+mn-lt"/>
                        <a:ea typeface="+mn-ea"/>
                        <a:cs typeface="+mn-cs"/>
                      </a:endParaRPr>
                    </a:p>
                  </a:txBody>
                  <a:tcPr anchor="ctr"/>
                </a:tc>
                <a:tc>
                  <a:txBody>
                    <a:bodyPr/>
                    <a:lstStyle/>
                    <a:p>
                      <a:pPr algn="ctr"/>
                      <a:r>
                        <a:rPr lang="en-GB" sz="1800" b="1" dirty="0"/>
                        <a:t>201</a:t>
                      </a:r>
                    </a:p>
                  </a:txBody>
                  <a:tcPr anchor="ctr"/>
                </a:tc>
                <a:tc>
                  <a:txBody>
                    <a:bodyPr/>
                    <a:lstStyle/>
                    <a:p>
                      <a:pPr algn="ctr"/>
                      <a:r>
                        <a:rPr lang="en-GB" sz="1800" b="1" dirty="0"/>
                        <a:t>202</a:t>
                      </a:r>
                    </a:p>
                  </a:txBody>
                  <a:tcPr anchor="ctr"/>
                </a:tc>
                <a:tc>
                  <a:txBody>
                    <a:bodyPr/>
                    <a:lstStyle/>
                    <a:p>
                      <a:pPr algn="ctr"/>
                      <a:r>
                        <a:rPr lang="en-GB" sz="1800" b="1" dirty="0"/>
                        <a:t>203</a:t>
                      </a:r>
                    </a:p>
                  </a:txBody>
                  <a:tcPr anchor="ctr"/>
                </a:tc>
                <a:extLst>
                  <a:ext uri="{0D108BD9-81ED-4DB2-BD59-A6C34878D82A}">
                    <a16:rowId xmlns:a16="http://schemas.microsoft.com/office/drawing/2014/main" val="1820099023"/>
                  </a:ext>
                </a:extLst>
              </a:tr>
              <a:tr h="0">
                <a:tc v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mn-lt"/>
                        <a:ea typeface="+mn-ea"/>
                        <a:cs typeface="+mn-cs"/>
                      </a:endParaRPr>
                    </a:p>
                  </a:txBody>
                  <a:tcPr anchor="ct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Update and create when using SAML mapped on email</a:t>
                      </a:r>
                    </a:p>
                  </a:txBody>
                  <a:tcPr anchor="ctr"/>
                </a:tc>
                <a:tc>
                  <a:txBody>
                    <a:bodyPr/>
                    <a:lstStyle/>
                    <a:p>
                      <a:pPr algn="ctr"/>
                      <a:r>
                        <a:rPr lang="en-GB" sz="1800" b="0" dirty="0"/>
                        <a:t>231</a:t>
                      </a:r>
                    </a:p>
                  </a:txBody>
                  <a:tcPr anchor="ctr"/>
                </a:tc>
                <a:tc>
                  <a:txBody>
                    <a:bodyPr/>
                    <a:lstStyle/>
                    <a:p>
                      <a:pPr algn="ctr"/>
                      <a:r>
                        <a:rPr lang="en-GB" sz="1800" b="0" dirty="0"/>
                        <a:t>232</a:t>
                      </a:r>
                    </a:p>
                  </a:txBody>
                  <a:tcPr anchor="ctr"/>
                </a:tc>
                <a:tc>
                  <a:txBody>
                    <a:bodyPr/>
                    <a:lstStyle/>
                    <a:p>
                      <a:pPr algn="ctr"/>
                      <a:r>
                        <a:rPr lang="en-GB" sz="1800" b="0" dirty="0"/>
                        <a:t>233</a:t>
                      </a:r>
                    </a:p>
                  </a:txBody>
                  <a:tcPr anchor="ctr"/>
                </a:tc>
                <a:extLst>
                  <a:ext uri="{0D108BD9-81ED-4DB2-BD59-A6C34878D82A}">
                    <a16:rowId xmlns:a16="http://schemas.microsoft.com/office/drawing/2014/main" val="1410633678"/>
                  </a:ext>
                </a:extLst>
              </a:tr>
            </a:tbl>
          </a:graphicData>
        </a:graphic>
      </p:graphicFrame>
      <p:sp>
        <p:nvSpPr>
          <p:cNvPr id="11" name="Text Placeholder"/>
          <p:cNvSpPr>
            <a:spLocks noGrp="1"/>
          </p:cNvSpPr>
          <p:nvPr>
            <p:ph type="body" sz="quarter" idx="10"/>
          </p:nvPr>
        </p:nvSpPr>
        <p:spPr>
          <a:xfrm>
            <a:off x="285525" y="4427281"/>
            <a:ext cx="6370254" cy="928555"/>
          </a:xfrm>
        </p:spPr>
        <p:txBody>
          <a:bodyPr>
            <a:normAutofit/>
          </a:bodyPr>
          <a:lstStyle/>
          <a:p>
            <a:pPr lvl="1"/>
            <a:r>
              <a:rPr lang="en-GB" sz="1600" dirty="0"/>
              <a:t>Scripts xx1 can read a data file of type </a:t>
            </a:r>
            <a:r>
              <a:rPr lang="en-GB" sz="1600" b="1" dirty="0"/>
              <a:t>.csv </a:t>
            </a:r>
            <a:r>
              <a:rPr lang="en-GB" sz="1600" dirty="0"/>
              <a:t>and </a:t>
            </a:r>
            <a:r>
              <a:rPr lang="en-GB" sz="1600" b="1" dirty="0"/>
              <a:t>.json</a:t>
            </a:r>
          </a:p>
          <a:p>
            <a:pPr lvl="1"/>
            <a:r>
              <a:rPr lang="en-GB" sz="1600" dirty="0"/>
              <a:t>Scripts xx2, xx3 can only read a data file of type </a:t>
            </a:r>
            <a:r>
              <a:rPr lang="en-GB" sz="1600" b="1" dirty="0"/>
              <a:t>.json</a:t>
            </a:r>
          </a:p>
        </p:txBody>
      </p:sp>
      <p:sp>
        <p:nvSpPr>
          <p:cNvPr id="4" name="Title"/>
          <p:cNvSpPr>
            <a:spLocks noGrp="1"/>
          </p:cNvSpPr>
          <p:nvPr>
            <p:ph type="title"/>
          </p:nvPr>
        </p:nvSpPr>
        <p:spPr>
          <a:xfrm>
            <a:off x="504001" y="504000"/>
            <a:ext cx="11186476" cy="677108"/>
          </a:xfrm>
        </p:spPr>
        <p:txBody>
          <a:bodyPr/>
          <a:lstStyle/>
          <a:p>
            <a:r>
              <a:rPr lang="en-GB"/>
              <a:t>Sample scripts for creating and updating users</a:t>
            </a:r>
            <a:br>
              <a:rPr lang="en-GB"/>
            </a:br>
            <a:r>
              <a:rPr lang="en-GB" sz="2000" b="0"/>
              <a:t>Data files</a:t>
            </a:r>
            <a:endParaRPr lang="en-GB" sz="2000" b="0" dirty="0"/>
          </a:p>
        </p:txBody>
      </p:sp>
      <p:pic>
        <p:nvPicPr>
          <p:cNvPr id="2" name="Picture 1">
            <a:extLst>
              <a:ext uri="{FF2B5EF4-FFF2-40B4-BE49-F238E27FC236}">
                <a16:creationId xmlns:a16="http://schemas.microsoft.com/office/drawing/2014/main" id="{ABDFCE92-AFEC-49F4-AF78-C24C1E126010}"/>
              </a:ext>
            </a:extLst>
          </p:cNvPr>
          <p:cNvPicPr>
            <a:picLocks noChangeAspect="1"/>
          </p:cNvPicPr>
          <p:nvPr/>
        </p:nvPicPr>
        <p:blipFill>
          <a:blip r:embed="rId3"/>
          <a:stretch>
            <a:fillRect/>
          </a:stretch>
        </p:blipFill>
        <p:spPr>
          <a:xfrm>
            <a:off x="285525" y="5851869"/>
            <a:ext cx="7935432" cy="485843"/>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24839A98-C1F6-441F-B9E4-BF1B6C571D9E}"/>
              </a:ext>
            </a:extLst>
          </p:cNvPr>
          <p:cNvSpPr txBox="1"/>
          <p:nvPr/>
        </p:nvSpPr>
        <p:spPr>
          <a:xfrm>
            <a:off x="2606138" y="5595308"/>
            <a:ext cx="2834109"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800" kern="0" dirty="0">
                <a:solidFill>
                  <a:schemeClr val="accent3"/>
                </a:solidFill>
                <a:ea typeface="Arial Unicode MS" pitchFamily="34" charset="-128"/>
                <a:cs typeface="Arial Unicode MS" pitchFamily="34" charset="-128"/>
              </a:rPr>
              <a:t>.csv data file for scripts xx1:</a:t>
            </a:r>
          </a:p>
        </p:txBody>
      </p:sp>
      <p:sp>
        <p:nvSpPr>
          <p:cNvPr id="12" name="Rectangle: Rounded Corners 11">
            <a:extLst>
              <a:ext uri="{FF2B5EF4-FFF2-40B4-BE49-F238E27FC236}">
                <a16:creationId xmlns:a16="http://schemas.microsoft.com/office/drawing/2014/main" id="{157410ED-B751-4781-8032-6EE1D9E8C861}"/>
              </a:ext>
            </a:extLst>
          </p:cNvPr>
          <p:cNvSpPr/>
          <p:nvPr/>
        </p:nvSpPr>
        <p:spPr bwMode="gray">
          <a:xfrm>
            <a:off x="5268118" y="1181108"/>
            <a:ext cx="977462" cy="2899560"/>
          </a:xfrm>
          <a:prstGeom prst="round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pic>
        <p:nvPicPr>
          <p:cNvPr id="3" name="Picture 2">
            <a:extLst>
              <a:ext uri="{FF2B5EF4-FFF2-40B4-BE49-F238E27FC236}">
                <a16:creationId xmlns:a16="http://schemas.microsoft.com/office/drawing/2014/main" id="{29A40A44-D9DC-46E6-B00E-957F609053A6}"/>
              </a:ext>
            </a:extLst>
          </p:cNvPr>
          <p:cNvPicPr>
            <a:picLocks noChangeAspect="1"/>
          </p:cNvPicPr>
          <p:nvPr/>
        </p:nvPicPr>
        <p:blipFill>
          <a:blip r:embed="rId4"/>
          <a:stretch>
            <a:fillRect/>
          </a:stretch>
        </p:blipFill>
        <p:spPr>
          <a:xfrm>
            <a:off x="7935338" y="3999957"/>
            <a:ext cx="3947970" cy="2751240"/>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85CE9F26-5E39-49A6-9F30-8FF0974B5022}"/>
              </a:ext>
            </a:extLst>
          </p:cNvPr>
          <p:cNvSpPr txBox="1"/>
          <p:nvPr/>
        </p:nvSpPr>
        <p:spPr>
          <a:xfrm>
            <a:off x="9053180" y="3722958"/>
            <a:ext cx="2911053"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800" kern="0" dirty="0">
                <a:solidFill>
                  <a:schemeClr val="accent3"/>
                </a:solidFill>
                <a:ea typeface="Arial Unicode MS" pitchFamily="34" charset="-128"/>
                <a:cs typeface="Arial Unicode MS" pitchFamily="34" charset="-128"/>
              </a:rPr>
              <a:t>.json data file for scripts xx3:</a:t>
            </a:r>
          </a:p>
        </p:txBody>
      </p:sp>
      <p:sp>
        <p:nvSpPr>
          <p:cNvPr id="5" name="Arrow: Up-Down 4">
            <a:extLst>
              <a:ext uri="{FF2B5EF4-FFF2-40B4-BE49-F238E27FC236}">
                <a16:creationId xmlns:a16="http://schemas.microsoft.com/office/drawing/2014/main" id="{85FAEFB0-C446-4D0D-A372-AA8D11B1B528}"/>
              </a:ext>
            </a:extLst>
          </p:cNvPr>
          <p:cNvSpPr/>
          <p:nvPr/>
        </p:nvSpPr>
        <p:spPr bwMode="gray">
          <a:xfrm>
            <a:off x="5470805" y="4080667"/>
            <a:ext cx="632885" cy="1771201"/>
          </a:xfrm>
          <a:prstGeom prst="upDownArrow">
            <a:avLst/>
          </a:prstGeom>
          <a:solidFill>
            <a:schemeClr val="accent1"/>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pic>
        <p:nvPicPr>
          <p:cNvPr id="13" name="Picture 12">
            <a:extLst>
              <a:ext uri="{FF2B5EF4-FFF2-40B4-BE49-F238E27FC236}">
                <a16:creationId xmlns:a16="http://schemas.microsoft.com/office/drawing/2014/main" id="{74D9A6F9-6F09-438E-A3CF-7DD12E75BFA0}"/>
              </a:ext>
            </a:extLst>
          </p:cNvPr>
          <p:cNvPicPr>
            <a:picLocks noChangeAspect="1"/>
          </p:cNvPicPr>
          <p:nvPr/>
        </p:nvPicPr>
        <p:blipFill>
          <a:blip r:embed="rId5"/>
          <a:stretch>
            <a:fillRect/>
          </a:stretch>
        </p:blipFill>
        <p:spPr>
          <a:xfrm>
            <a:off x="11212606" y="113671"/>
            <a:ext cx="751627" cy="10674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0225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117858" y="3977525"/>
            <a:ext cx="11958762" cy="2645562"/>
          </a:xfrm>
        </p:spPr>
        <p:txBody>
          <a:bodyPr>
            <a:normAutofit/>
          </a:bodyPr>
          <a:lstStyle/>
          <a:p>
            <a:r>
              <a:rPr lang="en-GB" sz="1600" dirty="0"/>
              <a:t>Sample scripts for creating and updating users</a:t>
            </a:r>
          </a:p>
          <a:p>
            <a:pPr lvl="1"/>
            <a:r>
              <a:rPr lang="en-GB" sz="1400" dirty="0"/>
              <a:t>Scripts 10x only create users and perform no update function</a:t>
            </a:r>
          </a:p>
          <a:p>
            <a:pPr lvl="1"/>
            <a:r>
              <a:rPr lang="en-GB" sz="1400" dirty="0"/>
              <a:t>Scripts 11x, 12x, 13x perform both perform create and update functions</a:t>
            </a:r>
          </a:p>
          <a:p>
            <a:pPr lvl="1"/>
            <a:r>
              <a:rPr lang="en-GB" sz="1400" dirty="0"/>
              <a:t>Scripts 1xx will create a duplicate user ‘_1’ if the </a:t>
            </a:r>
            <a:r>
              <a:rPr lang="en-GB" sz="1400" b="1" dirty="0"/>
              <a:t>email</a:t>
            </a:r>
            <a:r>
              <a:rPr lang="en-GB" sz="1400" dirty="0"/>
              <a:t> doesn’t match the </a:t>
            </a:r>
            <a:r>
              <a:rPr lang="en-GB" sz="1400" b="1" dirty="0" err="1"/>
              <a:t>userid</a:t>
            </a:r>
            <a:endParaRPr lang="en-GB" sz="1400" b="1" dirty="0"/>
          </a:p>
          <a:p>
            <a:pPr lvl="2"/>
            <a:r>
              <a:rPr lang="en-GB" sz="1400" dirty="0"/>
              <a:t>Scripts 12x will manage this by deleting this duplicate user before updating the correct users’ email!</a:t>
            </a:r>
          </a:p>
          <a:p>
            <a:pPr lvl="1"/>
            <a:r>
              <a:rPr lang="en-GB" sz="1400" dirty="0"/>
              <a:t>Scripts 13x and 23x are only for when</a:t>
            </a:r>
          </a:p>
          <a:p>
            <a:pPr lvl="2"/>
            <a:r>
              <a:rPr lang="en-GB" sz="1400" dirty="0"/>
              <a:t>using SAML SSO</a:t>
            </a:r>
          </a:p>
          <a:p>
            <a:pPr lvl="2"/>
            <a:r>
              <a:rPr lang="en-GB" sz="1400" u="sng" dirty="0"/>
              <a:t>and</a:t>
            </a:r>
            <a:r>
              <a:rPr lang="en-GB" sz="1400" dirty="0"/>
              <a:t> you’re mapping the user on their email</a:t>
            </a:r>
          </a:p>
          <a:p>
            <a:pPr lvl="2"/>
            <a:r>
              <a:rPr lang="en-GB" sz="1400" u="sng" dirty="0"/>
              <a:t>and</a:t>
            </a:r>
            <a:r>
              <a:rPr lang="en-GB" sz="1400" dirty="0"/>
              <a:t> you need to obtain a predictable user ID, defined by you, rather than one derived from the email address and defined by SAP Analytics Cloud</a:t>
            </a:r>
          </a:p>
        </p:txBody>
      </p:sp>
      <p:sp>
        <p:nvSpPr>
          <p:cNvPr id="4" name="Title"/>
          <p:cNvSpPr>
            <a:spLocks noGrp="1"/>
          </p:cNvSpPr>
          <p:nvPr>
            <p:ph type="title"/>
          </p:nvPr>
        </p:nvSpPr>
        <p:spPr>
          <a:xfrm>
            <a:off x="504001" y="504000"/>
            <a:ext cx="11186476" cy="677108"/>
          </a:xfrm>
        </p:spPr>
        <p:txBody>
          <a:bodyPr/>
          <a:lstStyle/>
          <a:p>
            <a:r>
              <a:rPr lang="en-GB"/>
              <a:t>Sample scripts for creating and updating users</a:t>
            </a:r>
            <a:br>
              <a:rPr lang="en-GB"/>
            </a:br>
            <a:r>
              <a:rPr lang="en-GB" sz="2000" b="0"/>
              <a:t>Overview</a:t>
            </a:r>
            <a:endParaRPr lang="en-GB" sz="2000" b="0" dirty="0"/>
          </a:p>
        </p:txBody>
      </p:sp>
      <p:graphicFrame>
        <p:nvGraphicFramePr>
          <p:cNvPr id="8" name="Table 9">
            <a:extLst>
              <a:ext uri="{FF2B5EF4-FFF2-40B4-BE49-F238E27FC236}">
                <a16:creationId xmlns:a16="http://schemas.microsoft.com/office/drawing/2014/main" id="{A41A3D99-EE54-4ED6-82B8-58F413A2B08C}"/>
              </a:ext>
            </a:extLst>
          </p:cNvPr>
          <p:cNvGraphicFramePr>
            <a:graphicFrameLocks noGrp="1"/>
          </p:cNvGraphicFramePr>
          <p:nvPr>
            <p:extLst>
              <p:ext uri="{D42A27DB-BD31-4B8C-83A1-F6EECF244321}">
                <p14:modId xmlns:p14="http://schemas.microsoft.com/office/powerpoint/2010/main" val="1265923466"/>
              </p:ext>
            </p:extLst>
          </p:nvPr>
        </p:nvGraphicFramePr>
        <p:xfrm>
          <a:off x="2022631" y="942993"/>
          <a:ext cx="7197568" cy="2899560"/>
        </p:xfrm>
        <a:graphic>
          <a:graphicData uri="http://schemas.openxmlformats.org/drawingml/2006/table">
            <a:tbl>
              <a:tblPr firstRow="1">
                <a:tableStyleId>{775DCB02-9BB8-47FD-8907-85C794F793BA}</a:tableStyleId>
              </a:tblPr>
              <a:tblGrid>
                <a:gridCol w="1321703">
                  <a:extLst>
                    <a:ext uri="{9D8B030D-6E8A-4147-A177-3AD203B41FA5}">
                      <a16:colId xmlns:a16="http://schemas.microsoft.com/office/drawing/2014/main" val="3636733574"/>
                    </a:ext>
                  </a:extLst>
                </a:gridCol>
                <a:gridCol w="2159000">
                  <a:extLst>
                    <a:ext uri="{9D8B030D-6E8A-4147-A177-3AD203B41FA5}">
                      <a16:colId xmlns:a16="http://schemas.microsoft.com/office/drawing/2014/main" val="1546965600"/>
                    </a:ext>
                  </a:extLst>
                </a:gridCol>
                <a:gridCol w="1007533">
                  <a:extLst>
                    <a:ext uri="{9D8B030D-6E8A-4147-A177-3AD203B41FA5}">
                      <a16:colId xmlns:a16="http://schemas.microsoft.com/office/drawing/2014/main" val="134193938"/>
                    </a:ext>
                  </a:extLst>
                </a:gridCol>
                <a:gridCol w="1058333">
                  <a:extLst>
                    <a:ext uri="{9D8B030D-6E8A-4147-A177-3AD203B41FA5}">
                      <a16:colId xmlns:a16="http://schemas.microsoft.com/office/drawing/2014/main" val="3979380274"/>
                    </a:ext>
                  </a:extLst>
                </a:gridCol>
                <a:gridCol w="1650999">
                  <a:extLst>
                    <a:ext uri="{9D8B030D-6E8A-4147-A177-3AD203B41FA5}">
                      <a16:colId xmlns:a16="http://schemas.microsoft.com/office/drawing/2014/main" val="3109567250"/>
                    </a:ext>
                  </a:extLst>
                </a:gridCol>
              </a:tblGrid>
              <a:tr h="324000">
                <a:tc>
                  <a:txBody>
                    <a:bodyPr/>
                    <a:lstStyle/>
                    <a:p>
                      <a:endParaRPr lang="en-GB" sz="500" dirty="0"/>
                    </a:p>
                  </a:txBody>
                  <a:tcPr/>
                </a:tc>
                <a:tc>
                  <a:txBody>
                    <a:bodyPr/>
                    <a:lstStyle/>
                    <a:p>
                      <a:endParaRPr lang="en-GB" sz="500" dirty="0"/>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mn-lt"/>
                          <a:ea typeface="+mn-ea"/>
                          <a:cs typeface="+mn-cs"/>
                        </a:rPr>
                        <a:t>Just users</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mn-lt"/>
                          <a:ea typeface="+mn-ea"/>
                          <a:cs typeface="+mn-cs"/>
                        </a:rPr>
                        <a:t>Users + roles</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mn-lt"/>
                          <a:ea typeface="+mn-ea"/>
                          <a:cs typeface="+mn-cs"/>
                        </a:rPr>
                        <a:t>Users + roles + teams</a:t>
                      </a:r>
                    </a:p>
                  </a:txBody>
                  <a:tcPr/>
                </a:tc>
                <a:extLst>
                  <a:ext uri="{0D108BD9-81ED-4DB2-BD59-A6C34878D82A}">
                    <a16:rowId xmlns:a16="http://schemas.microsoft.com/office/drawing/2014/main" val="2984134582"/>
                  </a:ext>
                </a:extLst>
              </a:tr>
              <a:tr h="0">
                <a:tc rowSpan="4">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mn-lt"/>
                          <a:ea typeface="+mn-ea"/>
                          <a:cs typeface="+mn-cs"/>
                        </a:rPr>
                        <a:t>Creating users priority</a:t>
                      </a:r>
                    </a:p>
                  </a:txBody>
                  <a:tcPr anchor="ct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Create only</a:t>
                      </a:r>
                    </a:p>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mn-lt"/>
                          <a:ea typeface="+mn-ea"/>
                          <a:cs typeface="+mn-cs"/>
                        </a:rPr>
                        <a:t>(ok only if email never changes)</a:t>
                      </a:r>
                    </a:p>
                  </a:txBody>
                  <a:tcPr anchor="ctr"/>
                </a:tc>
                <a:tc>
                  <a:txBody>
                    <a:bodyPr/>
                    <a:lstStyle/>
                    <a:p>
                      <a:pPr algn="ctr"/>
                      <a:r>
                        <a:rPr lang="en-GB" sz="1800" dirty="0"/>
                        <a:t>101</a:t>
                      </a:r>
                    </a:p>
                  </a:txBody>
                  <a:tcPr anchor="ctr"/>
                </a:tc>
                <a:tc>
                  <a:txBody>
                    <a:bodyPr/>
                    <a:lstStyle/>
                    <a:p>
                      <a:pPr algn="ctr"/>
                      <a:r>
                        <a:rPr lang="en-GB" sz="1800" dirty="0"/>
                        <a:t>102</a:t>
                      </a:r>
                    </a:p>
                  </a:txBody>
                  <a:tcPr anchor="ctr"/>
                </a:tc>
                <a:tc>
                  <a:txBody>
                    <a:bodyPr/>
                    <a:lstStyle/>
                    <a:p>
                      <a:pPr algn="ctr"/>
                      <a:r>
                        <a:rPr lang="en-GB" sz="1800" kern="1200" dirty="0">
                          <a:solidFill>
                            <a:schemeClr val="dk1"/>
                          </a:solidFill>
                          <a:latin typeface="+mn-lt"/>
                          <a:ea typeface="+mn-ea"/>
                          <a:cs typeface="+mn-cs"/>
                        </a:rPr>
                        <a:t>103</a:t>
                      </a:r>
                    </a:p>
                  </a:txBody>
                  <a:tcPr anchor="ctr"/>
                </a:tc>
                <a:extLst>
                  <a:ext uri="{0D108BD9-81ED-4DB2-BD59-A6C34878D82A}">
                    <a16:rowId xmlns:a16="http://schemas.microsoft.com/office/drawing/2014/main" val="2689137802"/>
                  </a:ext>
                </a:extLst>
              </a:tr>
              <a:tr h="0">
                <a:tc vMerge="1">
                  <a:txBody>
                    <a:bodyPr/>
                    <a:lstStyle/>
                    <a:p>
                      <a:endParaRPr lang="en-GB" dirty="0"/>
                    </a:p>
                  </a:txBody>
                  <a:tcP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Create and update</a:t>
                      </a:r>
                      <a:br>
                        <a:rPr kumimoji="0" lang="en-GB" sz="1100" b="0" i="0" u="none" strike="noStrike" kern="1200" cap="none" spc="0" normalizeH="0" baseline="0" noProof="0" dirty="0">
                          <a:ln>
                            <a:noFill/>
                          </a:ln>
                          <a:solidFill>
                            <a:srgbClr val="000000"/>
                          </a:solidFill>
                          <a:effectLst/>
                          <a:uLnTx/>
                          <a:uFillTx/>
                          <a:latin typeface="+mn-lt"/>
                          <a:ea typeface="+mn-ea"/>
                          <a:cs typeface="+mn-cs"/>
                        </a:rPr>
                      </a:br>
                      <a:r>
                        <a:rPr kumimoji="0" lang="en-GB" sz="800" b="0" i="0" u="none" strike="noStrike" kern="1200" cap="none" spc="0" normalizeH="0" baseline="0" noProof="0" dirty="0">
                          <a:ln>
                            <a:noFill/>
                          </a:ln>
                          <a:solidFill>
                            <a:srgbClr val="000000"/>
                          </a:solidFill>
                          <a:effectLst/>
                          <a:uLnTx/>
                          <a:uFillTx/>
                          <a:latin typeface="+mn-lt"/>
                          <a:ea typeface="+mn-ea"/>
                          <a:cs typeface="+mn-cs"/>
                        </a:rPr>
                        <a:t>(can’t update email,</a:t>
                      </a:r>
                    </a:p>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mn-lt"/>
                          <a:ea typeface="+mn-ea"/>
                          <a:cs typeface="+mn-cs"/>
                        </a:rPr>
                        <a:t>so ok only if email never changes)</a:t>
                      </a:r>
                      <a:endParaRPr kumimoji="0" lang="en-GB" sz="1100" b="0" i="0" u="none" strike="noStrike" kern="1200" cap="none" spc="0" normalizeH="0" baseline="0" noProof="0" dirty="0">
                        <a:ln>
                          <a:noFill/>
                        </a:ln>
                        <a:solidFill>
                          <a:srgbClr val="000000"/>
                        </a:solidFill>
                        <a:effectLst/>
                        <a:uLnTx/>
                        <a:uFillTx/>
                        <a:latin typeface="+mn-lt"/>
                        <a:ea typeface="+mn-ea"/>
                        <a:cs typeface="+mn-cs"/>
                      </a:endParaRPr>
                    </a:p>
                  </a:txBody>
                  <a:tcPr anchor="ctr"/>
                </a:tc>
                <a:tc>
                  <a:txBody>
                    <a:bodyPr/>
                    <a:lstStyle/>
                    <a:p>
                      <a:pPr algn="ctr"/>
                      <a:r>
                        <a:rPr lang="en-GB" sz="1800" dirty="0"/>
                        <a:t>111</a:t>
                      </a:r>
                    </a:p>
                  </a:txBody>
                  <a:tcPr anchor="ctr"/>
                </a:tc>
                <a:tc>
                  <a:txBody>
                    <a:bodyPr/>
                    <a:lstStyle/>
                    <a:p>
                      <a:pPr algn="ctr"/>
                      <a:r>
                        <a:rPr lang="en-GB" sz="1800" dirty="0"/>
                        <a:t>112</a:t>
                      </a:r>
                    </a:p>
                  </a:txBody>
                  <a:tcPr anchor="ctr"/>
                </a:tc>
                <a:tc>
                  <a:txBody>
                    <a:bodyPr/>
                    <a:lstStyle/>
                    <a:p>
                      <a:pPr algn="ctr"/>
                      <a:r>
                        <a:rPr lang="en-GB" sz="1800" dirty="0"/>
                        <a:t>113</a:t>
                      </a:r>
                    </a:p>
                  </a:txBody>
                  <a:tcPr anchor="ctr"/>
                </a:tc>
                <a:extLst>
                  <a:ext uri="{0D108BD9-81ED-4DB2-BD59-A6C34878D82A}">
                    <a16:rowId xmlns:a16="http://schemas.microsoft.com/office/drawing/2014/main" val="4190794795"/>
                  </a:ext>
                </a:extLst>
              </a:tr>
              <a:tr h="0">
                <a:tc vMerge="1">
                  <a:txBody>
                    <a:bodyPr/>
                    <a:lstStyle/>
                    <a:p>
                      <a:endParaRPr lang="en-GB" dirty="0"/>
                    </a:p>
                  </a:txBody>
                  <a:tcP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Create and update</a:t>
                      </a:r>
                      <a:br>
                        <a:rPr kumimoji="0" lang="en-GB" sz="1100" b="0" i="0" u="none" strike="noStrike" kern="1200" cap="none" spc="0" normalizeH="0" baseline="0" noProof="0" dirty="0">
                          <a:ln>
                            <a:noFill/>
                          </a:ln>
                          <a:solidFill>
                            <a:srgbClr val="000000"/>
                          </a:solidFill>
                          <a:effectLst/>
                          <a:uLnTx/>
                          <a:uFillTx/>
                          <a:latin typeface="+mn-lt"/>
                          <a:ea typeface="+mn-ea"/>
                          <a:cs typeface="+mn-cs"/>
                        </a:rPr>
                      </a:br>
                      <a:r>
                        <a:rPr kumimoji="0" lang="en-GB" sz="800" b="0" i="0" u="none" strike="noStrike" kern="1200" cap="none" spc="0" normalizeH="0" baseline="0" noProof="0" dirty="0">
                          <a:ln>
                            <a:noFill/>
                          </a:ln>
                          <a:solidFill>
                            <a:srgbClr val="000000"/>
                          </a:solidFill>
                          <a:effectLst/>
                          <a:uLnTx/>
                          <a:uFillTx/>
                          <a:latin typeface="+mn-lt"/>
                          <a:ea typeface="+mn-ea"/>
                          <a:cs typeface="+mn-cs"/>
                        </a:rPr>
                        <a:t>(creates and then deletes duplicate user if email needs updating)</a:t>
                      </a:r>
                      <a:endParaRPr kumimoji="0" lang="en-GB" sz="1100" b="0" i="0" u="none" strike="noStrike" kern="1200" cap="none" spc="0" normalizeH="0" baseline="0" noProof="0" dirty="0">
                        <a:ln>
                          <a:noFill/>
                        </a:ln>
                        <a:solidFill>
                          <a:srgbClr val="000000"/>
                        </a:solidFill>
                        <a:effectLst/>
                        <a:uLnTx/>
                        <a:uFillTx/>
                        <a:latin typeface="+mn-lt"/>
                        <a:ea typeface="+mn-ea"/>
                        <a:cs typeface="+mn-cs"/>
                      </a:endParaRPr>
                    </a:p>
                  </a:txBody>
                  <a:tcPr anchor="ctr"/>
                </a:tc>
                <a:tc>
                  <a:txBody>
                    <a:bodyPr/>
                    <a:lstStyle/>
                    <a:p>
                      <a:pPr algn="ctr"/>
                      <a:r>
                        <a:rPr lang="en-GB" sz="1800" b="1" dirty="0"/>
                        <a:t>121</a:t>
                      </a:r>
                    </a:p>
                  </a:txBody>
                  <a:tcPr anchor="ctr"/>
                </a:tc>
                <a:tc>
                  <a:txBody>
                    <a:bodyPr/>
                    <a:lstStyle/>
                    <a:p>
                      <a:pPr algn="ctr"/>
                      <a:r>
                        <a:rPr lang="en-GB" sz="1800" b="1" dirty="0"/>
                        <a:t>122</a:t>
                      </a:r>
                    </a:p>
                  </a:txBody>
                  <a:tcPr anchor="ctr"/>
                </a:tc>
                <a:tc>
                  <a:txBody>
                    <a:bodyPr/>
                    <a:lstStyle/>
                    <a:p>
                      <a:pPr algn="ctr"/>
                      <a:r>
                        <a:rPr lang="en-GB" sz="1800" b="1" dirty="0"/>
                        <a:t>123</a:t>
                      </a:r>
                    </a:p>
                  </a:txBody>
                  <a:tcPr anchor="ctr"/>
                </a:tc>
                <a:extLst>
                  <a:ext uri="{0D108BD9-81ED-4DB2-BD59-A6C34878D82A}">
                    <a16:rowId xmlns:a16="http://schemas.microsoft.com/office/drawing/2014/main" val="1888681390"/>
                  </a:ext>
                </a:extLst>
              </a:tr>
              <a:tr h="0">
                <a:tc v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mn-lt"/>
                        <a:ea typeface="+mn-ea"/>
                        <a:cs typeface="+mn-cs"/>
                      </a:endParaRPr>
                    </a:p>
                  </a:txBody>
                  <a:tcPr anchor="ct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Create and update when using SAML mapped on email</a:t>
                      </a:r>
                    </a:p>
                  </a:txBody>
                  <a:tcPr anchor="ctr"/>
                </a:tc>
                <a:tc>
                  <a:txBody>
                    <a:bodyPr/>
                    <a:lstStyle/>
                    <a:p>
                      <a:pPr algn="ctr"/>
                      <a:r>
                        <a:rPr lang="en-GB" sz="1800" b="0" dirty="0"/>
                        <a:t>131</a:t>
                      </a:r>
                    </a:p>
                  </a:txBody>
                  <a:tcPr anchor="ctr"/>
                </a:tc>
                <a:tc>
                  <a:txBody>
                    <a:bodyPr/>
                    <a:lstStyle/>
                    <a:p>
                      <a:pPr algn="ctr"/>
                      <a:r>
                        <a:rPr lang="en-GB" sz="1800" b="0" dirty="0"/>
                        <a:t>132</a:t>
                      </a:r>
                    </a:p>
                  </a:txBody>
                  <a:tcPr anchor="ctr"/>
                </a:tc>
                <a:tc>
                  <a:txBody>
                    <a:bodyPr/>
                    <a:lstStyle/>
                    <a:p>
                      <a:pPr algn="ctr"/>
                      <a:r>
                        <a:rPr lang="en-GB" sz="1800" b="0" dirty="0"/>
                        <a:t>133</a:t>
                      </a:r>
                    </a:p>
                  </a:txBody>
                  <a:tcPr anchor="ctr"/>
                </a:tc>
                <a:extLst>
                  <a:ext uri="{0D108BD9-81ED-4DB2-BD59-A6C34878D82A}">
                    <a16:rowId xmlns:a16="http://schemas.microsoft.com/office/drawing/2014/main" val="3973948389"/>
                  </a:ext>
                </a:extLst>
              </a:tr>
              <a:tr h="0">
                <a:tc rowSpan="2">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mn-lt"/>
                          <a:ea typeface="+mn-ea"/>
                          <a:cs typeface="+mn-cs"/>
                        </a:rPr>
                        <a:t>Updating users priority</a:t>
                      </a:r>
                    </a:p>
                  </a:txBody>
                  <a:tcPr anchor="ct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Update and create</a:t>
                      </a:r>
                      <a:br>
                        <a:rPr kumimoji="0" lang="en-GB" sz="1100" b="0" i="0" u="none" strike="noStrike" kern="1200" cap="none" spc="0" normalizeH="0" baseline="0" noProof="0" dirty="0">
                          <a:ln>
                            <a:noFill/>
                          </a:ln>
                          <a:solidFill>
                            <a:srgbClr val="000000"/>
                          </a:solidFill>
                          <a:effectLst/>
                          <a:uLnTx/>
                          <a:uFillTx/>
                          <a:latin typeface="+mn-lt"/>
                          <a:ea typeface="+mn-ea"/>
                          <a:cs typeface="+mn-cs"/>
                        </a:rPr>
                      </a:br>
                      <a:r>
                        <a:rPr kumimoji="0" lang="en-GB" sz="800" b="0" i="0" u="none" strike="noStrike" kern="1200" cap="none" spc="0" normalizeH="0" baseline="0" noProof="0" dirty="0">
                          <a:ln>
                            <a:noFill/>
                          </a:ln>
                          <a:solidFill>
                            <a:srgbClr val="000000"/>
                          </a:solidFill>
                          <a:effectLst/>
                          <a:uLnTx/>
                          <a:uFillTx/>
                          <a:latin typeface="+mn-lt"/>
                          <a:ea typeface="+mn-ea"/>
                          <a:cs typeface="+mn-cs"/>
                        </a:rPr>
                        <a:t>(also updates email)</a:t>
                      </a:r>
                      <a:endParaRPr kumimoji="0" lang="en-GB" sz="1100" b="0" i="0" u="none" strike="noStrike" kern="1200" cap="none" spc="0" normalizeH="0" baseline="0" noProof="0" dirty="0">
                        <a:ln>
                          <a:noFill/>
                        </a:ln>
                        <a:solidFill>
                          <a:srgbClr val="000000"/>
                        </a:solidFill>
                        <a:effectLst/>
                        <a:uLnTx/>
                        <a:uFillTx/>
                        <a:latin typeface="+mn-lt"/>
                        <a:ea typeface="+mn-ea"/>
                        <a:cs typeface="+mn-cs"/>
                      </a:endParaRPr>
                    </a:p>
                  </a:txBody>
                  <a:tcPr anchor="ctr"/>
                </a:tc>
                <a:tc>
                  <a:txBody>
                    <a:bodyPr/>
                    <a:lstStyle/>
                    <a:p>
                      <a:pPr algn="ctr"/>
                      <a:r>
                        <a:rPr lang="en-GB" sz="1800" b="1" dirty="0"/>
                        <a:t>201</a:t>
                      </a:r>
                    </a:p>
                  </a:txBody>
                  <a:tcPr anchor="ctr"/>
                </a:tc>
                <a:tc>
                  <a:txBody>
                    <a:bodyPr/>
                    <a:lstStyle/>
                    <a:p>
                      <a:pPr algn="ctr"/>
                      <a:r>
                        <a:rPr lang="en-GB" sz="1800" b="1" dirty="0"/>
                        <a:t>202</a:t>
                      </a:r>
                    </a:p>
                  </a:txBody>
                  <a:tcPr anchor="ctr"/>
                </a:tc>
                <a:tc>
                  <a:txBody>
                    <a:bodyPr/>
                    <a:lstStyle/>
                    <a:p>
                      <a:pPr algn="ctr"/>
                      <a:r>
                        <a:rPr lang="en-GB" sz="1800" b="1" dirty="0"/>
                        <a:t>203</a:t>
                      </a:r>
                    </a:p>
                  </a:txBody>
                  <a:tcPr anchor="ctr"/>
                </a:tc>
                <a:extLst>
                  <a:ext uri="{0D108BD9-81ED-4DB2-BD59-A6C34878D82A}">
                    <a16:rowId xmlns:a16="http://schemas.microsoft.com/office/drawing/2014/main" val="1820099023"/>
                  </a:ext>
                </a:extLst>
              </a:tr>
              <a:tr h="0">
                <a:tc v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mn-lt"/>
                        <a:ea typeface="+mn-ea"/>
                        <a:cs typeface="+mn-cs"/>
                      </a:endParaRPr>
                    </a:p>
                  </a:txBody>
                  <a:tcPr anchor="ct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Update and create when using SAML mapped on email</a:t>
                      </a:r>
                    </a:p>
                  </a:txBody>
                  <a:tcPr anchor="ctr"/>
                </a:tc>
                <a:tc>
                  <a:txBody>
                    <a:bodyPr/>
                    <a:lstStyle/>
                    <a:p>
                      <a:pPr algn="ctr"/>
                      <a:r>
                        <a:rPr lang="en-GB" sz="1800" b="0" dirty="0"/>
                        <a:t>231</a:t>
                      </a:r>
                    </a:p>
                  </a:txBody>
                  <a:tcPr anchor="ctr"/>
                </a:tc>
                <a:tc>
                  <a:txBody>
                    <a:bodyPr/>
                    <a:lstStyle/>
                    <a:p>
                      <a:pPr algn="ctr"/>
                      <a:r>
                        <a:rPr lang="en-GB" sz="1800" b="0" dirty="0"/>
                        <a:t>232</a:t>
                      </a:r>
                    </a:p>
                  </a:txBody>
                  <a:tcPr anchor="ctr"/>
                </a:tc>
                <a:tc>
                  <a:txBody>
                    <a:bodyPr/>
                    <a:lstStyle/>
                    <a:p>
                      <a:pPr algn="ctr"/>
                      <a:r>
                        <a:rPr lang="en-GB" sz="1800" b="0" dirty="0"/>
                        <a:t>233</a:t>
                      </a:r>
                    </a:p>
                  </a:txBody>
                  <a:tcPr anchor="ctr"/>
                </a:tc>
                <a:extLst>
                  <a:ext uri="{0D108BD9-81ED-4DB2-BD59-A6C34878D82A}">
                    <a16:rowId xmlns:a16="http://schemas.microsoft.com/office/drawing/2014/main" val="1410633678"/>
                  </a:ext>
                </a:extLst>
              </a:tr>
            </a:tbl>
          </a:graphicData>
        </a:graphic>
      </p:graphicFrame>
      <p:pic>
        <p:nvPicPr>
          <p:cNvPr id="6" name="Picture 5">
            <a:extLst>
              <a:ext uri="{FF2B5EF4-FFF2-40B4-BE49-F238E27FC236}">
                <a16:creationId xmlns:a16="http://schemas.microsoft.com/office/drawing/2014/main" id="{CFC84BAF-A917-41A2-A46A-B7094D12D258}"/>
              </a:ext>
            </a:extLst>
          </p:cNvPr>
          <p:cNvPicPr>
            <a:picLocks noChangeAspect="1"/>
          </p:cNvPicPr>
          <p:nvPr/>
        </p:nvPicPr>
        <p:blipFill>
          <a:blip r:embed="rId3"/>
          <a:stretch>
            <a:fillRect/>
          </a:stretch>
        </p:blipFill>
        <p:spPr>
          <a:xfrm>
            <a:off x="8878400" y="1774212"/>
            <a:ext cx="341799" cy="291037"/>
          </a:xfrm>
          <a:prstGeom prst="rect">
            <a:avLst/>
          </a:prstGeom>
        </p:spPr>
      </p:pic>
      <p:pic>
        <p:nvPicPr>
          <p:cNvPr id="9" name="Picture 8">
            <a:extLst>
              <a:ext uri="{FF2B5EF4-FFF2-40B4-BE49-F238E27FC236}">
                <a16:creationId xmlns:a16="http://schemas.microsoft.com/office/drawing/2014/main" id="{C6AC6CC6-BDDE-441A-85FC-4DD17170602C}"/>
              </a:ext>
            </a:extLst>
          </p:cNvPr>
          <p:cNvPicPr>
            <a:picLocks noChangeAspect="1"/>
          </p:cNvPicPr>
          <p:nvPr/>
        </p:nvPicPr>
        <p:blipFill>
          <a:blip r:embed="rId3"/>
          <a:stretch>
            <a:fillRect/>
          </a:stretch>
        </p:blipFill>
        <p:spPr>
          <a:xfrm>
            <a:off x="8878400" y="2287407"/>
            <a:ext cx="341799" cy="291037"/>
          </a:xfrm>
          <a:prstGeom prst="rect">
            <a:avLst/>
          </a:prstGeom>
        </p:spPr>
      </p:pic>
      <p:pic>
        <p:nvPicPr>
          <p:cNvPr id="10" name="Picture 9">
            <a:extLst>
              <a:ext uri="{FF2B5EF4-FFF2-40B4-BE49-F238E27FC236}">
                <a16:creationId xmlns:a16="http://schemas.microsoft.com/office/drawing/2014/main" id="{FEF65DE0-E604-4B73-BE76-BCE54C190AFD}"/>
              </a:ext>
            </a:extLst>
          </p:cNvPr>
          <p:cNvPicPr>
            <a:picLocks noChangeAspect="1"/>
          </p:cNvPicPr>
          <p:nvPr/>
        </p:nvPicPr>
        <p:blipFill>
          <a:blip r:embed="rId3"/>
          <a:stretch>
            <a:fillRect/>
          </a:stretch>
        </p:blipFill>
        <p:spPr>
          <a:xfrm>
            <a:off x="8878400" y="2713416"/>
            <a:ext cx="341799" cy="291037"/>
          </a:xfrm>
          <a:prstGeom prst="rect">
            <a:avLst/>
          </a:prstGeom>
        </p:spPr>
      </p:pic>
      <p:pic>
        <p:nvPicPr>
          <p:cNvPr id="13" name="Picture 12">
            <a:extLst>
              <a:ext uri="{FF2B5EF4-FFF2-40B4-BE49-F238E27FC236}">
                <a16:creationId xmlns:a16="http://schemas.microsoft.com/office/drawing/2014/main" id="{C6D4CFFA-F385-45CE-9035-D482D88B3573}"/>
              </a:ext>
            </a:extLst>
          </p:cNvPr>
          <p:cNvPicPr>
            <a:picLocks noChangeAspect="1"/>
          </p:cNvPicPr>
          <p:nvPr/>
        </p:nvPicPr>
        <p:blipFill>
          <a:blip r:embed="rId3"/>
          <a:stretch>
            <a:fillRect/>
          </a:stretch>
        </p:blipFill>
        <p:spPr>
          <a:xfrm>
            <a:off x="8878400" y="3111254"/>
            <a:ext cx="341799" cy="291037"/>
          </a:xfrm>
          <a:prstGeom prst="rect">
            <a:avLst/>
          </a:prstGeom>
        </p:spPr>
      </p:pic>
      <p:pic>
        <p:nvPicPr>
          <p:cNvPr id="14" name="Picture 13">
            <a:extLst>
              <a:ext uri="{FF2B5EF4-FFF2-40B4-BE49-F238E27FC236}">
                <a16:creationId xmlns:a16="http://schemas.microsoft.com/office/drawing/2014/main" id="{0D920F17-6FA4-412C-8A86-94C8DD9C810B}"/>
              </a:ext>
            </a:extLst>
          </p:cNvPr>
          <p:cNvPicPr>
            <a:picLocks noChangeAspect="1"/>
          </p:cNvPicPr>
          <p:nvPr/>
        </p:nvPicPr>
        <p:blipFill>
          <a:blip r:embed="rId3"/>
          <a:stretch>
            <a:fillRect/>
          </a:stretch>
        </p:blipFill>
        <p:spPr>
          <a:xfrm>
            <a:off x="8878400" y="3466078"/>
            <a:ext cx="341799" cy="291037"/>
          </a:xfrm>
          <a:prstGeom prst="rect">
            <a:avLst/>
          </a:prstGeom>
        </p:spPr>
      </p:pic>
      <p:pic>
        <p:nvPicPr>
          <p:cNvPr id="12" name="Picture 11">
            <a:extLst>
              <a:ext uri="{FF2B5EF4-FFF2-40B4-BE49-F238E27FC236}">
                <a16:creationId xmlns:a16="http://schemas.microsoft.com/office/drawing/2014/main" id="{2829B168-3063-4C81-8791-7E26CF224FFB}"/>
              </a:ext>
            </a:extLst>
          </p:cNvPr>
          <p:cNvPicPr>
            <a:picLocks noChangeAspect="1"/>
          </p:cNvPicPr>
          <p:nvPr/>
        </p:nvPicPr>
        <p:blipFill>
          <a:blip r:embed="rId4"/>
          <a:stretch>
            <a:fillRect/>
          </a:stretch>
        </p:blipFill>
        <p:spPr>
          <a:xfrm>
            <a:off x="11212606" y="113671"/>
            <a:ext cx="751627" cy="10674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52833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303108" y="3961461"/>
            <a:ext cx="11387369" cy="2240556"/>
          </a:xfrm>
        </p:spPr>
        <p:txBody>
          <a:bodyPr>
            <a:normAutofit fontScale="85000" lnSpcReduction="20000"/>
          </a:bodyPr>
          <a:lstStyle/>
          <a:p>
            <a:r>
              <a:rPr lang="en-GB" dirty="0"/>
              <a:t>Sample scripts for creating and updating users</a:t>
            </a:r>
          </a:p>
          <a:p>
            <a:pPr lvl="1"/>
            <a:r>
              <a:rPr lang="en-GB" dirty="0"/>
              <a:t>For greatest throughout</a:t>
            </a:r>
          </a:p>
          <a:p>
            <a:pPr lvl="2"/>
            <a:r>
              <a:rPr lang="en-GB" dirty="0"/>
              <a:t>Use scripts 1xx when at least 52% of your users in the data file are to be created, otherwise use 2xx</a:t>
            </a:r>
          </a:p>
          <a:p>
            <a:pPr lvl="3"/>
            <a:r>
              <a:rPr lang="en-GB" dirty="0"/>
              <a:t>If you’re updating emails, then need at least 77% of the users to be created</a:t>
            </a:r>
          </a:p>
          <a:p>
            <a:pPr lvl="2"/>
            <a:r>
              <a:rPr lang="en-GB" dirty="0"/>
              <a:t>Do NOT use these scripts if you are </a:t>
            </a:r>
            <a:r>
              <a:rPr lang="en-GB" u="sng" dirty="0"/>
              <a:t>just</a:t>
            </a:r>
            <a:r>
              <a:rPr lang="en-GB" dirty="0"/>
              <a:t> updating the team assignment, use scripts 6xx which will provide a greater throughput</a:t>
            </a:r>
            <a:br>
              <a:rPr lang="en-GB" dirty="0"/>
            </a:br>
            <a:r>
              <a:rPr lang="en-GB" dirty="0"/>
              <a:t>(0.79 users/sec verse 38.17 users/sec!)</a:t>
            </a:r>
          </a:p>
          <a:p>
            <a:pPr lvl="2"/>
            <a:r>
              <a:rPr lang="en-GB" dirty="0"/>
              <a:t>Although script 13x and 23x can be used when not using SAML, and not mapping on the email, they are much slower as an update to the user will always be performed after creating a user (this is to update the users’ email, unlike all other scripts that do this at the time of user creation)</a:t>
            </a:r>
          </a:p>
          <a:p>
            <a:pPr lvl="1"/>
            <a:r>
              <a:rPr lang="en-GB" dirty="0"/>
              <a:t>Team updates are performed every 500 users and at the end of the data file</a:t>
            </a:r>
          </a:p>
        </p:txBody>
      </p:sp>
      <p:sp>
        <p:nvSpPr>
          <p:cNvPr id="4" name="Title"/>
          <p:cNvSpPr>
            <a:spLocks noGrp="1"/>
          </p:cNvSpPr>
          <p:nvPr>
            <p:ph type="title"/>
          </p:nvPr>
        </p:nvSpPr>
        <p:spPr>
          <a:xfrm>
            <a:off x="504001" y="504000"/>
            <a:ext cx="11186476" cy="677108"/>
          </a:xfrm>
        </p:spPr>
        <p:txBody>
          <a:bodyPr/>
          <a:lstStyle/>
          <a:p>
            <a:r>
              <a:rPr lang="en-GB"/>
              <a:t>Sample scripts for creating and updating users</a:t>
            </a:r>
            <a:br>
              <a:rPr lang="en-GB"/>
            </a:br>
            <a:r>
              <a:rPr lang="en-GB" sz="2000" b="0"/>
              <a:t>Overview</a:t>
            </a:r>
            <a:endParaRPr lang="en-GB" sz="2000" b="0" dirty="0"/>
          </a:p>
        </p:txBody>
      </p:sp>
      <p:graphicFrame>
        <p:nvGraphicFramePr>
          <p:cNvPr id="8" name="Table 9">
            <a:extLst>
              <a:ext uri="{FF2B5EF4-FFF2-40B4-BE49-F238E27FC236}">
                <a16:creationId xmlns:a16="http://schemas.microsoft.com/office/drawing/2014/main" id="{A41A3D99-EE54-4ED6-82B8-58F413A2B08C}"/>
              </a:ext>
            </a:extLst>
          </p:cNvPr>
          <p:cNvGraphicFramePr>
            <a:graphicFrameLocks noGrp="1"/>
          </p:cNvGraphicFramePr>
          <p:nvPr>
            <p:extLst>
              <p:ext uri="{D42A27DB-BD31-4B8C-83A1-F6EECF244321}">
                <p14:modId xmlns:p14="http://schemas.microsoft.com/office/powerpoint/2010/main" val="4066810560"/>
              </p:ext>
            </p:extLst>
          </p:nvPr>
        </p:nvGraphicFramePr>
        <p:xfrm>
          <a:off x="2022631" y="942993"/>
          <a:ext cx="7197568" cy="2899560"/>
        </p:xfrm>
        <a:graphic>
          <a:graphicData uri="http://schemas.openxmlformats.org/drawingml/2006/table">
            <a:tbl>
              <a:tblPr firstRow="1">
                <a:tableStyleId>{775DCB02-9BB8-47FD-8907-85C794F793BA}</a:tableStyleId>
              </a:tblPr>
              <a:tblGrid>
                <a:gridCol w="1321703">
                  <a:extLst>
                    <a:ext uri="{9D8B030D-6E8A-4147-A177-3AD203B41FA5}">
                      <a16:colId xmlns:a16="http://schemas.microsoft.com/office/drawing/2014/main" val="3636733574"/>
                    </a:ext>
                  </a:extLst>
                </a:gridCol>
                <a:gridCol w="2159000">
                  <a:extLst>
                    <a:ext uri="{9D8B030D-6E8A-4147-A177-3AD203B41FA5}">
                      <a16:colId xmlns:a16="http://schemas.microsoft.com/office/drawing/2014/main" val="1546965600"/>
                    </a:ext>
                  </a:extLst>
                </a:gridCol>
                <a:gridCol w="1007533">
                  <a:extLst>
                    <a:ext uri="{9D8B030D-6E8A-4147-A177-3AD203B41FA5}">
                      <a16:colId xmlns:a16="http://schemas.microsoft.com/office/drawing/2014/main" val="134193938"/>
                    </a:ext>
                  </a:extLst>
                </a:gridCol>
                <a:gridCol w="1058333">
                  <a:extLst>
                    <a:ext uri="{9D8B030D-6E8A-4147-A177-3AD203B41FA5}">
                      <a16:colId xmlns:a16="http://schemas.microsoft.com/office/drawing/2014/main" val="3979380274"/>
                    </a:ext>
                  </a:extLst>
                </a:gridCol>
                <a:gridCol w="1650999">
                  <a:extLst>
                    <a:ext uri="{9D8B030D-6E8A-4147-A177-3AD203B41FA5}">
                      <a16:colId xmlns:a16="http://schemas.microsoft.com/office/drawing/2014/main" val="3109567250"/>
                    </a:ext>
                  </a:extLst>
                </a:gridCol>
              </a:tblGrid>
              <a:tr h="324000">
                <a:tc>
                  <a:txBody>
                    <a:bodyPr/>
                    <a:lstStyle/>
                    <a:p>
                      <a:endParaRPr lang="en-GB" sz="500" dirty="0"/>
                    </a:p>
                  </a:txBody>
                  <a:tcPr/>
                </a:tc>
                <a:tc>
                  <a:txBody>
                    <a:bodyPr/>
                    <a:lstStyle/>
                    <a:p>
                      <a:endParaRPr lang="en-GB" sz="500" dirty="0"/>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mn-lt"/>
                          <a:ea typeface="+mn-ea"/>
                          <a:cs typeface="+mn-cs"/>
                        </a:rPr>
                        <a:t>Just users</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mn-lt"/>
                          <a:ea typeface="+mn-ea"/>
                          <a:cs typeface="+mn-cs"/>
                        </a:rPr>
                        <a:t>Users + roles</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bg1"/>
                          </a:solidFill>
                          <a:effectLst/>
                          <a:uLnTx/>
                          <a:uFillTx/>
                          <a:latin typeface="+mn-lt"/>
                          <a:ea typeface="+mn-ea"/>
                          <a:cs typeface="+mn-cs"/>
                        </a:rPr>
                        <a:t>Users + roles + teams</a:t>
                      </a:r>
                    </a:p>
                  </a:txBody>
                  <a:tcPr/>
                </a:tc>
                <a:extLst>
                  <a:ext uri="{0D108BD9-81ED-4DB2-BD59-A6C34878D82A}">
                    <a16:rowId xmlns:a16="http://schemas.microsoft.com/office/drawing/2014/main" val="2984134582"/>
                  </a:ext>
                </a:extLst>
              </a:tr>
              <a:tr h="0">
                <a:tc rowSpan="4">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mn-lt"/>
                          <a:ea typeface="+mn-ea"/>
                          <a:cs typeface="+mn-cs"/>
                        </a:rPr>
                        <a:t>Creating users priority</a:t>
                      </a:r>
                    </a:p>
                  </a:txBody>
                  <a:tcPr anchor="ct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Create only</a:t>
                      </a:r>
                    </a:p>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mn-lt"/>
                          <a:ea typeface="+mn-ea"/>
                          <a:cs typeface="+mn-cs"/>
                        </a:rPr>
                        <a:t>(ok only if email never changes)</a:t>
                      </a:r>
                    </a:p>
                  </a:txBody>
                  <a:tcPr anchor="ctr"/>
                </a:tc>
                <a:tc>
                  <a:txBody>
                    <a:bodyPr/>
                    <a:lstStyle/>
                    <a:p>
                      <a:pPr algn="ctr"/>
                      <a:r>
                        <a:rPr lang="en-GB" sz="1800" dirty="0"/>
                        <a:t>101</a:t>
                      </a:r>
                    </a:p>
                  </a:txBody>
                  <a:tcPr anchor="ctr"/>
                </a:tc>
                <a:tc>
                  <a:txBody>
                    <a:bodyPr/>
                    <a:lstStyle/>
                    <a:p>
                      <a:pPr algn="ctr"/>
                      <a:r>
                        <a:rPr lang="en-GB" sz="1800" dirty="0"/>
                        <a:t>102</a:t>
                      </a:r>
                    </a:p>
                  </a:txBody>
                  <a:tcPr anchor="ctr"/>
                </a:tc>
                <a:tc>
                  <a:txBody>
                    <a:bodyPr/>
                    <a:lstStyle/>
                    <a:p>
                      <a:pPr algn="ctr"/>
                      <a:r>
                        <a:rPr lang="en-GB" sz="1800" kern="1200" dirty="0">
                          <a:solidFill>
                            <a:schemeClr val="dk1"/>
                          </a:solidFill>
                          <a:latin typeface="+mn-lt"/>
                          <a:ea typeface="+mn-ea"/>
                          <a:cs typeface="+mn-cs"/>
                        </a:rPr>
                        <a:t>103</a:t>
                      </a:r>
                    </a:p>
                  </a:txBody>
                  <a:tcPr anchor="ctr"/>
                </a:tc>
                <a:extLst>
                  <a:ext uri="{0D108BD9-81ED-4DB2-BD59-A6C34878D82A}">
                    <a16:rowId xmlns:a16="http://schemas.microsoft.com/office/drawing/2014/main" val="2689137802"/>
                  </a:ext>
                </a:extLst>
              </a:tr>
              <a:tr h="0">
                <a:tc vMerge="1">
                  <a:txBody>
                    <a:bodyPr/>
                    <a:lstStyle/>
                    <a:p>
                      <a:endParaRPr lang="en-GB" dirty="0"/>
                    </a:p>
                  </a:txBody>
                  <a:tcP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Create and update</a:t>
                      </a:r>
                      <a:br>
                        <a:rPr kumimoji="0" lang="en-GB" sz="1100" b="0" i="0" u="none" strike="noStrike" kern="1200" cap="none" spc="0" normalizeH="0" baseline="0" noProof="0" dirty="0">
                          <a:ln>
                            <a:noFill/>
                          </a:ln>
                          <a:solidFill>
                            <a:srgbClr val="000000"/>
                          </a:solidFill>
                          <a:effectLst/>
                          <a:uLnTx/>
                          <a:uFillTx/>
                          <a:latin typeface="+mn-lt"/>
                          <a:ea typeface="+mn-ea"/>
                          <a:cs typeface="+mn-cs"/>
                        </a:rPr>
                      </a:br>
                      <a:r>
                        <a:rPr kumimoji="0" lang="en-GB" sz="800" b="0" i="0" u="none" strike="noStrike" kern="1200" cap="none" spc="0" normalizeH="0" baseline="0" noProof="0" dirty="0">
                          <a:ln>
                            <a:noFill/>
                          </a:ln>
                          <a:solidFill>
                            <a:srgbClr val="000000"/>
                          </a:solidFill>
                          <a:effectLst/>
                          <a:uLnTx/>
                          <a:uFillTx/>
                          <a:latin typeface="+mn-lt"/>
                          <a:ea typeface="+mn-ea"/>
                          <a:cs typeface="+mn-cs"/>
                        </a:rPr>
                        <a:t>(can’t update email,</a:t>
                      </a:r>
                    </a:p>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mn-lt"/>
                          <a:ea typeface="+mn-ea"/>
                          <a:cs typeface="+mn-cs"/>
                        </a:rPr>
                        <a:t>so ok only if email never changes)</a:t>
                      </a:r>
                      <a:endParaRPr kumimoji="0" lang="en-GB" sz="1100" b="0" i="0" u="none" strike="noStrike" kern="1200" cap="none" spc="0" normalizeH="0" baseline="0" noProof="0" dirty="0">
                        <a:ln>
                          <a:noFill/>
                        </a:ln>
                        <a:solidFill>
                          <a:srgbClr val="000000"/>
                        </a:solidFill>
                        <a:effectLst/>
                        <a:uLnTx/>
                        <a:uFillTx/>
                        <a:latin typeface="+mn-lt"/>
                        <a:ea typeface="+mn-ea"/>
                        <a:cs typeface="+mn-cs"/>
                      </a:endParaRPr>
                    </a:p>
                  </a:txBody>
                  <a:tcPr anchor="ctr"/>
                </a:tc>
                <a:tc>
                  <a:txBody>
                    <a:bodyPr/>
                    <a:lstStyle/>
                    <a:p>
                      <a:pPr algn="ctr"/>
                      <a:r>
                        <a:rPr lang="en-GB" sz="1800" dirty="0"/>
                        <a:t>111</a:t>
                      </a:r>
                    </a:p>
                  </a:txBody>
                  <a:tcPr anchor="ctr"/>
                </a:tc>
                <a:tc>
                  <a:txBody>
                    <a:bodyPr/>
                    <a:lstStyle/>
                    <a:p>
                      <a:pPr algn="ctr"/>
                      <a:r>
                        <a:rPr lang="en-GB" sz="1800" dirty="0"/>
                        <a:t>112</a:t>
                      </a:r>
                    </a:p>
                  </a:txBody>
                  <a:tcPr anchor="ctr"/>
                </a:tc>
                <a:tc>
                  <a:txBody>
                    <a:bodyPr/>
                    <a:lstStyle/>
                    <a:p>
                      <a:pPr algn="ctr"/>
                      <a:r>
                        <a:rPr lang="en-GB" sz="1800" dirty="0"/>
                        <a:t>113</a:t>
                      </a:r>
                    </a:p>
                  </a:txBody>
                  <a:tcPr anchor="ctr"/>
                </a:tc>
                <a:extLst>
                  <a:ext uri="{0D108BD9-81ED-4DB2-BD59-A6C34878D82A}">
                    <a16:rowId xmlns:a16="http://schemas.microsoft.com/office/drawing/2014/main" val="4190794795"/>
                  </a:ext>
                </a:extLst>
              </a:tr>
              <a:tr h="0">
                <a:tc vMerge="1">
                  <a:txBody>
                    <a:bodyPr/>
                    <a:lstStyle/>
                    <a:p>
                      <a:endParaRPr lang="en-GB" dirty="0"/>
                    </a:p>
                  </a:txBody>
                  <a:tcP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Create and update</a:t>
                      </a:r>
                      <a:br>
                        <a:rPr kumimoji="0" lang="en-GB" sz="1100" b="0" i="0" u="none" strike="noStrike" kern="1200" cap="none" spc="0" normalizeH="0" baseline="0" noProof="0" dirty="0">
                          <a:ln>
                            <a:noFill/>
                          </a:ln>
                          <a:solidFill>
                            <a:srgbClr val="000000"/>
                          </a:solidFill>
                          <a:effectLst/>
                          <a:uLnTx/>
                          <a:uFillTx/>
                          <a:latin typeface="+mn-lt"/>
                          <a:ea typeface="+mn-ea"/>
                          <a:cs typeface="+mn-cs"/>
                        </a:rPr>
                      </a:br>
                      <a:r>
                        <a:rPr kumimoji="0" lang="en-GB" sz="800" b="0" i="0" u="none" strike="noStrike" kern="1200" cap="none" spc="0" normalizeH="0" baseline="0" noProof="0" dirty="0">
                          <a:ln>
                            <a:noFill/>
                          </a:ln>
                          <a:solidFill>
                            <a:srgbClr val="000000"/>
                          </a:solidFill>
                          <a:effectLst/>
                          <a:uLnTx/>
                          <a:uFillTx/>
                          <a:latin typeface="+mn-lt"/>
                          <a:ea typeface="+mn-ea"/>
                          <a:cs typeface="+mn-cs"/>
                        </a:rPr>
                        <a:t>(creates and then deletes duplicate user if email needs updating)</a:t>
                      </a:r>
                      <a:endParaRPr kumimoji="0" lang="en-GB" sz="1100" b="0" i="0" u="none" strike="noStrike" kern="1200" cap="none" spc="0" normalizeH="0" baseline="0" noProof="0" dirty="0">
                        <a:ln>
                          <a:noFill/>
                        </a:ln>
                        <a:solidFill>
                          <a:srgbClr val="000000"/>
                        </a:solidFill>
                        <a:effectLst/>
                        <a:uLnTx/>
                        <a:uFillTx/>
                        <a:latin typeface="+mn-lt"/>
                        <a:ea typeface="+mn-ea"/>
                        <a:cs typeface="+mn-cs"/>
                      </a:endParaRPr>
                    </a:p>
                  </a:txBody>
                  <a:tcPr anchor="ctr"/>
                </a:tc>
                <a:tc>
                  <a:txBody>
                    <a:bodyPr/>
                    <a:lstStyle/>
                    <a:p>
                      <a:pPr algn="ctr"/>
                      <a:r>
                        <a:rPr lang="en-GB" sz="1800" b="1" dirty="0"/>
                        <a:t>121</a:t>
                      </a:r>
                    </a:p>
                  </a:txBody>
                  <a:tcPr anchor="ctr"/>
                </a:tc>
                <a:tc>
                  <a:txBody>
                    <a:bodyPr/>
                    <a:lstStyle/>
                    <a:p>
                      <a:pPr algn="ctr"/>
                      <a:r>
                        <a:rPr lang="en-GB" sz="1800" b="1" dirty="0"/>
                        <a:t>122</a:t>
                      </a:r>
                    </a:p>
                  </a:txBody>
                  <a:tcPr anchor="ctr"/>
                </a:tc>
                <a:tc>
                  <a:txBody>
                    <a:bodyPr/>
                    <a:lstStyle/>
                    <a:p>
                      <a:pPr algn="ctr"/>
                      <a:r>
                        <a:rPr lang="en-GB" sz="1800" b="1" dirty="0"/>
                        <a:t>123</a:t>
                      </a:r>
                    </a:p>
                  </a:txBody>
                  <a:tcPr anchor="ctr"/>
                </a:tc>
                <a:extLst>
                  <a:ext uri="{0D108BD9-81ED-4DB2-BD59-A6C34878D82A}">
                    <a16:rowId xmlns:a16="http://schemas.microsoft.com/office/drawing/2014/main" val="1888681390"/>
                  </a:ext>
                </a:extLst>
              </a:tr>
              <a:tr h="0">
                <a:tc v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mn-lt"/>
                        <a:ea typeface="+mn-ea"/>
                        <a:cs typeface="+mn-cs"/>
                      </a:endParaRPr>
                    </a:p>
                  </a:txBody>
                  <a:tcPr anchor="ct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Create and update when using SAML mapped on email</a:t>
                      </a:r>
                    </a:p>
                  </a:txBody>
                  <a:tcPr anchor="ctr"/>
                </a:tc>
                <a:tc>
                  <a:txBody>
                    <a:bodyPr/>
                    <a:lstStyle/>
                    <a:p>
                      <a:pPr algn="ctr"/>
                      <a:r>
                        <a:rPr lang="en-GB" sz="1800" b="0" dirty="0"/>
                        <a:t>131</a:t>
                      </a:r>
                    </a:p>
                  </a:txBody>
                  <a:tcPr anchor="ctr"/>
                </a:tc>
                <a:tc>
                  <a:txBody>
                    <a:bodyPr/>
                    <a:lstStyle/>
                    <a:p>
                      <a:pPr algn="ctr"/>
                      <a:r>
                        <a:rPr lang="en-GB" sz="1800" b="0" dirty="0"/>
                        <a:t>132</a:t>
                      </a:r>
                    </a:p>
                  </a:txBody>
                  <a:tcPr anchor="ctr"/>
                </a:tc>
                <a:tc>
                  <a:txBody>
                    <a:bodyPr/>
                    <a:lstStyle/>
                    <a:p>
                      <a:pPr algn="ctr"/>
                      <a:r>
                        <a:rPr lang="en-GB" sz="1800" b="0" dirty="0"/>
                        <a:t>133</a:t>
                      </a:r>
                    </a:p>
                  </a:txBody>
                  <a:tcPr anchor="ctr"/>
                </a:tc>
                <a:extLst>
                  <a:ext uri="{0D108BD9-81ED-4DB2-BD59-A6C34878D82A}">
                    <a16:rowId xmlns:a16="http://schemas.microsoft.com/office/drawing/2014/main" val="3973948389"/>
                  </a:ext>
                </a:extLst>
              </a:tr>
              <a:tr h="0">
                <a:tc rowSpan="2">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mn-lt"/>
                          <a:ea typeface="+mn-ea"/>
                          <a:cs typeface="+mn-cs"/>
                        </a:rPr>
                        <a:t>Updating users priority</a:t>
                      </a:r>
                    </a:p>
                  </a:txBody>
                  <a:tcPr anchor="ct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Update and create</a:t>
                      </a:r>
                      <a:br>
                        <a:rPr kumimoji="0" lang="en-GB" sz="1100" b="0" i="0" u="none" strike="noStrike" kern="1200" cap="none" spc="0" normalizeH="0" baseline="0" noProof="0" dirty="0">
                          <a:ln>
                            <a:noFill/>
                          </a:ln>
                          <a:solidFill>
                            <a:srgbClr val="000000"/>
                          </a:solidFill>
                          <a:effectLst/>
                          <a:uLnTx/>
                          <a:uFillTx/>
                          <a:latin typeface="+mn-lt"/>
                          <a:ea typeface="+mn-ea"/>
                          <a:cs typeface="+mn-cs"/>
                        </a:rPr>
                      </a:br>
                      <a:r>
                        <a:rPr kumimoji="0" lang="en-GB" sz="800" b="0" i="0" u="none" strike="noStrike" kern="1200" cap="none" spc="0" normalizeH="0" baseline="0" noProof="0" dirty="0">
                          <a:ln>
                            <a:noFill/>
                          </a:ln>
                          <a:solidFill>
                            <a:srgbClr val="000000"/>
                          </a:solidFill>
                          <a:effectLst/>
                          <a:uLnTx/>
                          <a:uFillTx/>
                          <a:latin typeface="+mn-lt"/>
                          <a:ea typeface="+mn-ea"/>
                          <a:cs typeface="+mn-cs"/>
                        </a:rPr>
                        <a:t>(also updates email)</a:t>
                      </a:r>
                      <a:endParaRPr kumimoji="0" lang="en-GB" sz="1100" b="0" i="0" u="none" strike="noStrike" kern="1200" cap="none" spc="0" normalizeH="0" baseline="0" noProof="0" dirty="0">
                        <a:ln>
                          <a:noFill/>
                        </a:ln>
                        <a:solidFill>
                          <a:srgbClr val="000000"/>
                        </a:solidFill>
                        <a:effectLst/>
                        <a:uLnTx/>
                        <a:uFillTx/>
                        <a:latin typeface="+mn-lt"/>
                        <a:ea typeface="+mn-ea"/>
                        <a:cs typeface="+mn-cs"/>
                      </a:endParaRPr>
                    </a:p>
                  </a:txBody>
                  <a:tcPr anchor="ctr"/>
                </a:tc>
                <a:tc>
                  <a:txBody>
                    <a:bodyPr/>
                    <a:lstStyle/>
                    <a:p>
                      <a:pPr algn="ctr"/>
                      <a:r>
                        <a:rPr lang="en-GB" sz="1800" b="1" dirty="0"/>
                        <a:t>201</a:t>
                      </a:r>
                    </a:p>
                  </a:txBody>
                  <a:tcPr anchor="ctr"/>
                </a:tc>
                <a:tc>
                  <a:txBody>
                    <a:bodyPr/>
                    <a:lstStyle/>
                    <a:p>
                      <a:pPr algn="ctr"/>
                      <a:r>
                        <a:rPr lang="en-GB" sz="1800" b="1" dirty="0"/>
                        <a:t>202</a:t>
                      </a:r>
                    </a:p>
                  </a:txBody>
                  <a:tcPr anchor="ctr"/>
                </a:tc>
                <a:tc>
                  <a:txBody>
                    <a:bodyPr/>
                    <a:lstStyle/>
                    <a:p>
                      <a:pPr algn="ctr"/>
                      <a:r>
                        <a:rPr lang="en-GB" sz="1800" b="1" dirty="0"/>
                        <a:t>203</a:t>
                      </a:r>
                    </a:p>
                  </a:txBody>
                  <a:tcPr anchor="ctr"/>
                </a:tc>
                <a:extLst>
                  <a:ext uri="{0D108BD9-81ED-4DB2-BD59-A6C34878D82A}">
                    <a16:rowId xmlns:a16="http://schemas.microsoft.com/office/drawing/2014/main" val="1820099023"/>
                  </a:ext>
                </a:extLst>
              </a:tr>
              <a:tr h="0">
                <a:tc v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mn-lt"/>
                        <a:ea typeface="+mn-ea"/>
                        <a:cs typeface="+mn-cs"/>
                      </a:endParaRPr>
                    </a:p>
                  </a:txBody>
                  <a:tcPr anchor="ctr"/>
                </a:tc>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mn-lt"/>
                          <a:ea typeface="+mn-ea"/>
                          <a:cs typeface="+mn-cs"/>
                        </a:rPr>
                        <a:t>Update and create when using SAML mapped on email</a:t>
                      </a:r>
                    </a:p>
                  </a:txBody>
                  <a:tcPr anchor="ctr"/>
                </a:tc>
                <a:tc>
                  <a:txBody>
                    <a:bodyPr/>
                    <a:lstStyle/>
                    <a:p>
                      <a:pPr algn="ctr"/>
                      <a:r>
                        <a:rPr lang="en-GB" sz="1800" b="0" dirty="0"/>
                        <a:t>231</a:t>
                      </a:r>
                    </a:p>
                  </a:txBody>
                  <a:tcPr anchor="ctr"/>
                </a:tc>
                <a:tc>
                  <a:txBody>
                    <a:bodyPr/>
                    <a:lstStyle/>
                    <a:p>
                      <a:pPr algn="ctr"/>
                      <a:r>
                        <a:rPr lang="en-GB" sz="1800" b="0" dirty="0"/>
                        <a:t>232</a:t>
                      </a:r>
                    </a:p>
                  </a:txBody>
                  <a:tcPr anchor="ctr"/>
                </a:tc>
                <a:tc>
                  <a:txBody>
                    <a:bodyPr/>
                    <a:lstStyle/>
                    <a:p>
                      <a:pPr algn="ctr"/>
                      <a:r>
                        <a:rPr lang="en-GB" sz="1800" b="0" dirty="0"/>
                        <a:t>233</a:t>
                      </a:r>
                    </a:p>
                  </a:txBody>
                  <a:tcPr anchor="ctr"/>
                </a:tc>
                <a:extLst>
                  <a:ext uri="{0D108BD9-81ED-4DB2-BD59-A6C34878D82A}">
                    <a16:rowId xmlns:a16="http://schemas.microsoft.com/office/drawing/2014/main" val="1410633678"/>
                  </a:ext>
                </a:extLst>
              </a:tr>
            </a:tbl>
          </a:graphicData>
        </a:graphic>
      </p:graphicFrame>
      <p:pic>
        <p:nvPicPr>
          <p:cNvPr id="6" name="Picture 5">
            <a:extLst>
              <a:ext uri="{FF2B5EF4-FFF2-40B4-BE49-F238E27FC236}">
                <a16:creationId xmlns:a16="http://schemas.microsoft.com/office/drawing/2014/main" id="{CFC84BAF-A917-41A2-A46A-B7094D12D258}"/>
              </a:ext>
            </a:extLst>
          </p:cNvPr>
          <p:cNvPicPr>
            <a:picLocks noChangeAspect="1"/>
          </p:cNvPicPr>
          <p:nvPr/>
        </p:nvPicPr>
        <p:blipFill>
          <a:blip r:embed="rId3"/>
          <a:stretch>
            <a:fillRect/>
          </a:stretch>
        </p:blipFill>
        <p:spPr>
          <a:xfrm>
            <a:off x="8878400" y="1774212"/>
            <a:ext cx="341799" cy="291037"/>
          </a:xfrm>
          <a:prstGeom prst="rect">
            <a:avLst/>
          </a:prstGeom>
        </p:spPr>
      </p:pic>
      <p:pic>
        <p:nvPicPr>
          <p:cNvPr id="9" name="Picture 8">
            <a:extLst>
              <a:ext uri="{FF2B5EF4-FFF2-40B4-BE49-F238E27FC236}">
                <a16:creationId xmlns:a16="http://schemas.microsoft.com/office/drawing/2014/main" id="{C6AC6CC6-BDDE-441A-85FC-4DD17170602C}"/>
              </a:ext>
            </a:extLst>
          </p:cNvPr>
          <p:cNvPicPr>
            <a:picLocks noChangeAspect="1"/>
          </p:cNvPicPr>
          <p:nvPr/>
        </p:nvPicPr>
        <p:blipFill>
          <a:blip r:embed="rId3"/>
          <a:stretch>
            <a:fillRect/>
          </a:stretch>
        </p:blipFill>
        <p:spPr>
          <a:xfrm>
            <a:off x="8878400" y="2287407"/>
            <a:ext cx="341799" cy="291037"/>
          </a:xfrm>
          <a:prstGeom prst="rect">
            <a:avLst/>
          </a:prstGeom>
        </p:spPr>
      </p:pic>
      <p:pic>
        <p:nvPicPr>
          <p:cNvPr id="10" name="Picture 9">
            <a:extLst>
              <a:ext uri="{FF2B5EF4-FFF2-40B4-BE49-F238E27FC236}">
                <a16:creationId xmlns:a16="http://schemas.microsoft.com/office/drawing/2014/main" id="{FEF65DE0-E604-4B73-BE76-BCE54C190AFD}"/>
              </a:ext>
            </a:extLst>
          </p:cNvPr>
          <p:cNvPicPr>
            <a:picLocks noChangeAspect="1"/>
          </p:cNvPicPr>
          <p:nvPr/>
        </p:nvPicPr>
        <p:blipFill>
          <a:blip r:embed="rId3"/>
          <a:stretch>
            <a:fillRect/>
          </a:stretch>
        </p:blipFill>
        <p:spPr>
          <a:xfrm>
            <a:off x="8878400" y="2713416"/>
            <a:ext cx="341799" cy="291037"/>
          </a:xfrm>
          <a:prstGeom prst="rect">
            <a:avLst/>
          </a:prstGeom>
        </p:spPr>
      </p:pic>
      <p:pic>
        <p:nvPicPr>
          <p:cNvPr id="12" name="Picture 11">
            <a:extLst>
              <a:ext uri="{FF2B5EF4-FFF2-40B4-BE49-F238E27FC236}">
                <a16:creationId xmlns:a16="http://schemas.microsoft.com/office/drawing/2014/main" id="{9619131E-AF30-4C82-9BBC-1E8900011B7A}"/>
              </a:ext>
            </a:extLst>
          </p:cNvPr>
          <p:cNvPicPr>
            <a:picLocks noChangeAspect="1"/>
          </p:cNvPicPr>
          <p:nvPr/>
        </p:nvPicPr>
        <p:blipFill>
          <a:blip r:embed="rId3"/>
          <a:stretch>
            <a:fillRect/>
          </a:stretch>
        </p:blipFill>
        <p:spPr>
          <a:xfrm>
            <a:off x="193275" y="4805943"/>
            <a:ext cx="310726" cy="264579"/>
          </a:xfrm>
          <a:prstGeom prst="rect">
            <a:avLst/>
          </a:prstGeom>
        </p:spPr>
      </p:pic>
      <p:pic>
        <p:nvPicPr>
          <p:cNvPr id="13" name="Picture 12">
            <a:extLst>
              <a:ext uri="{FF2B5EF4-FFF2-40B4-BE49-F238E27FC236}">
                <a16:creationId xmlns:a16="http://schemas.microsoft.com/office/drawing/2014/main" id="{C6D4CFFA-F385-45CE-9035-D482D88B3573}"/>
              </a:ext>
            </a:extLst>
          </p:cNvPr>
          <p:cNvPicPr>
            <a:picLocks noChangeAspect="1"/>
          </p:cNvPicPr>
          <p:nvPr/>
        </p:nvPicPr>
        <p:blipFill>
          <a:blip r:embed="rId3"/>
          <a:stretch>
            <a:fillRect/>
          </a:stretch>
        </p:blipFill>
        <p:spPr>
          <a:xfrm>
            <a:off x="8878400" y="3111254"/>
            <a:ext cx="341799" cy="291037"/>
          </a:xfrm>
          <a:prstGeom prst="rect">
            <a:avLst/>
          </a:prstGeom>
        </p:spPr>
      </p:pic>
      <p:pic>
        <p:nvPicPr>
          <p:cNvPr id="14" name="Picture 13">
            <a:extLst>
              <a:ext uri="{FF2B5EF4-FFF2-40B4-BE49-F238E27FC236}">
                <a16:creationId xmlns:a16="http://schemas.microsoft.com/office/drawing/2014/main" id="{0D920F17-6FA4-412C-8A86-94C8DD9C810B}"/>
              </a:ext>
            </a:extLst>
          </p:cNvPr>
          <p:cNvPicPr>
            <a:picLocks noChangeAspect="1"/>
          </p:cNvPicPr>
          <p:nvPr/>
        </p:nvPicPr>
        <p:blipFill>
          <a:blip r:embed="rId3"/>
          <a:stretch>
            <a:fillRect/>
          </a:stretch>
        </p:blipFill>
        <p:spPr>
          <a:xfrm>
            <a:off x="8878400" y="3466078"/>
            <a:ext cx="341799" cy="291037"/>
          </a:xfrm>
          <a:prstGeom prst="rect">
            <a:avLst/>
          </a:prstGeom>
        </p:spPr>
      </p:pic>
      <p:pic>
        <p:nvPicPr>
          <p:cNvPr id="19" name="Picture 18">
            <a:extLst>
              <a:ext uri="{FF2B5EF4-FFF2-40B4-BE49-F238E27FC236}">
                <a16:creationId xmlns:a16="http://schemas.microsoft.com/office/drawing/2014/main" id="{5A3242DD-FCCF-4D9E-BEA9-442A2B428891}"/>
              </a:ext>
            </a:extLst>
          </p:cNvPr>
          <p:cNvPicPr>
            <a:picLocks noChangeAspect="1"/>
          </p:cNvPicPr>
          <p:nvPr/>
        </p:nvPicPr>
        <p:blipFill>
          <a:blip r:embed="rId3"/>
          <a:stretch>
            <a:fillRect/>
          </a:stretch>
        </p:blipFill>
        <p:spPr>
          <a:xfrm>
            <a:off x="147745" y="5294260"/>
            <a:ext cx="310726" cy="264579"/>
          </a:xfrm>
          <a:prstGeom prst="rect">
            <a:avLst/>
          </a:prstGeom>
        </p:spPr>
      </p:pic>
      <p:pic>
        <p:nvPicPr>
          <p:cNvPr id="15" name="Picture 14">
            <a:extLst>
              <a:ext uri="{FF2B5EF4-FFF2-40B4-BE49-F238E27FC236}">
                <a16:creationId xmlns:a16="http://schemas.microsoft.com/office/drawing/2014/main" id="{BD84F56E-339C-4166-80B0-E591047E7DEB}"/>
              </a:ext>
            </a:extLst>
          </p:cNvPr>
          <p:cNvPicPr>
            <a:picLocks noChangeAspect="1"/>
          </p:cNvPicPr>
          <p:nvPr/>
        </p:nvPicPr>
        <p:blipFill>
          <a:blip r:embed="rId4"/>
          <a:stretch>
            <a:fillRect/>
          </a:stretch>
        </p:blipFill>
        <p:spPr>
          <a:xfrm>
            <a:off x="11212606" y="113671"/>
            <a:ext cx="751627" cy="10674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83648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0EE6F1-9E29-4398-A3E1-293D519BE27A}"/>
              </a:ext>
            </a:extLst>
          </p:cNvPr>
          <p:cNvSpPr/>
          <p:nvPr/>
        </p:nvSpPr>
        <p:spPr bwMode="gray">
          <a:xfrm>
            <a:off x="11175023" y="6482126"/>
            <a:ext cx="615462" cy="261574"/>
          </a:xfrm>
          <a:prstGeom prst="rect">
            <a:avLst/>
          </a:prstGeom>
          <a:solidFill>
            <a:schemeClr val="bg1"/>
          </a:solidFill>
          <a:ln w="254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1" name="Text Placeholder"/>
          <p:cNvSpPr>
            <a:spLocks noGrp="1"/>
          </p:cNvSpPr>
          <p:nvPr>
            <p:ph type="body" sz="quarter" idx="10"/>
          </p:nvPr>
        </p:nvSpPr>
        <p:spPr>
          <a:xfrm>
            <a:off x="504002" y="3800472"/>
            <a:ext cx="11110636" cy="2681654"/>
          </a:xfrm>
        </p:spPr>
        <p:txBody>
          <a:bodyPr>
            <a:normAutofit/>
          </a:bodyPr>
          <a:lstStyle/>
          <a:p>
            <a:r>
              <a:rPr lang="en-GB" dirty="0"/>
              <a:t>This article is suitable for </a:t>
            </a:r>
            <a:r>
              <a:rPr lang="en-GB" u="sng" dirty="0"/>
              <a:t>either</a:t>
            </a:r>
            <a:r>
              <a:rPr lang="en-GB" dirty="0"/>
              <a:t> of the following:</a:t>
            </a:r>
          </a:p>
          <a:p>
            <a:pPr lvl="1"/>
            <a:r>
              <a:rPr lang="en-GB" dirty="0"/>
              <a:t>System administrators needing to use the SAP Analytics Cloud SCIM API, but has no interest in how the API works, nor desires to undertake any development effort</a:t>
            </a:r>
          </a:p>
          <a:p>
            <a:pPr lvl="2"/>
            <a:r>
              <a:rPr lang="en-GB" dirty="0"/>
              <a:t>i.e. you just want to use it to fulfil a function</a:t>
            </a:r>
          </a:p>
          <a:p>
            <a:pPr lvl="1"/>
            <a:r>
              <a:rPr lang="en-GB" dirty="0"/>
              <a:t>An API developer who wants to</a:t>
            </a:r>
          </a:p>
          <a:p>
            <a:pPr lvl="2"/>
            <a:r>
              <a:rPr lang="en-GB" dirty="0"/>
              <a:t>dramatically accelerate their development </a:t>
            </a:r>
          </a:p>
          <a:p>
            <a:pPr lvl="2"/>
            <a:r>
              <a:rPr lang="en-GB" dirty="0"/>
              <a:t>use the samples as a basis to incorporate best practices in their solution and</a:t>
            </a:r>
            <a:br>
              <a:rPr lang="en-GB" dirty="0"/>
            </a:br>
            <a:r>
              <a:rPr lang="en-GB" dirty="0"/>
              <a:t>avoid surprises, especially as user volumes increase</a:t>
            </a:r>
          </a:p>
        </p:txBody>
      </p:sp>
      <p:sp>
        <p:nvSpPr>
          <p:cNvPr id="12" name="Agenda">
            <a:extLst>
              <a:ext uri="{FF2B5EF4-FFF2-40B4-BE49-F238E27FC236}">
                <a16:creationId xmlns:a16="http://schemas.microsoft.com/office/drawing/2014/main" id="{84E67BAD-26C1-409A-AF98-5084942433A5}"/>
              </a:ext>
            </a:extLst>
          </p:cNvPr>
          <p:cNvSpPr>
            <a:spLocks noGrp="1"/>
          </p:cNvSpPr>
          <p:nvPr>
            <p:ph type="title"/>
          </p:nvPr>
        </p:nvSpPr>
        <p:spPr>
          <a:xfrm>
            <a:off x="504001" y="504000"/>
            <a:ext cx="11186476" cy="369332"/>
          </a:xfrm>
        </p:spPr>
        <p:txBody>
          <a:bodyPr/>
          <a:lstStyle/>
          <a:p>
            <a:r>
              <a:rPr lang="en-GB"/>
              <a:t>SAP Analytics Cloud SCIM API Sample Scripts</a:t>
            </a:r>
            <a:endParaRPr lang="en-GB" dirty="0"/>
          </a:p>
        </p:txBody>
      </p:sp>
      <p:pic>
        <p:nvPicPr>
          <p:cNvPr id="3" name="Picture 2">
            <a:extLst>
              <a:ext uri="{FF2B5EF4-FFF2-40B4-BE49-F238E27FC236}">
                <a16:creationId xmlns:a16="http://schemas.microsoft.com/office/drawing/2014/main" id="{B64EE98B-3698-4D61-B81D-F3A893014B1D}"/>
              </a:ext>
            </a:extLst>
          </p:cNvPr>
          <p:cNvPicPr>
            <a:picLocks noChangeAspect="1"/>
          </p:cNvPicPr>
          <p:nvPr/>
        </p:nvPicPr>
        <p:blipFill>
          <a:blip r:embed="rId3"/>
          <a:stretch>
            <a:fillRect/>
          </a:stretch>
        </p:blipFill>
        <p:spPr>
          <a:xfrm>
            <a:off x="1632076" y="1069712"/>
            <a:ext cx="3801570" cy="2534380"/>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99929D5C-7877-48BB-9C47-3F39AE48C5C9}"/>
              </a:ext>
            </a:extLst>
          </p:cNvPr>
          <p:cNvPicPr>
            <a:picLocks noChangeAspect="1"/>
          </p:cNvPicPr>
          <p:nvPr/>
        </p:nvPicPr>
        <p:blipFill rotWithShape="1">
          <a:blip r:embed="rId4"/>
          <a:srcRect l="91" r="107"/>
          <a:stretch/>
        </p:blipFill>
        <p:spPr>
          <a:xfrm>
            <a:off x="6699738" y="1069713"/>
            <a:ext cx="3790423" cy="2534380"/>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431FD12E-39D4-44BB-B54A-A5B999E3E5BD}"/>
              </a:ext>
            </a:extLst>
          </p:cNvPr>
          <p:cNvPicPr>
            <a:picLocks noChangeAspect="1"/>
          </p:cNvPicPr>
          <p:nvPr/>
        </p:nvPicPr>
        <p:blipFill>
          <a:blip r:embed="rId5"/>
          <a:stretch>
            <a:fillRect/>
          </a:stretch>
        </p:blipFill>
        <p:spPr>
          <a:xfrm>
            <a:off x="9381390" y="4617378"/>
            <a:ext cx="2537688" cy="14268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ectangle 3">
            <a:extLst>
              <a:ext uri="{FF2B5EF4-FFF2-40B4-BE49-F238E27FC236}">
                <a16:creationId xmlns:a16="http://schemas.microsoft.com/office/drawing/2014/main" id="{84FF0FB8-7DC1-46FA-8090-2D2B8A376601}"/>
              </a:ext>
            </a:extLst>
          </p:cNvPr>
          <p:cNvSpPr/>
          <p:nvPr/>
        </p:nvSpPr>
        <p:spPr>
          <a:xfrm>
            <a:off x="8405446" y="6027003"/>
            <a:ext cx="3789729" cy="830997"/>
          </a:xfrm>
          <a:prstGeom prst="rect">
            <a:avLst/>
          </a:prstGeom>
        </p:spPr>
        <p:txBody>
          <a:bodyPr wrap="square">
            <a:spAutoFit/>
          </a:bodyPr>
          <a:lstStyle/>
          <a:p>
            <a:pPr lvl="1">
              <a:buNone/>
            </a:pPr>
            <a:r>
              <a:rPr lang="en-GB" sz="1600" dirty="0"/>
              <a:t>Developers will also need to refer to accompanied ‘SCIM API Best Practice and Performance’ article</a:t>
            </a:r>
          </a:p>
        </p:txBody>
      </p:sp>
    </p:spTree>
    <p:extLst>
      <p:ext uri="{BB962C8B-B14F-4D97-AF65-F5344CB8AC3E}">
        <p14:creationId xmlns:p14="http://schemas.microsoft.com/office/powerpoint/2010/main" val="35918624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4602291"/>
            <a:ext cx="10948323" cy="1705892"/>
          </a:xfrm>
        </p:spPr>
        <p:txBody>
          <a:bodyPr>
            <a:normAutofit fontScale="92500" lnSpcReduction="10000"/>
          </a:bodyPr>
          <a:lstStyle/>
          <a:p>
            <a:r>
              <a:rPr lang="en-GB" dirty="0"/>
              <a:t>Flexible options for role and team assignment </a:t>
            </a:r>
          </a:p>
          <a:p>
            <a:pPr lvl="1"/>
            <a:r>
              <a:rPr lang="en-GB" dirty="0"/>
              <a:t>Scripts that perform update functions on users’ roles and teams have an ‘action’ function, similar to the SCIM ‘operation’ function</a:t>
            </a:r>
          </a:p>
          <a:p>
            <a:pPr lvl="2"/>
            <a:r>
              <a:rPr lang="en-GB" dirty="0"/>
              <a:t>Possible actions: </a:t>
            </a:r>
            <a:r>
              <a:rPr lang="en-GB" b="1" dirty="0"/>
              <a:t>add</a:t>
            </a:r>
            <a:r>
              <a:rPr lang="en-GB" dirty="0"/>
              <a:t>, </a:t>
            </a:r>
            <a:r>
              <a:rPr lang="en-GB" b="1" dirty="0"/>
              <a:t>remove</a:t>
            </a:r>
            <a:r>
              <a:rPr lang="en-GB" dirty="0"/>
              <a:t>, </a:t>
            </a:r>
            <a:r>
              <a:rPr lang="en-GB" b="1" dirty="0"/>
              <a:t>replace</a:t>
            </a:r>
            <a:r>
              <a:rPr lang="en-GB" dirty="0"/>
              <a:t>, </a:t>
            </a:r>
            <a:r>
              <a:rPr lang="en-GB" b="1" dirty="0"/>
              <a:t>keep</a:t>
            </a:r>
            <a:endParaRPr lang="en-GB" dirty="0"/>
          </a:p>
          <a:p>
            <a:pPr lvl="1"/>
            <a:r>
              <a:rPr lang="en-GB" dirty="0"/>
              <a:t>Role and team actions operate independently of each other</a:t>
            </a:r>
          </a:p>
          <a:p>
            <a:pPr lvl="1"/>
            <a:r>
              <a:rPr lang="en-GB" dirty="0"/>
              <a:t>An empty array [] can be used with ‘replace’ to remove all roles, or remove all teams from a user</a:t>
            </a:r>
          </a:p>
        </p:txBody>
      </p:sp>
      <p:sp>
        <p:nvSpPr>
          <p:cNvPr id="4" name="Title"/>
          <p:cNvSpPr>
            <a:spLocks noGrp="1"/>
          </p:cNvSpPr>
          <p:nvPr>
            <p:ph type="title"/>
          </p:nvPr>
        </p:nvSpPr>
        <p:spPr>
          <a:xfrm>
            <a:off x="504001" y="504000"/>
            <a:ext cx="11186476" cy="677108"/>
          </a:xfrm>
        </p:spPr>
        <p:txBody>
          <a:bodyPr/>
          <a:lstStyle/>
          <a:p>
            <a:r>
              <a:rPr lang="en-GB" dirty="0"/>
              <a:t>Sample scripts for creating and updating users</a:t>
            </a:r>
            <a:br>
              <a:rPr lang="en-GB" dirty="0"/>
            </a:br>
            <a:r>
              <a:rPr lang="en-GB" sz="2000" b="0" dirty="0"/>
              <a:t>Updating users’ roles and teams</a:t>
            </a:r>
          </a:p>
        </p:txBody>
      </p:sp>
      <p:pic>
        <p:nvPicPr>
          <p:cNvPr id="3" name="Picture 2">
            <a:extLst>
              <a:ext uri="{FF2B5EF4-FFF2-40B4-BE49-F238E27FC236}">
                <a16:creationId xmlns:a16="http://schemas.microsoft.com/office/drawing/2014/main" id="{3D1C5CBC-0E74-489F-AA22-BBA5D8990829}"/>
              </a:ext>
            </a:extLst>
          </p:cNvPr>
          <p:cNvPicPr>
            <a:picLocks noChangeAspect="1"/>
          </p:cNvPicPr>
          <p:nvPr/>
        </p:nvPicPr>
        <p:blipFill>
          <a:blip r:embed="rId3"/>
          <a:stretch>
            <a:fillRect/>
          </a:stretch>
        </p:blipFill>
        <p:spPr>
          <a:xfrm>
            <a:off x="6522130" y="1461925"/>
            <a:ext cx="4465639" cy="2794856"/>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3E7C96E4-1802-4491-B088-2E0AC3320192}"/>
              </a:ext>
            </a:extLst>
          </p:cNvPr>
          <p:cNvPicPr>
            <a:picLocks noChangeAspect="1"/>
          </p:cNvPicPr>
          <p:nvPr/>
        </p:nvPicPr>
        <p:blipFill>
          <a:blip r:embed="rId4"/>
          <a:stretch>
            <a:fillRect/>
          </a:stretch>
        </p:blipFill>
        <p:spPr>
          <a:xfrm>
            <a:off x="742851" y="1402763"/>
            <a:ext cx="4582079" cy="2794856"/>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64F949E7-0401-43B4-B5C5-2B406DC3A48A}"/>
              </a:ext>
            </a:extLst>
          </p:cNvPr>
          <p:cNvPicPr>
            <a:picLocks noChangeAspect="1"/>
          </p:cNvPicPr>
          <p:nvPr/>
        </p:nvPicPr>
        <p:blipFill>
          <a:blip r:embed="rId5"/>
          <a:stretch>
            <a:fillRect/>
          </a:stretch>
        </p:blipFill>
        <p:spPr>
          <a:xfrm>
            <a:off x="7290965" y="5665705"/>
            <a:ext cx="3251014" cy="397346"/>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22F7C5C1-3CD0-4A39-B2A0-E7177D4E199C}"/>
              </a:ext>
            </a:extLst>
          </p:cNvPr>
          <p:cNvPicPr>
            <a:picLocks noChangeAspect="1"/>
          </p:cNvPicPr>
          <p:nvPr/>
        </p:nvPicPr>
        <p:blipFill>
          <a:blip r:embed="rId6"/>
          <a:stretch>
            <a:fillRect/>
          </a:stretch>
        </p:blipFill>
        <p:spPr>
          <a:xfrm>
            <a:off x="10663658" y="159970"/>
            <a:ext cx="916761" cy="1301955"/>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8C6EE5CE-7FD4-44D2-BA51-BFDD7A5FCC95}"/>
              </a:ext>
            </a:extLst>
          </p:cNvPr>
          <p:cNvPicPr>
            <a:picLocks noChangeAspect="1"/>
          </p:cNvPicPr>
          <p:nvPr/>
        </p:nvPicPr>
        <p:blipFill>
          <a:blip r:embed="rId7"/>
          <a:stretch>
            <a:fillRect/>
          </a:stretch>
        </p:blipFill>
        <p:spPr>
          <a:xfrm>
            <a:off x="11422822" y="159970"/>
            <a:ext cx="614756" cy="761563"/>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2D807D16-4B17-4915-8402-4CB676197010}"/>
              </a:ext>
            </a:extLst>
          </p:cNvPr>
          <p:cNvPicPr>
            <a:picLocks noChangeAspect="1"/>
          </p:cNvPicPr>
          <p:nvPr/>
        </p:nvPicPr>
        <p:blipFill>
          <a:blip r:embed="rId8"/>
          <a:stretch>
            <a:fillRect/>
          </a:stretch>
        </p:blipFill>
        <p:spPr>
          <a:xfrm>
            <a:off x="11524874" y="789692"/>
            <a:ext cx="449458" cy="67223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558749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217213" y="2151465"/>
            <a:ext cx="1248647" cy="1375410"/>
          </a:xfrm>
        </p:spPr>
        <p:txBody>
          <a:bodyPr>
            <a:normAutofit/>
          </a:bodyPr>
          <a:lstStyle/>
          <a:p>
            <a:pPr lvl="1"/>
            <a:r>
              <a:rPr lang="en-GB" dirty="0"/>
              <a:t>0 or 500 users registered in Service</a:t>
            </a:r>
          </a:p>
        </p:txBody>
      </p:sp>
      <p:sp>
        <p:nvSpPr>
          <p:cNvPr id="4" name="Title"/>
          <p:cNvSpPr>
            <a:spLocks noGrp="1"/>
          </p:cNvSpPr>
          <p:nvPr>
            <p:ph type="title"/>
          </p:nvPr>
        </p:nvSpPr>
        <p:spPr>
          <a:xfrm>
            <a:off x="504001" y="504000"/>
            <a:ext cx="11186476" cy="646331"/>
          </a:xfrm>
        </p:spPr>
        <p:txBody>
          <a:bodyPr/>
          <a:lstStyle/>
          <a:p>
            <a:r>
              <a:rPr lang="en-GB"/>
              <a:t>Sample scripts for creating and updating users</a:t>
            </a:r>
            <a:br>
              <a:rPr lang="en-GB"/>
            </a:br>
            <a:r>
              <a:rPr lang="en-GB" sz="1800" b="0"/>
              <a:t>Throughput performance</a:t>
            </a:r>
            <a:endParaRPr lang="en-GB" sz="2000" b="0" dirty="0"/>
          </a:p>
        </p:txBody>
      </p:sp>
      <p:graphicFrame>
        <p:nvGraphicFramePr>
          <p:cNvPr id="8" name="Table 4">
            <a:extLst>
              <a:ext uri="{FF2B5EF4-FFF2-40B4-BE49-F238E27FC236}">
                <a16:creationId xmlns:a16="http://schemas.microsoft.com/office/drawing/2014/main" id="{7F8D05F9-123B-4359-B547-EE4E2E5D1B72}"/>
              </a:ext>
            </a:extLst>
          </p:cNvPr>
          <p:cNvGraphicFramePr>
            <a:graphicFrameLocks noGrp="1"/>
          </p:cNvGraphicFramePr>
          <p:nvPr>
            <p:extLst>
              <p:ext uri="{D42A27DB-BD31-4B8C-83A1-F6EECF244321}">
                <p14:modId xmlns:p14="http://schemas.microsoft.com/office/powerpoint/2010/main" val="3176970954"/>
              </p:ext>
            </p:extLst>
          </p:nvPr>
        </p:nvGraphicFramePr>
        <p:xfrm>
          <a:off x="1625016" y="1150331"/>
          <a:ext cx="10438030" cy="2865665"/>
        </p:xfrm>
        <a:graphic>
          <a:graphicData uri="http://schemas.openxmlformats.org/drawingml/2006/table">
            <a:tbl>
              <a:tblPr firstRow="1" firstCol="1">
                <a:tableStyleId>{775DCB02-9BB8-47FD-8907-85C794F793BA}</a:tableStyleId>
              </a:tblPr>
              <a:tblGrid>
                <a:gridCol w="2239201">
                  <a:extLst>
                    <a:ext uri="{9D8B030D-6E8A-4147-A177-3AD203B41FA5}">
                      <a16:colId xmlns:a16="http://schemas.microsoft.com/office/drawing/2014/main" val="1747604431"/>
                    </a:ext>
                  </a:extLst>
                </a:gridCol>
                <a:gridCol w="1002467">
                  <a:extLst>
                    <a:ext uri="{9D8B030D-6E8A-4147-A177-3AD203B41FA5}">
                      <a16:colId xmlns:a16="http://schemas.microsoft.com/office/drawing/2014/main" val="2772634590"/>
                    </a:ext>
                  </a:extLst>
                </a:gridCol>
                <a:gridCol w="1010479">
                  <a:extLst>
                    <a:ext uri="{9D8B030D-6E8A-4147-A177-3AD203B41FA5}">
                      <a16:colId xmlns:a16="http://schemas.microsoft.com/office/drawing/2014/main" val="406500142"/>
                    </a:ext>
                  </a:extLst>
                </a:gridCol>
                <a:gridCol w="1047562">
                  <a:extLst>
                    <a:ext uri="{9D8B030D-6E8A-4147-A177-3AD203B41FA5}">
                      <a16:colId xmlns:a16="http://schemas.microsoft.com/office/drawing/2014/main" val="1899507768"/>
                    </a:ext>
                  </a:extLst>
                </a:gridCol>
                <a:gridCol w="1066192">
                  <a:extLst>
                    <a:ext uri="{9D8B030D-6E8A-4147-A177-3AD203B41FA5}">
                      <a16:colId xmlns:a16="http://schemas.microsoft.com/office/drawing/2014/main" val="3390605598"/>
                    </a:ext>
                  </a:extLst>
                </a:gridCol>
                <a:gridCol w="999215">
                  <a:extLst>
                    <a:ext uri="{9D8B030D-6E8A-4147-A177-3AD203B41FA5}">
                      <a16:colId xmlns:a16="http://schemas.microsoft.com/office/drawing/2014/main" val="3848028797"/>
                    </a:ext>
                  </a:extLst>
                </a:gridCol>
                <a:gridCol w="1173776">
                  <a:extLst>
                    <a:ext uri="{9D8B030D-6E8A-4147-A177-3AD203B41FA5}">
                      <a16:colId xmlns:a16="http://schemas.microsoft.com/office/drawing/2014/main" val="2770536989"/>
                    </a:ext>
                  </a:extLst>
                </a:gridCol>
                <a:gridCol w="896815">
                  <a:extLst>
                    <a:ext uri="{9D8B030D-6E8A-4147-A177-3AD203B41FA5}">
                      <a16:colId xmlns:a16="http://schemas.microsoft.com/office/drawing/2014/main" val="1784508683"/>
                    </a:ext>
                  </a:extLst>
                </a:gridCol>
                <a:gridCol w="1002323">
                  <a:extLst>
                    <a:ext uri="{9D8B030D-6E8A-4147-A177-3AD203B41FA5}">
                      <a16:colId xmlns:a16="http://schemas.microsoft.com/office/drawing/2014/main" val="440015470"/>
                    </a:ext>
                  </a:extLst>
                </a:gridCol>
              </a:tblGrid>
              <a:tr h="335825">
                <a:tc>
                  <a:txBody>
                    <a:bodyPr/>
                    <a:lstStyle/>
                    <a:p>
                      <a:pPr algn="r"/>
                      <a:r>
                        <a:rPr lang="en-GB" sz="1200" dirty="0"/>
                        <a:t>Sample Script:</a:t>
                      </a:r>
                    </a:p>
                  </a:txBody>
                  <a:tcPr marL="0" marR="0" marT="0" marB="0" anchor="ctr"/>
                </a:tc>
                <a:tc>
                  <a:txBody>
                    <a:bodyPr/>
                    <a:lstStyle/>
                    <a:p>
                      <a:pPr algn="ctr"/>
                      <a:r>
                        <a:rPr lang="en-GB" sz="1200" dirty="0"/>
                        <a:t>101 / 102</a:t>
                      </a:r>
                    </a:p>
                  </a:txBody>
                  <a:tcPr marL="0" marR="0" marT="0" marB="0" anchor="ctr"/>
                </a:tc>
                <a:tc>
                  <a:txBody>
                    <a:bodyPr/>
                    <a:lstStyle/>
                    <a:p>
                      <a:pPr algn="ctr"/>
                      <a:r>
                        <a:rPr lang="en-GB" sz="1200" dirty="0"/>
                        <a:t>103 (3 teams)</a:t>
                      </a:r>
                    </a:p>
                  </a:txBody>
                  <a:tcPr marL="0" marR="0" marT="0" marB="0" anchor="ctr"/>
                </a:tc>
                <a:tc>
                  <a:txBody>
                    <a:bodyPr/>
                    <a:lstStyle/>
                    <a:p>
                      <a:pPr algn="ctr"/>
                      <a:r>
                        <a:rPr lang="en-GB" sz="1200" dirty="0"/>
                        <a:t>111/112</a:t>
                      </a:r>
                    </a:p>
                  </a:txBody>
                  <a:tcPr marL="0" marR="0" marT="0" marB="0" anchor="ctr"/>
                </a:tc>
                <a:tc>
                  <a:txBody>
                    <a:bodyPr/>
                    <a:lstStyle/>
                    <a:p>
                      <a:pPr algn="ctr"/>
                      <a:r>
                        <a:rPr lang="en-GB" sz="1200" dirty="0"/>
                        <a:t>113 (3 teams)</a:t>
                      </a:r>
                    </a:p>
                  </a:txBody>
                  <a:tcPr marL="0" marR="0" marT="0" marB="0" anchor="ctr"/>
                </a:tc>
                <a:tc>
                  <a:txBody>
                    <a:bodyPr/>
                    <a:lstStyle/>
                    <a:p>
                      <a:pPr algn="ctr"/>
                      <a:r>
                        <a:rPr lang="en-GB" sz="1200" dirty="0"/>
                        <a:t>121/122</a:t>
                      </a:r>
                    </a:p>
                  </a:txBody>
                  <a:tcPr marL="0" marR="0" marT="0" marB="0" anchor="ctr"/>
                </a:tc>
                <a:tc>
                  <a:txBody>
                    <a:bodyPr/>
                    <a:lstStyle/>
                    <a:p>
                      <a:pPr algn="ctr"/>
                      <a:r>
                        <a:rPr lang="en-GB" sz="1200" dirty="0"/>
                        <a:t>123 (3 teams)</a:t>
                      </a:r>
                    </a:p>
                  </a:txBody>
                  <a:tcPr marL="0" marR="0" marT="0" marB="0" anchor="ctr"/>
                </a:tc>
                <a:tc>
                  <a:txBody>
                    <a:bodyPr/>
                    <a:lstStyle/>
                    <a:p>
                      <a:pPr algn="ctr"/>
                      <a:r>
                        <a:rPr lang="en-GB" sz="1200" dirty="0"/>
                        <a:t>201/202</a:t>
                      </a:r>
                    </a:p>
                  </a:txBody>
                  <a:tcPr marL="0" marR="0" marT="0" marB="0" anchor="ctr"/>
                </a:tc>
                <a:tc>
                  <a:txBody>
                    <a:bodyPr/>
                    <a:lstStyle/>
                    <a:p>
                      <a:pPr algn="ctr"/>
                      <a:r>
                        <a:rPr lang="en-GB" sz="1200" dirty="0"/>
                        <a:t>203 (3 teams)</a:t>
                      </a:r>
                    </a:p>
                  </a:txBody>
                  <a:tcPr marL="0" marR="0" marT="0" marB="0" anchor="ctr"/>
                </a:tc>
                <a:extLst>
                  <a:ext uri="{0D108BD9-81ED-4DB2-BD59-A6C34878D82A}">
                    <a16:rowId xmlns:a16="http://schemas.microsoft.com/office/drawing/2014/main" val="1204804081"/>
                  </a:ext>
                </a:extLst>
              </a:tr>
              <a:tr h="339115">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100" dirty="0"/>
                        <a:t>Creating users</a:t>
                      </a:r>
                    </a:p>
                    <a:p>
                      <a:pPr marL="0" marR="0" lvl="0" indent="0" algn="r" defTabSz="1088558" rtl="0" eaLnBrk="1" fontAlgn="auto" latinLnBrk="0" hangingPunct="1">
                        <a:lnSpc>
                          <a:spcPct val="100000"/>
                        </a:lnSpc>
                        <a:spcBef>
                          <a:spcPts val="0"/>
                        </a:spcBef>
                        <a:spcAft>
                          <a:spcPts val="0"/>
                        </a:spcAft>
                        <a:buClrTx/>
                        <a:buSzTx/>
                        <a:buFontTx/>
                        <a:buNone/>
                        <a:tabLst/>
                        <a:defRPr/>
                      </a:pPr>
                      <a:r>
                        <a:rPr lang="en-GB" sz="1100" dirty="0"/>
                        <a:t>(for xx3 also adding to 3 teams)</a:t>
                      </a:r>
                    </a:p>
                    <a:p>
                      <a:pPr algn="r"/>
                      <a:endParaRPr lang="en-GB" sz="1100" dirty="0"/>
                    </a:p>
                  </a:txBody>
                  <a:tcPr marL="0" marR="0" marT="0" marB="0" anchor="ctr"/>
                </a:tc>
                <a:tc>
                  <a:txBody>
                    <a:bodyPr/>
                    <a:lstStyle/>
                    <a:p>
                      <a:pPr algn="ctr"/>
                      <a:r>
                        <a:rPr lang="en-GB" sz="1200" b="1" strike="noStrike" dirty="0">
                          <a:solidFill>
                            <a:schemeClr val="tx1"/>
                          </a:solidFill>
                        </a:rPr>
                        <a:t>0.54 </a:t>
                      </a:r>
                      <a:r>
                        <a:rPr lang="en-GB" sz="1000" b="1" strike="noStrike" dirty="0">
                          <a:solidFill>
                            <a:schemeClr val="tx1"/>
                          </a:solidFill>
                        </a:rPr>
                        <a:t>users/sec</a:t>
                      </a:r>
                      <a:br>
                        <a:rPr lang="en-GB" sz="1200" b="1" strike="noStrike" dirty="0">
                          <a:solidFill>
                            <a:schemeClr val="tx1"/>
                          </a:solidFill>
                        </a:rPr>
                      </a:br>
                      <a:r>
                        <a:rPr lang="en-GB" sz="1200" b="1" strike="noStrike" dirty="0">
                          <a:solidFill>
                            <a:schemeClr val="tx1"/>
                          </a:solidFill>
                        </a:rPr>
                        <a:t>1.85 </a:t>
                      </a:r>
                      <a:r>
                        <a:rPr lang="en-GB" sz="1000" b="1" strike="noStrike" dirty="0">
                          <a:solidFill>
                            <a:schemeClr val="tx1"/>
                          </a:solidFill>
                        </a:rPr>
                        <a:t>users/sec (4.6%)</a:t>
                      </a:r>
                      <a:endParaRPr lang="en-GB" sz="1200" b="1" strike="noStrike" dirty="0">
                        <a:solidFill>
                          <a:schemeClr val="tx1"/>
                        </a:solidFill>
                      </a:endParaRPr>
                    </a:p>
                  </a:txBody>
                  <a:tcPr marL="0" marR="0" marT="0" marB="0" anchor="ctr"/>
                </a:tc>
                <a:tc>
                  <a:txBody>
                    <a:bodyPr/>
                    <a:lstStyle/>
                    <a:p>
                      <a:pPr algn="ctr"/>
                      <a:r>
                        <a:rPr lang="en-GB" sz="1200" b="1" strike="noStrike" dirty="0">
                          <a:solidFill>
                            <a:schemeClr val="tx1"/>
                          </a:solidFill>
                        </a:rPr>
                        <a:t>0.40 </a:t>
                      </a:r>
                      <a:r>
                        <a:rPr lang="en-GB" sz="1000" b="1" strike="noStrike" dirty="0">
                          <a:solidFill>
                            <a:schemeClr val="tx1"/>
                          </a:solidFill>
                        </a:rPr>
                        <a:t>users/sec</a:t>
                      </a:r>
                      <a:endParaRPr lang="en-GB" sz="1200" b="1" strike="noStrike" dirty="0">
                        <a:solidFill>
                          <a:schemeClr val="tx1"/>
                        </a:solidFill>
                      </a:endParaRPr>
                    </a:p>
                    <a:p>
                      <a:pPr algn="ctr"/>
                      <a:r>
                        <a:rPr lang="en-GB" sz="1200" b="1" strike="noStrike" dirty="0">
                          <a:solidFill>
                            <a:schemeClr val="tx1"/>
                          </a:solidFill>
                        </a:rPr>
                        <a:t>2.48 </a:t>
                      </a:r>
                      <a:r>
                        <a:rPr lang="en-GB" sz="1000" b="1" strike="noStrike" dirty="0">
                          <a:solidFill>
                            <a:schemeClr val="tx1"/>
                          </a:solidFill>
                        </a:rPr>
                        <a:t>secs/user</a:t>
                      </a:r>
                    </a:p>
                    <a:p>
                      <a:pPr algn="ctr"/>
                      <a:r>
                        <a:rPr lang="en-GB" sz="1200" b="1" strike="noStrike" dirty="0">
                          <a:solidFill>
                            <a:schemeClr val="tx1"/>
                          </a:solidFill>
                        </a:rPr>
                        <a:t>(3 teams) </a:t>
                      </a:r>
                      <a:r>
                        <a:rPr lang="en-GB" sz="1000" b="1" strike="noStrike" dirty="0">
                          <a:solidFill>
                            <a:schemeClr val="tx1"/>
                          </a:solidFill>
                        </a:rPr>
                        <a:t>(7.0%)</a:t>
                      </a:r>
                      <a:endParaRPr lang="en-GB" sz="1800" b="1" strike="noStrike" dirty="0">
                        <a:solidFill>
                          <a:schemeClr val="tx1"/>
                        </a:solidFill>
                      </a:endParaRPr>
                    </a:p>
                  </a:txBody>
                  <a:tcPr marL="0" marR="0" marT="0" marB="0" anchor="ctr"/>
                </a:tc>
                <a:tc>
                  <a:txBody>
                    <a:bodyPr/>
                    <a:lstStyle/>
                    <a:p>
                      <a:pPr algn="ctr"/>
                      <a:r>
                        <a:rPr lang="en-GB" sz="1200" b="1" strike="noStrike" dirty="0">
                          <a:solidFill>
                            <a:schemeClr val="tx1"/>
                          </a:solidFill>
                        </a:rPr>
                        <a:t>0.53 </a:t>
                      </a:r>
                      <a:r>
                        <a:rPr lang="en-GB" sz="1050" b="1" strike="noStrike" dirty="0">
                          <a:solidFill>
                            <a:schemeClr val="tx1"/>
                          </a:solidFill>
                        </a:rPr>
                        <a:t>users/sec</a:t>
                      </a:r>
                      <a:endParaRPr lang="en-GB" sz="1200" b="1" strike="noStrike" dirty="0">
                        <a:solidFill>
                          <a:schemeClr val="tx1"/>
                        </a:solidFill>
                      </a:endParaRPr>
                    </a:p>
                    <a:p>
                      <a:pPr algn="ctr"/>
                      <a:r>
                        <a:rPr lang="en-GB" sz="1200" b="1" strike="noStrike" dirty="0">
                          <a:solidFill>
                            <a:schemeClr val="tx1"/>
                          </a:solidFill>
                        </a:rPr>
                        <a:t>1.92 </a:t>
                      </a:r>
                      <a:r>
                        <a:rPr lang="en-GB" sz="1050" b="1" strike="noStrike" dirty="0">
                          <a:solidFill>
                            <a:schemeClr val="tx1"/>
                          </a:solidFill>
                        </a:rPr>
                        <a:t>secs/user</a:t>
                      </a:r>
                    </a:p>
                    <a:p>
                      <a:pPr algn="ctr"/>
                      <a:r>
                        <a:rPr lang="en-GB" sz="1000" b="1" strike="noStrike" dirty="0">
                          <a:solidFill>
                            <a:schemeClr val="tx1"/>
                          </a:solidFill>
                        </a:rPr>
                        <a:t>(4.7%)</a:t>
                      </a:r>
                      <a:endParaRPr lang="en-GB" sz="1200" b="1" strike="noStrike" dirty="0">
                        <a:solidFill>
                          <a:schemeClr val="tx1"/>
                        </a:solidFill>
                      </a:endParaRPr>
                    </a:p>
                  </a:txBody>
                  <a:tcPr marL="0" marR="0" marT="0" marB="0"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0.43 users/sec</a:t>
                      </a: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2.31 secs/user</a:t>
                      </a: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(3 teams) </a:t>
                      </a:r>
                      <a:r>
                        <a:rPr kumimoji="0" lang="en-GB" sz="1000" b="1" i="0" u="none" strike="noStrike" kern="1200" cap="none" spc="0" normalizeH="0" baseline="0" noProof="0" dirty="0">
                          <a:ln>
                            <a:noFill/>
                          </a:ln>
                          <a:solidFill>
                            <a:srgbClr val="000000"/>
                          </a:solidFill>
                          <a:effectLst/>
                          <a:uLnTx/>
                          <a:uFillTx/>
                          <a:latin typeface="+mn-lt"/>
                          <a:ea typeface="+mn-ea"/>
                          <a:cs typeface="+mn-cs"/>
                        </a:rPr>
                        <a:t>(7.9%)</a:t>
                      </a:r>
                      <a:endParaRPr kumimoji="0" lang="en-GB" sz="1200" b="1" i="0" u="none" strike="noStrike" kern="1200" cap="none" spc="0" normalizeH="0" baseline="0" noProof="0" dirty="0">
                        <a:ln>
                          <a:noFill/>
                        </a:ln>
                        <a:solidFill>
                          <a:srgbClr val="000000"/>
                        </a:solidFill>
                        <a:effectLst/>
                        <a:uLnTx/>
                        <a:uFillTx/>
                        <a:latin typeface="+mn-lt"/>
                        <a:ea typeface="+mn-ea"/>
                        <a:cs typeface="+mn-cs"/>
                      </a:endParaRPr>
                    </a:p>
                  </a:txBody>
                  <a:tcPr marL="0" marR="0" marT="0" marB="0"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0.53 </a:t>
                      </a:r>
                      <a:r>
                        <a:rPr kumimoji="0" lang="en-GB" sz="1050" b="1" i="0" u="none" strike="noStrike" kern="1200" cap="none" spc="0" normalizeH="0" baseline="0" noProof="0" dirty="0">
                          <a:ln>
                            <a:noFill/>
                          </a:ln>
                          <a:solidFill>
                            <a:srgbClr val="000000"/>
                          </a:solidFill>
                          <a:effectLst/>
                          <a:uLnTx/>
                          <a:uFillTx/>
                          <a:latin typeface="+mn-lt"/>
                          <a:ea typeface="+mn-ea"/>
                          <a:cs typeface="+mn-cs"/>
                        </a:rPr>
                        <a:t>users/sec</a:t>
                      </a:r>
                      <a:endParaRPr kumimoji="0" lang="en-GB" sz="1200" b="1" i="0" u="none" strike="noStrike" kern="1200" cap="none" spc="0" normalizeH="0" baseline="0" noProof="0" dirty="0">
                        <a:ln>
                          <a:noFill/>
                        </a:ln>
                        <a:solidFill>
                          <a:srgbClr val="000000"/>
                        </a:solidFill>
                        <a:effectLst/>
                        <a:uLnTx/>
                        <a:uFillTx/>
                        <a:latin typeface="+mn-lt"/>
                        <a:ea typeface="+mn-ea"/>
                        <a:cs typeface="+mn-cs"/>
                      </a:endParaRP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1.92 </a:t>
                      </a:r>
                      <a:r>
                        <a:rPr kumimoji="0" lang="en-GB" sz="1050" b="1" i="0" u="none" strike="noStrike" kern="1200" cap="none" spc="0" normalizeH="0" baseline="0" noProof="0" dirty="0">
                          <a:ln>
                            <a:noFill/>
                          </a:ln>
                          <a:solidFill>
                            <a:srgbClr val="000000"/>
                          </a:solidFill>
                          <a:effectLst/>
                          <a:uLnTx/>
                          <a:uFillTx/>
                          <a:latin typeface="+mn-lt"/>
                          <a:ea typeface="+mn-ea"/>
                          <a:cs typeface="+mn-cs"/>
                        </a:rPr>
                        <a:t>secs/user</a:t>
                      </a: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000000"/>
                          </a:solidFill>
                          <a:effectLst/>
                          <a:uLnTx/>
                          <a:uFillTx/>
                          <a:latin typeface="+mn-lt"/>
                          <a:ea typeface="+mn-ea"/>
                          <a:cs typeface="+mn-cs"/>
                        </a:rPr>
                        <a:t>(4.7%)</a:t>
                      </a:r>
                      <a:endParaRPr kumimoji="0" lang="en-GB" sz="1200" b="1" i="0" u="none" strike="noStrike" kern="1200" cap="none" spc="0" normalizeH="0" baseline="0" noProof="0" dirty="0">
                        <a:ln>
                          <a:noFill/>
                        </a:ln>
                        <a:solidFill>
                          <a:srgbClr val="000000"/>
                        </a:solidFill>
                        <a:effectLst/>
                        <a:uLnTx/>
                        <a:uFillTx/>
                        <a:latin typeface="+mn-lt"/>
                        <a:ea typeface="+mn-ea"/>
                        <a:cs typeface="+mn-cs"/>
                      </a:endParaRPr>
                    </a:p>
                  </a:txBody>
                  <a:tcPr marL="0" marR="0" marT="0" marB="0" anchor="ctr"/>
                </a:tc>
                <a:tc>
                  <a:txBody>
                    <a:bodyPr/>
                    <a:lstStyle/>
                    <a:p>
                      <a:pPr algn="ctr"/>
                      <a:r>
                        <a:rPr lang="en-GB" sz="1200" b="1" strike="noStrike" dirty="0">
                          <a:solidFill>
                            <a:schemeClr val="tx1"/>
                          </a:solidFill>
                        </a:rPr>
                        <a:t>0.43 users/sec</a:t>
                      </a:r>
                    </a:p>
                    <a:p>
                      <a:pPr algn="ctr"/>
                      <a:r>
                        <a:rPr lang="en-GB" sz="1200" b="1" strike="noStrike" dirty="0">
                          <a:solidFill>
                            <a:schemeClr val="tx1"/>
                          </a:solidFill>
                        </a:rPr>
                        <a:t>2.31 secs/user</a:t>
                      </a:r>
                    </a:p>
                    <a:p>
                      <a:pPr algn="ctr"/>
                      <a:r>
                        <a:rPr lang="en-GB" sz="1200" b="1" strike="noStrike" dirty="0">
                          <a:solidFill>
                            <a:schemeClr val="tx1"/>
                          </a:solidFill>
                        </a:rPr>
                        <a:t>(3 teams) </a:t>
                      </a:r>
                      <a:r>
                        <a:rPr lang="en-GB" sz="1000" b="1" strike="noStrike" dirty="0">
                          <a:solidFill>
                            <a:schemeClr val="tx1"/>
                          </a:solidFill>
                        </a:rPr>
                        <a:t>(7.9%)</a:t>
                      </a:r>
                      <a:endParaRPr lang="en-GB" sz="1200" b="1" strike="noStrike" dirty="0">
                        <a:solidFill>
                          <a:schemeClr val="tx1"/>
                        </a:solidFill>
                      </a:endParaRPr>
                    </a:p>
                  </a:txBody>
                  <a:tcPr marL="0" marR="0" marT="0" marB="0" anchor="ctr"/>
                </a:tc>
                <a:tc>
                  <a:txBody>
                    <a:bodyPr/>
                    <a:lstStyle/>
                    <a:p>
                      <a:pPr algn="ctr"/>
                      <a:r>
                        <a:rPr lang="en-GB" sz="1200" b="0" strike="noStrike" dirty="0">
                          <a:solidFill>
                            <a:schemeClr val="tx1"/>
                          </a:solidFill>
                        </a:rPr>
                        <a:t>0.26 </a:t>
                      </a:r>
                      <a:r>
                        <a:rPr lang="en-GB" sz="1000" b="0" strike="noStrike" dirty="0">
                          <a:solidFill>
                            <a:schemeClr val="tx1"/>
                          </a:solidFill>
                        </a:rPr>
                        <a:t>user/sec</a:t>
                      </a:r>
                      <a:endParaRPr lang="en-GB" sz="1200" b="0" strike="noStrike" dirty="0">
                        <a:solidFill>
                          <a:schemeClr val="tx1"/>
                        </a:solidFill>
                      </a:endParaRPr>
                    </a:p>
                    <a:p>
                      <a:pPr algn="ctr"/>
                      <a:r>
                        <a:rPr lang="en-GB" sz="1200" b="0" strike="noStrike" dirty="0">
                          <a:solidFill>
                            <a:schemeClr val="tx1"/>
                          </a:solidFill>
                        </a:rPr>
                        <a:t>3.87 </a:t>
                      </a:r>
                      <a:r>
                        <a:rPr lang="en-GB" sz="1000" b="0" strike="noStrike" dirty="0">
                          <a:solidFill>
                            <a:schemeClr val="tx1"/>
                          </a:solidFill>
                        </a:rPr>
                        <a:t>secs/user (4.3%)</a:t>
                      </a:r>
                      <a:endParaRPr lang="en-GB" sz="1200" strike="sngStrike" dirty="0">
                        <a:solidFill>
                          <a:srgbClr val="FF0000"/>
                        </a:solidFill>
                      </a:endParaRPr>
                    </a:p>
                  </a:txBody>
                  <a:tcPr marL="0" marR="0" marT="0" marB="0" anchor="ctr"/>
                </a:tc>
                <a:tc>
                  <a:txBody>
                    <a:bodyPr/>
                    <a:lstStyle/>
                    <a:p>
                      <a:pPr algn="ctr"/>
                      <a:r>
                        <a:rPr lang="en-GB" sz="1200" strike="noStrike" dirty="0">
                          <a:solidFill>
                            <a:schemeClr val="tx1"/>
                          </a:solidFill>
                        </a:rPr>
                        <a:t>0.30 </a:t>
                      </a:r>
                      <a:r>
                        <a:rPr lang="en-GB" sz="1000" strike="noStrike" dirty="0">
                          <a:solidFill>
                            <a:schemeClr val="tx1"/>
                          </a:solidFill>
                        </a:rPr>
                        <a:t>users/sec</a:t>
                      </a:r>
                      <a:endParaRPr lang="en-GB" sz="1200" strike="noStrike" dirty="0">
                        <a:solidFill>
                          <a:schemeClr val="tx1"/>
                        </a:solidFill>
                      </a:endParaRPr>
                    </a:p>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strike="noStrike" dirty="0">
                          <a:solidFill>
                            <a:schemeClr val="tx1"/>
                          </a:solidFill>
                        </a:rPr>
                        <a:t>3.28 </a:t>
                      </a:r>
                      <a:r>
                        <a:rPr lang="en-GB" sz="1000" strike="noStrike" dirty="0">
                          <a:solidFill>
                            <a:schemeClr val="tx1"/>
                          </a:solidFill>
                        </a:rPr>
                        <a:t>secs/user</a:t>
                      </a:r>
                      <a:br>
                        <a:rPr lang="en-GB" sz="1000" strike="noStrike" dirty="0">
                          <a:solidFill>
                            <a:schemeClr val="tx1"/>
                          </a:solidFill>
                        </a:rPr>
                      </a:br>
                      <a:r>
                        <a:rPr lang="en-GB" sz="1200" strike="noStrike" dirty="0">
                          <a:solidFill>
                            <a:schemeClr val="tx1"/>
                          </a:solidFill>
                        </a:rPr>
                        <a:t>(3 teams)</a:t>
                      </a:r>
                      <a:endParaRPr lang="en-GB" sz="1800" strike="noStrike" dirty="0">
                        <a:solidFill>
                          <a:schemeClr val="tx1"/>
                        </a:solidFill>
                      </a:endParaRPr>
                    </a:p>
                  </a:txBody>
                  <a:tcPr marL="0" marR="0" marT="0" marB="0" anchor="ctr"/>
                </a:tc>
                <a:extLst>
                  <a:ext uri="{0D108BD9-81ED-4DB2-BD59-A6C34878D82A}">
                    <a16:rowId xmlns:a16="http://schemas.microsoft.com/office/drawing/2014/main" val="2104020131"/>
                  </a:ext>
                </a:extLst>
              </a:tr>
              <a:tr h="339115">
                <a:tc>
                  <a:txBody>
                    <a:bodyPr/>
                    <a:lstStyle/>
                    <a:p>
                      <a:pPr algn="r"/>
                      <a:r>
                        <a:rPr lang="en-GB" sz="1100" dirty="0"/>
                        <a:t>Updating users</a:t>
                      </a:r>
                    </a:p>
                    <a:p>
                      <a:pPr algn="r"/>
                      <a:r>
                        <a:rPr lang="en-GB" sz="1100" dirty="0"/>
                        <a:t>(not email, not team)</a:t>
                      </a:r>
                    </a:p>
                  </a:txBody>
                  <a:tcPr marL="0" marR="0" marT="0" marB="0" anchor="ctr"/>
                </a:tc>
                <a:tc rowSpan="4" gridSpan="2">
                  <a:txBody>
                    <a:bodyPr/>
                    <a:lstStyle/>
                    <a:p>
                      <a:pPr algn="ctr"/>
                      <a:r>
                        <a:rPr lang="en-GB" sz="1200" b="0" strike="noStrike" dirty="0">
                          <a:solidFill>
                            <a:schemeClr val="tx1"/>
                          </a:solidFill>
                        </a:rPr>
                        <a:t>n/a</a:t>
                      </a:r>
                    </a:p>
                  </a:txBody>
                  <a:tcPr marL="0" marR="0" marT="0" marB="0" anchor="ctr"/>
                </a:tc>
                <a:tc rowSpan="4" h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lang="en-GB" sz="1200" b="0" strike="noStrike" dirty="0">
                        <a:solidFill>
                          <a:schemeClr val="tx1"/>
                        </a:solidFill>
                      </a:endParaRPr>
                    </a:p>
                  </a:txBody>
                  <a:tcPr marL="0" marR="0" marT="0" marB="0"/>
                </a:tc>
                <a:tc gridSpan="4">
                  <a:txBody>
                    <a:bodyPr/>
                    <a:lstStyle/>
                    <a:p>
                      <a:pPr algn="ctr"/>
                      <a:r>
                        <a:rPr lang="en-GB" sz="1200" b="0" strike="noStrike" dirty="0">
                          <a:solidFill>
                            <a:schemeClr val="tx1"/>
                          </a:solidFill>
                        </a:rPr>
                        <a:t>0.20 </a:t>
                      </a:r>
                      <a:r>
                        <a:rPr lang="en-GB" sz="1000" b="0" strike="noStrike" dirty="0">
                          <a:solidFill>
                            <a:schemeClr val="tx1"/>
                          </a:solidFill>
                        </a:rPr>
                        <a:t>users/sec</a:t>
                      </a:r>
                      <a:endParaRPr lang="en-GB" sz="1200" b="0" strike="noStrike" dirty="0">
                        <a:solidFill>
                          <a:schemeClr val="tx1"/>
                        </a:solidFill>
                      </a:endParaRPr>
                    </a:p>
                    <a:p>
                      <a:pPr algn="ctr"/>
                      <a:r>
                        <a:rPr lang="en-GB" sz="1200" b="0" strike="noStrike" dirty="0">
                          <a:solidFill>
                            <a:schemeClr val="tx1"/>
                          </a:solidFill>
                        </a:rPr>
                        <a:t>4.93 </a:t>
                      </a:r>
                      <a:r>
                        <a:rPr lang="en-GB" sz="1000" b="0" strike="noStrike" dirty="0">
                          <a:solidFill>
                            <a:schemeClr val="tx1"/>
                          </a:solidFill>
                        </a:rPr>
                        <a:t>secs/user (5.7%)</a:t>
                      </a:r>
                      <a:endParaRPr lang="en-GB" sz="1200" b="0" strike="noStrike" dirty="0">
                        <a:solidFill>
                          <a:schemeClr val="tx1"/>
                        </a:solidFill>
                      </a:endParaRPr>
                    </a:p>
                  </a:txBody>
                  <a:tcPr marL="0" marR="0" marT="0" marB="0" anchor="ctr"/>
                </a:tc>
                <a:tc hMerge="1">
                  <a:txBody>
                    <a:bodyPr/>
                    <a:lstStyle/>
                    <a:p>
                      <a:pPr algn="ctr"/>
                      <a:endParaRPr lang="en-GB" sz="1200" b="0" strike="noStrike" dirty="0">
                        <a:solidFill>
                          <a:schemeClr val="tx1"/>
                        </a:solidFill>
                      </a:endParaRPr>
                    </a:p>
                  </a:txBody>
                  <a:tcPr marL="0" marR="0" marT="0" marB="0" anchor="ctr"/>
                </a:tc>
                <a:tc h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mn-lt"/>
                        <a:ea typeface="+mn-ea"/>
                        <a:cs typeface="+mn-cs"/>
                      </a:endParaRPr>
                    </a:p>
                  </a:txBody>
                  <a:tcPr marL="0" marR="0" marT="0" marB="0" anchor="ctr"/>
                </a:tc>
                <a:tc hMerge="1">
                  <a:txBody>
                    <a:bodyPr/>
                    <a:lstStyle/>
                    <a:p>
                      <a:pPr algn="ctr"/>
                      <a:endParaRPr lang="en-GB" sz="1200" b="0" strike="noStrike" dirty="0">
                        <a:solidFill>
                          <a:schemeClr val="tx1"/>
                        </a:solidFill>
                      </a:endParaRPr>
                    </a:p>
                  </a:txBody>
                  <a:tcPr marL="0" marR="0" marT="0" marB="0" anchor="ctr"/>
                </a:tc>
                <a:tc rowSpan="2" gridSpan="2">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0.33 </a:t>
                      </a:r>
                      <a:r>
                        <a:rPr kumimoji="0" lang="en-GB" sz="1000" b="1" i="0" u="none" strike="noStrike" kern="1200" cap="none" spc="0" normalizeH="0" baseline="0" noProof="0" dirty="0">
                          <a:ln>
                            <a:noFill/>
                          </a:ln>
                          <a:solidFill>
                            <a:srgbClr val="000000"/>
                          </a:solidFill>
                          <a:effectLst/>
                          <a:uLnTx/>
                          <a:uFillTx/>
                          <a:latin typeface="+mn-lt"/>
                          <a:ea typeface="+mn-ea"/>
                          <a:cs typeface="+mn-cs"/>
                        </a:rPr>
                        <a:t>user/sec</a:t>
                      </a:r>
                      <a:endParaRPr kumimoji="0" lang="en-GB" sz="1200" b="1" i="0" u="none" strike="noStrike" kern="1200" cap="none" spc="0" normalizeH="0" baseline="0" noProof="0" dirty="0">
                        <a:ln>
                          <a:noFill/>
                        </a:ln>
                        <a:solidFill>
                          <a:srgbClr val="000000"/>
                        </a:solidFill>
                        <a:effectLst/>
                        <a:uLnTx/>
                        <a:uFillTx/>
                        <a:latin typeface="+mn-lt"/>
                        <a:ea typeface="+mn-ea"/>
                        <a:cs typeface="+mn-cs"/>
                      </a:endParaRP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3.01 </a:t>
                      </a:r>
                      <a:r>
                        <a:rPr kumimoji="0" lang="en-GB" sz="1000" b="1" i="0" u="none" strike="noStrike" kern="1200" cap="none" spc="0" normalizeH="0" baseline="0" noProof="0" dirty="0">
                          <a:ln>
                            <a:noFill/>
                          </a:ln>
                          <a:solidFill>
                            <a:srgbClr val="000000"/>
                          </a:solidFill>
                          <a:effectLst/>
                          <a:uLnTx/>
                          <a:uFillTx/>
                          <a:latin typeface="+mn-lt"/>
                          <a:ea typeface="+mn-ea"/>
                          <a:cs typeface="+mn-cs"/>
                        </a:rPr>
                        <a:t>secs/user (5.7%)</a:t>
                      </a:r>
                      <a:endParaRPr kumimoji="0" lang="en-GB" sz="1200" b="1" i="0" u="none" strike="sngStrike" kern="1200" cap="none" spc="0" normalizeH="0" baseline="0" noProof="0" dirty="0">
                        <a:ln>
                          <a:noFill/>
                        </a:ln>
                        <a:solidFill>
                          <a:srgbClr val="FF0000"/>
                        </a:solidFill>
                        <a:effectLst/>
                        <a:uLnTx/>
                        <a:uFillTx/>
                        <a:latin typeface="+mn-lt"/>
                        <a:ea typeface="+mn-ea"/>
                        <a:cs typeface="+mn-cs"/>
                      </a:endParaRPr>
                    </a:p>
                  </a:txBody>
                  <a:tcPr marL="0" marR="0" marT="0" marB="0" anchor="ctr"/>
                </a:tc>
                <a:tc rowSpan="2" h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kumimoji="0" lang="en-GB" sz="1200" b="0" i="0" u="none" strike="sngStrike" kern="1200" cap="none" spc="0" normalizeH="0" baseline="0" noProof="0" dirty="0">
                        <a:ln>
                          <a:noFill/>
                        </a:ln>
                        <a:solidFill>
                          <a:srgbClr val="FF0000"/>
                        </a:solidFill>
                        <a:effectLst/>
                        <a:uLnTx/>
                        <a:uFillTx/>
                        <a:latin typeface="+mn-lt"/>
                        <a:ea typeface="+mn-ea"/>
                        <a:cs typeface="+mn-cs"/>
                      </a:endParaRPr>
                    </a:p>
                  </a:txBody>
                  <a:tcPr marL="0" marR="0" marT="0" marB="0" anchor="ctr"/>
                </a:tc>
                <a:extLst>
                  <a:ext uri="{0D108BD9-81ED-4DB2-BD59-A6C34878D82A}">
                    <a16:rowId xmlns:a16="http://schemas.microsoft.com/office/drawing/2014/main" val="963463274"/>
                  </a:ext>
                </a:extLst>
              </a:tr>
              <a:tr h="339115">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100" dirty="0"/>
                        <a:t>Updating users’ email</a:t>
                      </a:r>
                    </a:p>
                  </a:txBody>
                  <a:tcPr marL="0" marR="0" marT="0" marB="0" anchor="ctr"/>
                </a:tc>
                <a:tc gridSpan="2" v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lang="en-GB" sz="1200" b="0" strike="noStrike" dirty="0">
                        <a:solidFill>
                          <a:schemeClr val="tx1"/>
                        </a:solidFill>
                      </a:endParaRPr>
                    </a:p>
                  </a:txBody>
                  <a:tcPr marL="0" marR="0" marT="0" marB="0"/>
                </a:tc>
                <a:tc hMerge="1" v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lang="en-GB" sz="1200" b="0" strike="noStrike" dirty="0">
                        <a:solidFill>
                          <a:schemeClr val="tx1"/>
                        </a:solidFill>
                      </a:endParaRPr>
                    </a:p>
                  </a:txBody>
                  <a:tcPr marL="0" marR="0" marT="0" marB="0"/>
                </a:tc>
                <a:tc gridSpan="2">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b="0" strike="noStrike" dirty="0">
                          <a:solidFill>
                            <a:schemeClr val="tx1"/>
                          </a:solidFill>
                        </a:rPr>
                        <a:t>n/a</a:t>
                      </a:r>
                    </a:p>
                  </a:txBody>
                  <a:tcPr marL="0" marR="0" marT="0" marB="0" anchor="ctr"/>
                </a:tc>
                <a:tc h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lang="en-GB" sz="1200" b="0" strike="noStrike" dirty="0">
                        <a:solidFill>
                          <a:schemeClr val="tx1"/>
                        </a:solidFill>
                      </a:endParaRPr>
                    </a:p>
                  </a:txBody>
                  <a:tcPr marL="0" marR="0" marT="0" marB="0" anchor="ctr"/>
                </a:tc>
                <a:tc gridSpan="2">
                  <a:txBody>
                    <a:bodyPr/>
                    <a:lstStyle/>
                    <a:p>
                      <a:pPr algn="ctr"/>
                      <a:r>
                        <a:rPr lang="en-GB" sz="1200" b="0" strike="noStrike" dirty="0">
                          <a:solidFill>
                            <a:schemeClr val="tx1"/>
                          </a:solidFill>
                        </a:rPr>
                        <a:t>0.11 </a:t>
                      </a:r>
                      <a:r>
                        <a:rPr lang="en-GB" sz="1000" b="0" strike="noStrike" dirty="0">
                          <a:solidFill>
                            <a:schemeClr val="tx1"/>
                          </a:solidFill>
                        </a:rPr>
                        <a:t>user/sec</a:t>
                      </a:r>
                      <a:endParaRPr lang="en-GB" sz="1200" b="0" strike="noStrike" dirty="0">
                        <a:solidFill>
                          <a:schemeClr val="tx1"/>
                        </a:solidFill>
                      </a:endParaRPr>
                    </a:p>
                    <a:p>
                      <a:pPr algn="ctr"/>
                      <a:r>
                        <a:rPr lang="en-GB" sz="1200" b="0" strike="noStrike" dirty="0">
                          <a:solidFill>
                            <a:schemeClr val="tx1"/>
                          </a:solidFill>
                        </a:rPr>
                        <a:t>9.23 </a:t>
                      </a:r>
                      <a:r>
                        <a:rPr lang="en-GB" sz="1000" b="0" strike="noStrike" dirty="0">
                          <a:solidFill>
                            <a:schemeClr val="tx1"/>
                          </a:solidFill>
                        </a:rPr>
                        <a:t>secs/user (4.0%)</a:t>
                      </a:r>
                      <a:endParaRPr lang="en-GB" sz="1200" strike="sngStrike" dirty="0">
                        <a:solidFill>
                          <a:srgbClr val="FF0000"/>
                        </a:solidFill>
                      </a:endParaRPr>
                    </a:p>
                  </a:txBody>
                  <a:tcPr marL="0" marR="0" marT="0" marB="0" anchor="ctr"/>
                </a:tc>
                <a:tc hMerge="1">
                  <a:txBody>
                    <a:bodyPr/>
                    <a:lstStyle/>
                    <a:p>
                      <a:pPr algn="ctr"/>
                      <a:endParaRPr lang="en-GB" sz="1200" strike="sngStrike" dirty="0">
                        <a:solidFill>
                          <a:srgbClr val="FF0000"/>
                        </a:solidFill>
                      </a:endParaRPr>
                    </a:p>
                  </a:txBody>
                  <a:tcPr marL="0" marR="0" marT="0" marB="0" anchor="ctr"/>
                </a:tc>
                <a:tc gridSpan="2" vMerge="1">
                  <a:txBody>
                    <a:bodyPr/>
                    <a:lstStyle/>
                    <a:p>
                      <a:pPr algn="ctr"/>
                      <a:endParaRPr lang="en-GB" sz="1200" strike="sngStrike" dirty="0">
                        <a:solidFill>
                          <a:srgbClr val="FF0000"/>
                        </a:solidFill>
                      </a:endParaRPr>
                    </a:p>
                  </a:txBody>
                  <a:tcPr marL="0" marR="0" marT="0" marB="0"/>
                </a:tc>
                <a:tc hMerge="1" vMerge="1">
                  <a:txBody>
                    <a:bodyPr/>
                    <a:lstStyle/>
                    <a:p>
                      <a:endParaRPr lang="en-GB"/>
                    </a:p>
                  </a:txBody>
                  <a:tcPr/>
                </a:tc>
                <a:extLst>
                  <a:ext uri="{0D108BD9-81ED-4DB2-BD59-A6C34878D82A}">
                    <a16:rowId xmlns:a16="http://schemas.microsoft.com/office/drawing/2014/main" val="2933743739"/>
                  </a:ext>
                </a:extLst>
              </a:tr>
              <a:tr h="358953">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100" dirty="0"/>
                        <a:t>Updating users</a:t>
                      </a:r>
                      <a:br>
                        <a:rPr lang="en-GB" sz="1100" dirty="0"/>
                      </a:br>
                      <a:r>
                        <a:rPr lang="en-GB" sz="1100" dirty="0"/>
                        <a:t>(that don’t need an update!)</a:t>
                      </a:r>
                    </a:p>
                  </a:txBody>
                  <a:tcPr marL="0" marR="0" marT="0" marB="0" anchor="ctr"/>
                </a:tc>
                <a:tc gridSpan="2" vMerge="1">
                  <a:txBody>
                    <a:bodyPr/>
                    <a:lstStyle/>
                    <a:p>
                      <a:endParaRPr lang="en-GB"/>
                    </a:p>
                  </a:txBody>
                  <a:tcPr/>
                </a:tc>
                <a:tc hMerge="1" vMerge="1">
                  <a:txBody>
                    <a:bodyPr/>
                    <a:lstStyle/>
                    <a:p>
                      <a:endParaRPr lang="en-GB"/>
                    </a:p>
                  </a:txBody>
                  <a:tcPr/>
                </a:tc>
                <a:tc gridSpan="4">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mn-lt"/>
                          <a:ea typeface="+mn-ea"/>
                          <a:cs typeface="+mn-cs"/>
                        </a:rPr>
                        <a:t>0.33 </a:t>
                      </a:r>
                      <a:r>
                        <a:rPr kumimoji="0" lang="en-GB" sz="1000" b="0" i="0" u="none" strike="noStrike" kern="1200" cap="none" spc="0" normalizeH="0" baseline="0" noProof="0" dirty="0">
                          <a:ln>
                            <a:noFill/>
                          </a:ln>
                          <a:solidFill>
                            <a:srgbClr val="000000"/>
                          </a:solidFill>
                          <a:effectLst/>
                          <a:uLnTx/>
                          <a:uFillTx/>
                          <a:latin typeface="+mn-lt"/>
                          <a:ea typeface="+mn-ea"/>
                          <a:cs typeface="+mn-cs"/>
                        </a:rPr>
                        <a:t>users/sec</a:t>
                      </a:r>
                      <a:endParaRPr kumimoji="0" lang="en-GB" sz="1200" b="0" i="0" u="none" strike="noStrike" kern="1200" cap="none" spc="0" normalizeH="0" baseline="0" noProof="0" dirty="0">
                        <a:ln>
                          <a:noFill/>
                        </a:ln>
                        <a:solidFill>
                          <a:srgbClr val="000000"/>
                        </a:solidFill>
                        <a:effectLst/>
                        <a:uLnTx/>
                        <a:uFillTx/>
                        <a:latin typeface="+mn-lt"/>
                        <a:ea typeface="+mn-ea"/>
                        <a:cs typeface="+mn-cs"/>
                      </a:endParaRP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mn-lt"/>
                          <a:ea typeface="+mn-ea"/>
                          <a:cs typeface="+mn-cs"/>
                        </a:rPr>
                        <a:t>2.99 </a:t>
                      </a:r>
                      <a:r>
                        <a:rPr kumimoji="0" lang="en-GB" sz="1000" b="0" i="0" u="none" strike="noStrike" kern="1200" cap="none" spc="0" normalizeH="0" baseline="0" noProof="0" dirty="0">
                          <a:ln>
                            <a:noFill/>
                          </a:ln>
                          <a:solidFill>
                            <a:srgbClr val="000000"/>
                          </a:solidFill>
                          <a:effectLst/>
                          <a:uLnTx/>
                          <a:uFillTx/>
                          <a:latin typeface="+mn-lt"/>
                          <a:ea typeface="+mn-ea"/>
                          <a:cs typeface="+mn-cs"/>
                        </a:rPr>
                        <a:t>secs/user (5.6%)</a:t>
                      </a:r>
                      <a:endParaRPr lang="en-GB" sz="1200" b="0" strike="noStrike" dirty="0">
                        <a:solidFill>
                          <a:schemeClr val="tx1"/>
                        </a:solidFill>
                      </a:endParaRPr>
                    </a:p>
                  </a:txBody>
                  <a:tcPr marL="0" marR="0" marT="0" marB="0" anchor="ctr"/>
                </a:tc>
                <a:tc hMerge="1">
                  <a:txBody>
                    <a:bodyPr/>
                    <a:lstStyle/>
                    <a:p>
                      <a:endParaRPr lang="en-GB" dirty="0"/>
                    </a:p>
                  </a:txBody>
                  <a:tcPr marL="0" marR="0" marT="0" marB="0" anchor="ctr"/>
                </a:tc>
                <a:tc hMerge="1">
                  <a:txBody>
                    <a:bodyPr/>
                    <a:lstStyle/>
                    <a:p>
                      <a:pPr algn="ctr"/>
                      <a:endParaRPr lang="en-GB" sz="1200" strike="sngStrike" dirty="0">
                        <a:solidFill>
                          <a:srgbClr val="FF0000"/>
                        </a:solidFill>
                      </a:endParaRPr>
                    </a:p>
                  </a:txBody>
                  <a:tcPr marL="0" marR="0" marT="0" marB="0" anchor="ctr"/>
                </a:tc>
                <a:tc h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lang="en-GB" sz="1200" b="0" strike="noStrike" dirty="0">
                        <a:solidFill>
                          <a:schemeClr val="tx1"/>
                        </a:solidFill>
                      </a:endParaRPr>
                    </a:p>
                  </a:txBody>
                  <a:tcPr marL="0" marR="0" marT="0" marB="0" anchor="ctr"/>
                </a:tc>
                <a:tc gridSpan="2">
                  <a:txBody>
                    <a:bodyPr/>
                    <a:lstStyle/>
                    <a:p>
                      <a:pPr algn="ctr"/>
                      <a:r>
                        <a:rPr lang="en-GB" sz="1200" b="1" strike="noStrike" dirty="0">
                          <a:solidFill>
                            <a:schemeClr val="tx1"/>
                          </a:solidFill>
                        </a:rPr>
                        <a:t>0.82 </a:t>
                      </a:r>
                      <a:r>
                        <a:rPr lang="en-GB" sz="1000" b="1" strike="noStrike" dirty="0">
                          <a:solidFill>
                            <a:schemeClr val="tx1"/>
                          </a:solidFill>
                        </a:rPr>
                        <a:t>user/sec</a:t>
                      </a:r>
                      <a:endParaRPr lang="en-GB" sz="1200" b="1" strike="noStrike" dirty="0">
                        <a:solidFill>
                          <a:schemeClr val="tx1"/>
                        </a:solidFill>
                      </a:endParaRPr>
                    </a:p>
                    <a:p>
                      <a:pPr algn="ctr"/>
                      <a:r>
                        <a:rPr lang="en-GB" sz="1200" b="1" strike="noStrike" dirty="0">
                          <a:solidFill>
                            <a:schemeClr val="tx1"/>
                          </a:solidFill>
                        </a:rPr>
                        <a:t>1.23 </a:t>
                      </a:r>
                      <a:r>
                        <a:rPr lang="en-GB" sz="1000" b="1" strike="noStrike" dirty="0">
                          <a:solidFill>
                            <a:schemeClr val="tx1"/>
                          </a:solidFill>
                        </a:rPr>
                        <a:t>secs/user (6.4%)</a:t>
                      </a:r>
                      <a:endParaRPr kumimoji="0" lang="en-GB" sz="1200" b="1" i="0" u="none" strike="sngStrike" kern="1200" cap="none" spc="0" normalizeH="0" baseline="0" noProof="0" dirty="0">
                        <a:ln>
                          <a:noFill/>
                        </a:ln>
                        <a:solidFill>
                          <a:srgbClr val="FF0000"/>
                        </a:solidFill>
                        <a:effectLst/>
                        <a:uLnTx/>
                        <a:uFillTx/>
                        <a:latin typeface="+mn-lt"/>
                        <a:ea typeface="+mn-ea"/>
                        <a:cs typeface="+mn-cs"/>
                      </a:endParaRPr>
                    </a:p>
                  </a:txBody>
                  <a:tcPr marL="0" marR="0" marT="0" marB="0" anchor="ctr"/>
                </a:tc>
                <a:tc h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kumimoji="0" lang="en-GB" sz="1200" b="0" i="0" u="none" strike="sngStrike" kern="1200" cap="none" spc="0" normalizeH="0" baseline="0" noProof="0" dirty="0">
                        <a:ln>
                          <a:noFill/>
                        </a:ln>
                        <a:solidFill>
                          <a:srgbClr val="FF0000"/>
                        </a:solidFill>
                        <a:effectLst/>
                        <a:uLnTx/>
                        <a:uFillTx/>
                        <a:latin typeface="+mn-lt"/>
                        <a:ea typeface="+mn-ea"/>
                        <a:cs typeface="+mn-cs"/>
                      </a:endParaRPr>
                    </a:p>
                  </a:txBody>
                  <a:tcPr marL="0" marR="0" marT="0" marB="0" anchor="ctr"/>
                </a:tc>
                <a:extLst>
                  <a:ext uri="{0D108BD9-81ED-4DB2-BD59-A6C34878D82A}">
                    <a16:rowId xmlns:a16="http://schemas.microsoft.com/office/drawing/2014/main" val="2594387532"/>
                  </a:ext>
                </a:extLst>
              </a:tr>
              <a:tr h="564525">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100" dirty="0"/>
                        <a:t>Updating user and team</a:t>
                      </a:r>
                    </a:p>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000000"/>
                          </a:solidFill>
                          <a:effectLst/>
                          <a:uLnTx/>
                          <a:uFillTx/>
                          <a:latin typeface="+mn-lt"/>
                          <a:ea typeface="+mn-ea"/>
                          <a:cs typeface="+mn-cs"/>
                        </a:rPr>
                        <a:t>(removing 3 teams, adding 3 teams)</a:t>
                      </a:r>
                      <a:endParaRPr kumimoji="0" lang="en-GB" sz="1600" b="1" i="0" u="none" strike="sngStrike" kern="1200" cap="none" spc="0" normalizeH="0" baseline="0" noProof="0" dirty="0">
                        <a:ln>
                          <a:noFill/>
                        </a:ln>
                        <a:solidFill>
                          <a:srgbClr val="FF0000"/>
                        </a:solidFill>
                        <a:effectLst/>
                        <a:uLnTx/>
                        <a:uFillTx/>
                        <a:latin typeface="+mn-lt"/>
                        <a:ea typeface="+mn-ea"/>
                        <a:cs typeface="+mn-cs"/>
                      </a:endParaRPr>
                    </a:p>
                  </a:txBody>
                  <a:tcPr marL="0" marR="0" marT="0" marB="0" anchor="ctr"/>
                </a:tc>
                <a:tc gridSpan="2" vMerge="1">
                  <a:txBody>
                    <a:bodyPr/>
                    <a:lstStyle/>
                    <a:p>
                      <a:pPr algn="ctr"/>
                      <a:endParaRPr lang="en-GB" sz="1200" b="0" strike="noStrike" dirty="0">
                        <a:solidFill>
                          <a:schemeClr val="tx1"/>
                        </a:solidFill>
                      </a:endParaRPr>
                    </a:p>
                  </a:txBody>
                  <a:tcPr marL="0" marR="0" marT="0" marB="0" anchor="ctr"/>
                </a:tc>
                <a:tc hMerge="1" vMerge="1">
                  <a:txBody>
                    <a:bodyPr/>
                    <a:lstStyle/>
                    <a:p>
                      <a:endParaRPr lang="en-GB"/>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b="0" strike="noStrike" dirty="0">
                          <a:solidFill>
                            <a:schemeClr val="tx1"/>
                          </a:solidFill>
                        </a:rPr>
                        <a:t>n/a</a:t>
                      </a:r>
                    </a:p>
                  </a:txBody>
                  <a:tcPr marL="0" marR="0" marT="0" marB="0" anchor="ctr"/>
                </a:tc>
                <a:tc>
                  <a:txBody>
                    <a:bodyPr/>
                    <a:lstStyle/>
                    <a:p>
                      <a:pPr algn="ctr"/>
                      <a:r>
                        <a:rPr lang="en-GB" sz="1200" strike="noStrike" dirty="0">
                          <a:solidFill>
                            <a:schemeClr val="tx1"/>
                          </a:solidFill>
                        </a:rPr>
                        <a:t>0.33 user/sec</a:t>
                      </a:r>
                    </a:p>
                    <a:p>
                      <a:pPr algn="ctr"/>
                      <a:r>
                        <a:rPr lang="en-GB" sz="1200" strike="noStrike" dirty="0">
                          <a:solidFill>
                            <a:schemeClr val="tx1"/>
                          </a:solidFill>
                        </a:rPr>
                        <a:t>2.99 sec/user</a:t>
                      </a:r>
                      <a:br>
                        <a:rPr lang="en-GB" sz="1200" strike="noStrike" dirty="0">
                          <a:solidFill>
                            <a:schemeClr val="tx1"/>
                          </a:solidFill>
                        </a:rPr>
                      </a:br>
                      <a:r>
                        <a:rPr kumimoji="0" lang="en-GB" sz="1200" b="0" i="0" u="none" strike="noStrike" kern="1200" cap="none" spc="0" normalizeH="0" baseline="0" noProof="0" dirty="0">
                          <a:ln>
                            <a:noFill/>
                          </a:ln>
                          <a:solidFill>
                            <a:srgbClr val="000000"/>
                          </a:solidFill>
                          <a:effectLst/>
                          <a:uLnTx/>
                          <a:uFillTx/>
                          <a:latin typeface="+mn-lt"/>
                          <a:ea typeface="+mn-ea"/>
                          <a:cs typeface="+mn-cs"/>
                        </a:rPr>
                        <a:t>(+3 -3 teams) (16.9%) </a:t>
                      </a:r>
                      <a:endParaRPr lang="en-GB" sz="1200" strike="noStrike" dirty="0">
                        <a:solidFill>
                          <a:schemeClr val="tx1"/>
                        </a:solidFill>
                      </a:endParaRPr>
                    </a:p>
                  </a:txBody>
                  <a:tcPr marL="0" marR="0" marT="0" marB="0"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b="0" strike="noStrike" dirty="0">
                          <a:solidFill>
                            <a:schemeClr val="tx1"/>
                          </a:solidFill>
                        </a:rPr>
                        <a:t>n/a</a:t>
                      </a:r>
                    </a:p>
                  </a:txBody>
                  <a:tcPr marL="0" marR="0" marT="0" marB="0" anchor="ctr"/>
                </a:tc>
                <a:tc>
                  <a:txBody>
                    <a:bodyPr/>
                    <a:lstStyle/>
                    <a:p>
                      <a:pPr algn="ctr"/>
                      <a:r>
                        <a:rPr lang="en-GB" sz="1200" strike="noStrike" dirty="0">
                          <a:solidFill>
                            <a:schemeClr val="tx1"/>
                          </a:solidFill>
                        </a:rPr>
                        <a:t>0.33 user/sec</a:t>
                      </a:r>
                    </a:p>
                    <a:p>
                      <a:pPr algn="ctr"/>
                      <a:r>
                        <a:rPr lang="en-GB" sz="1200" strike="noStrike" dirty="0">
                          <a:solidFill>
                            <a:schemeClr val="tx1"/>
                          </a:solidFill>
                        </a:rPr>
                        <a:t>2.99 sec/user</a:t>
                      </a:r>
                      <a:br>
                        <a:rPr lang="en-GB" sz="1200" strike="noStrike" dirty="0">
                          <a:solidFill>
                            <a:schemeClr val="tx1"/>
                          </a:solidFill>
                        </a:rPr>
                      </a:br>
                      <a:r>
                        <a:rPr kumimoji="0" lang="en-GB" sz="1200" b="0" i="0" u="none" strike="noStrike" kern="1200" cap="none" spc="0" normalizeH="0" baseline="0" noProof="0" dirty="0">
                          <a:ln>
                            <a:noFill/>
                          </a:ln>
                          <a:solidFill>
                            <a:srgbClr val="000000"/>
                          </a:solidFill>
                          <a:effectLst/>
                          <a:uLnTx/>
                          <a:uFillTx/>
                          <a:latin typeface="+mn-lt"/>
                          <a:ea typeface="+mn-ea"/>
                          <a:cs typeface="+mn-cs"/>
                        </a:rPr>
                        <a:t>(+3 -3 teams) (16.9%) </a:t>
                      </a:r>
                      <a:endParaRPr lang="en-GB" sz="1200" strike="noStrike" dirty="0">
                        <a:solidFill>
                          <a:schemeClr val="tx1"/>
                        </a:solidFill>
                      </a:endParaRPr>
                    </a:p>
                  </a:txBody>
                  <a:tcPr marL="0" marR="0" marT="0" marB="0" anchor="ctr"/>
                </a:tc>
                <a:tc gridSpan="2">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0.3 </a:t>
                      </a:r>
                      <a:r>
                        <a:rPr kumimoji="0" lang="en-GB" sz="1000" b="1" i="0" u="none" strike="noStrike" kern="1200" cap="none" spc="0" normalizeH="0" baseline="0" noProof="0" dirty="0">
                          <a:ln>
                            <a:noFill/>
                          </a:ln>
                          <a:solidFill>
                            <a:srgbClr val="000000"/>
                          </a:solidFill>
                          <a:effectLst/>
                          <a:uLnTx/>
                          <a:uFillTx/>
                          <a:latin typeface="+mn-lt"/>
                          <a:ea typeface="+mn-ea"/>
                          <a:cs typeface="+mn-cs"/>
                        </a:rPr>
                        <a:t>user/sec</a:t>
                      </a:r>
                      <a:endParaRPr kumimoji="0" lang="en-GB" sz="1200" b="1" i="0" u="none" strike="noStrike" kern="1200" cap="none" spc="0" normalizeH="0" baseline="0" noProof="0" dirty="0">
                        <a:ln>
                          <a:noFill/>
                        </a:ln>
                        <a:solidFill>
                          <a:srgbClr val="000000"/>
                        </a:solidFill>
                        <a:effectLst/>
                        <a:uLnTx/>
                        <a:uFillTx/>
                        <a:latin typeface="+mn-lt"/>
                        <a:ea typeface="+mn-ea"/>
                        <a:cs typeface="+mn-cs"/>
                      </a:endParaRP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3.28 </a:t>
                      </a:r>
                      <a:r>
                        <a:rPr kumimoji="0" lang="en-GB" sz="1000" b="1" i="0" u="none" strike="noStrike" kern="1200" cap="none" spc="0" normalizeH="0" baseline="0" noProof="0" dirty="0">
                          <a:ln>
                            <a:noFill/>
                          </a:ln>
                          <a:solidFill>
                            <a:srgbClr val="000000"/>
                          </a:solidFill>
                          <a:effectLst/>
                          <a:uLnTx/>
                          <a:uFillTx/>
                          <a:latin typeface="+mn-lt"/>
                          <a:ea typeface="+mn-ea"/>
                          <a:cs typeface="+mn-cs"/>
                        </a:rPr>
                        <a:t>secs/user (+3 -3 teams) (10.9%)</a:t>
                      </a:r>
                    </a:p>
                  </a:txBody>
                  <a:tcPr marL="0" marR="0" marT="0" marB="0" anchor="ctr"/>
                </a:tc>
                <a:tc hMerge="1">
                  <a:txBody>
                    <a:bodyPr/>
                    <a:lstStyle/>
                    <a:p>
                      <a:endParaRPr lang="en-GB"/>
                    </a:p>
                  </a:txBody>
                  <a:tcPr/>
                </a:tc>
                <a:extLst>
                  <a:ext uri="{0D108BD9-81ED-4DB2-BD59-A6C34878D82A}">
                    <a16:rowId xmlns:a16="http://schemas.microsoft.com/office/drawing/2014/main" val="1171859876"/>
                  </a:ext>
                </a:extLst>
              </a:tr>
            </a:tbl>
          </a:graphicData>
        </a:graphic>
      </p:graphicFrame>
      <p:graphicFrame>
        <p:nvGraphicFramePr>
          <p:cNvPr id="9" name="Table 4">
            <a:extLst>
              <a:ext uri="{FF2B5EF4-FFF2-40B4-BE49-F238E27FC236}">
                <a16:creationId xmlns:a16="http://schemas.microsoft.com/office/drawing/2014/main" id="{D09CC7DD-38B4-4AB7-938A-BD7E59354975}"/>
              </a:ext>
            </a:extLst>
          </p:cNvPr>
          <p:cNvGraphicFramePr>
            <a:graphicFrameLocks noGrp="1"/>
          </p:cNvGraphicFramePr>
          <p:nvPr>
            <p:extLst>
              <p:ext uri="{D42A27DB-BD31-4B8C-83A1-F6EECF244321}">
                <p14:modId xmlns:p14="http://schemas.microsoft.com/office/powerpoint/2010/main" val="532732432"/>
              </p:ext>
            </p:extLst>
          </p:nvPr>
        </p:nvGraphicFramePr>
        <p:xfrm>
          <a:off x="1625016" y="4070331"/>
          <a:ext cx="10448101" cy="2787669"/>
        </p:xfrm>
        <a:graphic>
          <a:graphicData uri="http://schemas.openxmlformats.org/drawingml/2006/table">
            <a:tbl>
              <a:tblPr firstRow="1" firstCol="1">
                <a:solidFill>
                  <a:srgbClr val="A3CE9A"/>
                </a:solidFill>
                <a:tableStyleId>{775DCB02-9BB8-47FD-8907-85C794F793BA}</a:tableStyleId>
              </a:tblPr>
              <a:tblGrid>
                <a:gridCol w="2233246">
                  <a:extLst>
                    <a:ext uri="{9D8B030D-6E8A-4147-A177-3AD203B41FA5}">
                      <a16:colId xmlns:a16="http://schemas.microsoft.com/office/drawing/2014/main" val="1747604431"/>
                    </a:ext>
                  </a:extLst>
                </a:gridCol>
                <a:gridCol w="996369">
                  <a:extLst>
                    <a:ext uri="{9D8B030D-6E8A-4147-A177-3AD203B41FA5}">
                      <a16:colId xmlns:a16="http://schemas.microsoft.com/office/drawing/2014/main" val="2400514979"/>
                    </a:ext>
                  </a:extLst>
                </a:gridCol>
                <a:gridCol w="1002323">
                  <a:extLst>
                    <a:ext uri="{9D8B030D-6E8A-4147-A177-3AD203B41FA5}">
                      <a16:colId xmlns:a16="http://schemas.microsoft.com/office/drawing/2014/main" val="987771074"/>
                    </a:ext>
                  </a:extLst>
                </a:gridCol>
                <a:gridCol w="1046284">
                  <a:extLst>
                    <a:ext uri="{9D8B030D-6E8A-4147-A177-3AD203B41FA5}">
                      <a16:colId xmlns:a16="http://schemas.microsoft.com/office/drawing/2014/main" val="1132627735"/>
                    </a:ext>
                  </a:extLst>
                </a:gridCol>
                <a:gridCol w="1061236">
                  <a:extLst>
                    <a:ext uri="{9D8B030D-6E8A-4147-A177-3AD203B41FA5}">
                      <a16:colId xmlns:a16="http://schemas.microsoft.com/office/drawing/2014/main" val="1009362635"/>
                    </a:ext>
                  </a:extLst>
                </a:gridCol>
                <a:gridCol w="908617">
                  <a:extLst>
                    <a:ext uri="{9D8B030D-6E8A-4147-A177-3AD203B41FA5}">
                      <a16:colId xmlns:a16="http://schemas.microsoft.com/office/drawing/2014/main" val="197581172"/>
                    </a:ext>
                  </a:extLst>
                </a:gridCol>
                <a:gridCol w="127456">
                  <a:extLst>
                    <a:ext uri="{9D8B030D-6E8A-4147-A177-3AD203B41FA5}">
                      <a16:colId xmlns:a16="http://schemas.microsoft.com/office/drawing/2014/main" val="3878354588"/>
                    </a:ext>
                  </a:extLst>
                </a:gridCol>
                <a:gridCol w="1167936">
                  <a:extLst>
                    <a:ext uri="{9D8B030D-6E8A-4147-A177-3AD203B41FA5}">
                      <a16:colId xmlns:a16="http://schemas.microsoft.com/office/drawing/2014/main" val="1559824237"/>
                    </a:ext>
                  </a:extLst>
                </a:gridCol>
                <a:gridCol w="888076">
                  <a:extLst>
                    <a:ext uri="{9D8B030D-6E8A-4147-A177-3AD203B41FA5}">
                      <a16:colId xmlns:a16="http://schemas.microsoft.com/office/drawing/2014/main" val="513392437"/>
                    </a:ext>
                  </a:extLst>
                </a:gridCol>
                <a:gridCol w="1016558">
                  <a:extLst>
                    <a:ext uri="{9D8B030D-6E8A-4147-A177-3AD203B41FA5}">
                      <a16:colId xmlns:a16="http://schemas.microsoft.com/office/drawing/2014/main" val="4173646803"/>
                    </a:ext>
                  </a:extLst>
                </a:gridCol>
              </a:tblGrid>
              <a:tr h="257829">
                <a:tc>
                  <a:txBody>
                    <a:bodyPr/>
                    <a:lstStyle/>
                    <a:p>
                      <a:pPr algn="r"/>
                      <a:r>
                        <a:rPr lang="en-GB" sz="1200" dirty="0"/>
                        <a:t>Sample Script:</a:t>
                      </a:r>
                    </a:p>
                  </a:txBody>
                  <a:tcPr marL="0" marR="0" marT="0" marB="0" anchor="ctr"/>
                </a:tc>
                <a:tc>
                  <a:txBody>
                    <a:bodyPr/>
                    <a:lstStyle/>
                    <a:p>
                      <a:pPr algn="ctr"/>
                      <a:r>
                        <a:rPr lang="en-GB" sz="1200" dirty="0"/>
                        <a:t>101</a:t>
                      </a:r>
                    </a:p>
                  </a:txBody>
                  <a:tcPr marL="0" marR="0" marT="0" marB="0" anchor="ctr"/>
                </a:tc>
                <a:tc>
                  <a:txBody>
                    <a:bodyPr/>
                    <a:lstStyle/>
                    <a:p>
                      <a:pPr algn="ctr"/>
                      <a:r>
                        <a:rPr lang="en-GB" sz="1200" dirty="0"/>
                        <a:t>103 (3 teams)</a:t>
                      </a:r>
                    </a:p>
                  </a:txBody>
                  <a:tcPr marL="0" marR="0" marT="0" marB="0" anchor="ctr"/>
                </a:tc>
                <a:tc>
                  <a:txBody>
                    <a:bodyPr/>
                    <a:lstStyle/>
                    <a:p>
                      <a:pPr algn="ctr"/>
                      <a:r>
                        <a:rPr lang="en-GB" sz="1200" dirty="0"/>
                        <a:t>111/112</a:t>
                      </a:r>
                    </a:p>
                  </a:txBody>
                  <a:tcPr marL="0" marR="0" marT="0" marB="0" anchor="ctr"/>
                </a:tc>
                <a:tc>
                  <a:txBody>
                    <a:bodyPr/>
                    <a:lstStyle/>
                    <a:p>
                      <a:pPr algn="ctr"/>
                      <a:r>
                        <a:rPr lang="en-GB" sz="1200" dirty="0"/>
                        <a:t>113 (3 teams)</a:t>
                      </a:r>
                    </a:p>
                  </a:txBody>
                  <a:tcPr marL="0" marR="0" marT="0" marB="0" anchor="ctr"/>
                </a:tc>
                <a:tc gridSpan="2">
                  <a:txBody>
                    <a:bodyPr/>
                    <a:lstStyle/>
                    <a:p>
                      <a:pPr algn="ctr"/>
                      <a:r>
                        <a:rPr lang="en-GB" sz="1200" dirty="0"/>
                        <a:t>121/122</a:t>
                      </a:r>
                    </a:p>
                  </a:txBody>
                  <a:tcPr marL="0" marR="0" marT="0" marB="0" anchor="ctr"/>
                </a:tc>
                <a:tc hMerge="1">
                  <a:txBody>
                    <a:bodyPr/>
                    <a:lstStyle/>
                    <a:p>
                      <a:pPr algn="ctr"/>
                      <a:r>
                        <a:rPr lang="en-GB" sz="1200"/>
                        <a:t>123</a:t>
                      </a:r>
                      <a:endParaRPr lang="en-GB" sz="1200" dirty="0"/>
                    </a:p>
                  </a:txBody>
                  <a:tcPr marL="0" marR="0" marT="0" marB="0" anchor="ctr"/>
                </a:tc>
                <a:tc>
                  <a:txBody>
                    <a:bodyPr/>
                    <a:lstStyle/>
                    <a:p>
                      <a:pPr algn="ctr"/>
                      <a:r>
                        <a:rPr lang="en-GB" sz="1200" dirty="0"/>
                        <a:t>123 (3 teams)</a:t>
                      </a:r>
                    </a:p>
                  </a:txBody>
                  <a:tcPr marL="0" marR="0" marT="0" marB="0"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dirty="0"/>
                        <a:t>201/202</a:t>
                      </a:r>
                    </a:p>
                  </a:txBody>
                  <a:tcPr marL="0" marR="0" marT="0" marB="0"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dirty="0"/>
                        <a:t>203 (3 teams)</a:t>
                      </a:r>
                    </a:p>
                  </a:txBody>
                  <a:tcPr marL="0" marR="0" marT="0" marB="0" anchor="ctr"/>
                </a:tc>
                <a:extLst>
                  <a:ext uri="{0D108BD9-81ED-4DB2-BD59-A6C34878D82A}">
                    <a16:rowId xmlns:a16="http://schemas.microsoft.com/office/drawing/2014/main" val="1204804081"/>
                  </a:ext>
                </a:extLst>
              </a:tr>
              <a:tr h="356906">
                <a:tc>
                  <a:txBody>
                    <a:bodyPr/>
                    <a:lstStyle/>
                    <a:p>
                      <a:pPr algn="r"/>
                      <a:r>
                        <a:rPr lang="en-GB" sz="1100" dirty="0"/>
                        <a:t>Creating users</a:t>
                      </a:r>
                    </a:p>
                    <a:p>
                      <a:pPr algn="r"/>
                      <a:r>
                        <a:rPr lang="en-GB" sz="1100" dirty="0"/>
                        <a:t>(for xx3 also adding to 3 teams)</a:t>
                      </a:r>
                    </a:p>
                  </a:txBody>
                  <a:tcPr marL="0" marR="0" marT="0" marB="0"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b="1" strike="noStrike" dirty="0">
                          <a:solidFill>
                            <a:schemeClr val="tx1"/>
                          </a:solidFill>
                        </a:rPr>
                        <a:t>0.34 </a:t>
                      </a:r>
                      <a:r>
                        <a:rPr lang="en-GB" sz="1000" b="1" strike="noStrike" dirty="0">
                          <a:solidFill>
                            <a:schemeClr val="tx1"/>
                          </a:solidFill>
                        </a:rPr>
                        <a:t>users/sec</a:t>
                      </a:r>
                      <a:br>
                        <a:rPr lang="en-GB" sz="1200" b="1" strike="noStrike" dirty="0">
                          <a:solidFill>
                            <a:schemeClr val="tx1"/>
                          </a:solidFill>
                        </a:rPr>
                      </a:br>
                      <a:r>
                        <a:rPr lang="en-GB" sz="1200" b="1" strike="noStrike" dirty="0">
                          <a:solidFill>
                            <a:schemeClr val="tx1"/>
                          </a:solidFill>
                        </a:rPr>
                        <a:t>2.96 </a:t>
                      </a:r>
                      <a:r>
                        <a:rPr lang="en-GB" sz="1000" b="1" strike="noStrike" dirty="0">
                          <a:solidFill>
                            <a:schemeClr val="tx1"/>
                          </a:solidFill>
                        </a:rPr>
                        <a:t>secs/user (2.9%)</a:t>
                      </a:r>
                      <a:endParaRPr lang="en-GB" sz="1200" b="1" strike="noStrike" dirty="0">
                        <a:solidFill>
                          <a:schemeClr val="tx1"/>
                        </a:solidFill>
                      </a:endParaRPr>
                    </a:p>
                  </a:txBody>
                  <a:tcPr marL="0" marR="0" marT="0" marB="0"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b="1" strike="noStrike" dirty="0">
                          <a:solidFill>
                            <a:schemeClr val="tx1"/>
                          </a:solidFill>
                        </a:rPr>
                        <a:t>0.26 </a:t>
                      </a:r>
                      <a:r>
                        <a:rPr lang="en-GB" sz="1000" b="1" strike="noStrike" dirty="0">
                          <a:solidFill>
                            <a:schemeClr val="tx1"/>
                          </a:solidFill>
                        </a:rPr>
                        <a:t>users/sec</a:t>
                      </a:r>
                      <a:br>
                        <a:rPr lang="en-GB" sz="1200" b="1" strike="noStrike" dirty="0">
                          <a:solidFill>
                            <a:schemeClr val="tx1"/>
                          </a:solidFill>
                        </a:rPr>
                      </a:br>
                      <a:r>
                        <a:rPr lang="en-GB" sz="1200" b="1" strike="noStrike" dirty="0">
                          <a:solidFill>
                            <a:schemeClr val="tx1"/>
                          </a:solidFill>
                        </a:rPr>
                        <a:t>3.78 </a:t>
                      </a:r>
                      <a:r>
                        <a:rPr lang="en-GB" sz="1000" b="1" strike="noStrike" dirty="0">
                          <a:solidFill>
                            <a:schemeClr val="tx1"/>
                          </a:solidFill>
                        </a:rPr>
                        <a:t>secs/user</a:t>
                      </a:r>
                    </a:p>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b="1" strike="noStrike" dirty="0">
                          <a:solidFill>
                            <a:schemeClr val="tx1"/>
                          </a:solidFill>
                        </a:rPr>
                        <a:t>(3 teams) </a:t>
                      </a:r>
                      <a:r>
                        <a:rPr lang="en-GB" sz="1000" b="1" strike="noStrike" dirty="0">
                          <a:solidFill>
                            <a:schemeClr val="tx1"/>
                          </a:solidFill>
                        </a:rPr>
                        <a:t>(4.6%)</a:t>
                      </a:r>
                      <a:endParaRPr lang="en-GB" sz="1200" b="1" strike="noStrike" dirty="0">
                        <a:solidFill>
                          <a:schemeClr val="tx1"/>
                        </a:solidFill>
                      </a:endParaRPr>
                    </a:p>
                  </a:txBody>
                  <a:tcPr marL="0" marR="0" marT="0" marB="0"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0.33 </a:t>
                      </a:r>
                      <a:r>
                        <a:rPr kumimoji="0" lang="en-GB" sz="1000" b="1" i="0" u="none" strike="noStrike" kern="1200" cap="none" spc="0" normalizeH="0" baseline="0" noProof="0" dirty="0">
                          <a:ln>
                            <a:noFill/>
                          </a:ln>
                          <a:solidFill>
                            <a:srgbClr val="000000"/>
                          </a:solidFill>
                          <a:effectLst/>
                          <a:uLnTx/>
                          <a:uFillTx/>
                          <a:latin typeface="+mn-lt"/>
                          <a:ea typeface="+mn-ea"/>
                          <a:cs typeface="+mn-cs"/>
                        </a:rPr>
                        <a:t>users/sec</a:t>
                      </a:r>
                      <a:endParaRPr kumimoji="0" lang="en-GB" sz="1200" b="1" i="0" u="none" strike="noStrike" kern="1200" cap="none" spc="0" normalizeH="0" baseline="0" noProof="0" dirty="0">
                        <a:ln>
                          <a:noFill/>
                        </a:ln>
                        <a:solidFill>
                          <a:srgbClr val="000000"/>
                        </a:solidFill>
                        <a:effectLst/>
                        <a:uLnTx/>
                        <a:uFillTx/>
                        <a:latin typeface="+mn-lt"/>
                        <a:ea typeface="+mn-ea"/>
                        <a:cs typeface="+mn-cs"/>
                      </a:endParaRP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3.01 </a:t>
                      </a:r>
                      <a:r>
                        <a:rPr kumimoji="0" lang="en-GB" sz="1000" b="1" i="0" u="none" strike="noStrike" kern="1200" cap="none" spc="0" normalizeH="0" baseline="0" noProof="0" dirty="0">
                          <a:ln>
                            <a:noFill/>
                          </a:ln>
                          <a:solidFill>
                            <a:srgbClr val="000000"/>
                          </a:solidFill>
                          <a:effectLst/>
                          <a:uLnTx/>
                          <a:uFillTx/>
                          <a:latin typeface="+mn-lt"/>
                          <a:ea typeface="+mn-ea"/>
                          <a:cs typeface="+mn-cs"/>
                        </a:rPr>
                        <a:t>secs/user (2.8%)</a:t>
                      </a:r>
                      <a:endParaRPr kumimoji="0" lang="en-GB" sz="1200" b="1" i="0" u="none" strike="noStrike" kern="1200" cap="none" spc="0" normalizeH="0" baseline="0" noProof="0" dirty="0">
                        <a:ln>
                          <a:noFill/>
                        </a:ln>
                        <a:solidFill>
                          <a:srgbClr val="000000"/>
                        </a:solidFill>
                        <a:effectLst/>
                        <a:uLnTx/>
                        <a:uFillTx/>
                        <a:latin typeface="+mn-lt"/>
                        <a:ea typeface="+mn-ea"/>
                        <a:cs typeface="+mn-cs"/>
                      </a:endParaRPr>
                    </a:p>
                  </a:txBody>
                  <a:tcPr marL="0" marR="0" marT="0" marB="0"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0.28 </a:t>
                      </a:r>
                      <a:r>
                        <a:rPr kumimoji="0" lang="en-GB" sz="1000" b="1" i="0" u="none" strike="noStrike" kern="1200" cap="none" spc="0" normalizeH="0" baseline="0" noProof="0" dirty="0">
                          <a:ln>
                            <a:noFill/>
                          </a:ln>
                          <a:solidFill>
                            <a:srgbClr val="000000"/>
                          </a:solidFill>
                          <a:effectLst/>
                          <a:uLnTx/>
                          <a:uFillTx/>
                          <a:latin typeface="+mn-lt"/>
                          <a:ea typeface="+mn-ea"/>
                          <a:cs typeface="+mn-cs"/>
                        </a:rPr>
                        <a:t>users/sec</a:t>
                      </a:r>
                      <a:endParaRPr kumimoji="0" lang="en-GB" sz="1200" b="1" i="0" u="none" strike="noStrike" kern="1200" cap="none" spc="0" normalizeH="0" baseline="0" noProof="0" dirty="0">
                        <a:ln>
                          <a:noFill/>
                        </a:ln>
                        <a:solidFill>
                          <a:srgbClr val="000000"/>
                        </a:solidFill>
                        <a:effectLst/>
                        <a:uLnTx/>
                        <a:uFillTx/>
                        <a:latin typeface="+mn-lt"/>
                        <a:ea typeface="+mn-ea"/>
                        <a:cs typeface="+mn-cs"/>
                      </a:endParaRP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3.60 </a:t>
                      </a:r>
                      <a:r>
                        <a:rPr kumimoji="0" lang="en-GB" sz="1000" b="1" i="0" u="none" strike="noStrike" kern="1200" cap="none" spc="0" normalizeH="0" baseline="0" noProof="0" dirty="0">
                          <a:ln>
                            <a:noFill/>
                          </a:ln>
                          <a:solidFill>
                            <a:srgbClr val="000000"/>
                          </a:solidFill>
                          <a:effectLst/>
                          <a:uLnTx/>
                          <a:uFillTx/>
                          <a:latin typeface="+mn-lt"/>
                          <a:ea typeface="+mn-ea"/>
                          <a:cs typeface="+mn-cs"/>
                        </a:rPr>
                        <a:t>secs/user</a:t>
                      </a: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(3 teams)</a:t>
                      </a:r>
                      <a:r>
                        <a:rPr kumimoji="0" lang="en-GB" sz="1000" b="1" i="0" u="none" strike="noStrike" kern="1200" cap="none" spc="0" normalizeH="0" baseline="0" noProof="0" dirty="0">
                          <a:ln>
                            <a:noFill/>
                          </a:ln>
                          <a:solidFill>
                            <a:srgbClr val="000000"/>
                          </a:solidFill>
                          <a:effectLst/>
                          <a:uLnTx/>
                          <a:uFillTx/>
                          <a:latin typeface="+mn-lt"/>
                          <a:ea typeface="+mn-ea"/>
                          <a:cs typeface="+mn-cs"/>
                        </a:rPr>
                        <a:t> (5.5%)</a:t>
                      </a:r>
                      <a:endParaRPr kumimoji="0" lang="en-GB" sz="1800" b="1" i="0" u="none" strike="noStrike" kern="1200" cap="none" spc="0" normalizeH="0" baseline="0" noProof="0" dirty="0">
                        <a:ln>
                          <a:noFill/>
                        </a:ln>
                        <a:solidFill>
                          <a:srgbClr val="000000"/>
                        </a:solidFill>
                        <a:effectLst/>
                        <a:uLnTx/>
                        <a:uFillTx/>
                        <a:latin typeface="+mn-lt"/>
                        <a:ea typeface="+mn-ea"/>
                        <a:cs typeface="+mn-cs"/>
                      </a:endParaRPr>
                    </a:p>
                  </a:txBody>
                  <a:tcPr marL="0" marR="0" marT="0" marB="0" anchor="ctr"/>
                </a:tc>
                <a:tc gridSpan="2">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0.33 </a:t>
                      </a:r>
                      <a:r>
                        <a:rPr kumimoji="0" lang="en-GB" sz="1000" b="1" i="0" u="none" strike="noStrike" kern="1200" cap="none" spc="0" normalizeH="0" baseline="0" noProof="0" dirty="0">
                          <a:ln>
                            <a:noFill/>
                          </a:ln>
                          <a:solidFill>
                            <a:srgbClr val="000000"/>
                          </a:solidFill>
                          <a:effectLst/>
                          <a:uLnTx/>
                          <a:uFillTx/>
                          <a:latin typeface="+mn-lt"/>
                          <a:ea typeface="+mn-ea"/>
                          <a:cs typeface="+mn-cs"/>
                        </a:rPr>
                        <a:t>users/sec</a:t>
                      </a:r>
                      <a:endParaRPr kumimoji="0" lang="en-GB" sz="1200" b="1" i="0" u="none" strike="noStrike" kern="1200" cap="none" spc="0" normalizeH="0" baseline="0" noProof="0" dirty="0">
                        <a:ln>
                          <a:noFill/>
                        </a:ln>
                        <a:solidFill>
                          <a:srgbClr val="000000"/>
                        </a:solidFill>
                        <a:effectLst/>
                        <a:uLnTx/>
                        <a:uFillTx/>
                        <a:latin typeface="+mn-lt"/>
                        <a:ea typeface="+mn-ea"/>
                        <a:cs typeface="+mn-cs"/>
                      </a:endParaRP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3.01 </a:t>
                      </a:r>
                      <a:r>
                        <a:rPr kumimoji="0" lang="en-GB" sz="1000" b="1" i="0" u="none" strike="noStrike" kern="1200" cap="none" spc="0" normalizeH="0" baseline="0" noProof="0" dirty="0">
                          <a:ln>
                            <a:noFill/>
                          </a:ln>
                          <a:solidFill>
                            <a:srgbClr val="000000"/>
                          </a:solidFill>
                          <a:effectLst/>
                          <a:uLnTx/>
                          <a:uFillTx/>
                          <a:latin typeface="+mn-lt"/>
                          <a:ea typeface="+mn-ea"/>
                          <a:cs typeface="+mn-cs"/>
                        </a:rPr>
                        <a:t>secs/user (2.8%)</a:t>
                      </a:r>
                      <a:endParaRPr kumimoji="0" lang="en-GB" sz="1200" b="1" i="0" u="none" strike="noStrike" kern="1200" cap="none" spc="0" normalizeH="0" baseline="0" noProof="0" dirty="0">
                        <a:ln>
                          <a:noFill/>
                        </a:ln>
                        <a:solidFill>
                          <a:srgbClr val="000000"/>
                        </a:solidFill>
                        <a:effectLst/>
                        <a:uLnTx/>
                        <a:uFillTx/>
                        <a:latin typeface="+mn-lt"/>
                        <a:ea typeface="+mn-ea"/>
                        <a:cs typeface="+mn-cs"/>
                      </a:endParaRPr>
                    </a:p>
                  </a:txBody>
                  <a:tcPr marL="0" marR="0" marT="0" marB="0" anchor="ctr"/>
                </a:tc>
                <a:tc hMerge="1">
                  <a:txBody>
                    <a:bodyPr/>
                    <a:lstStyle/>
                    <a:p>
                      <a:pPr algn="ctr"/>
                      <a:r>
                        <a:rPr lang="en-GB" sz="1200" strike="noStrike" dirty="0">
                          <a:solidFill>
                            <a:schemeClr val="tx1"/>
                          </a:solidFill>
                        </a:rPr>
                        <a:t>0.28 </a:t>
                      </a:r>
                      <a:r>
                        <a:rPr lang="en-GB" sz="1000" strike="noStrike" dirty="0">
                          <a:solidFill>
                            <a:schemeClr val="tx1"/>
                          </a:solidFill>
                        </a:rPr>
                        <a:t>users/sec</a:t>
                      </a:r>
                      <a:endParaRPr lang="en-GB" sz="1200" strike="noStrike" dirty="0">
                        <a:solidFill>
                          <a:schemeClr val="tx1"/>
                        </a:solidFill>
                      </a:endParaRPr>
                    </a:p>
                    <a:p>
                      <a:pPr algn="ctr"/>
                      <a:r>
                        <a:rPr lang="en-GB" sz="1200" strike="noStrike" dirty="0">
                          <a:solidFill>
                            <a:schemeClr val="tx1"/>
                          </a:solidFill>
                        </a:rPr>
                        <a:t>3.60 </a:t>
                      </a:r>
                      <a:r>
                        <a:rPr lang="en-GB" sz="1000" strike="noStrike" dirty="0">
                          <a:solidFill>
                            <a:schemeClr val="tx1"/>
                          </a:solidFill>
                        </a:rPr>
                        <a:t>secs/user</a:t>
                      </a:r>
                    </a:p>
                    <a:p>
                      <a:pPr algn="ctr"/>
                      <a:r>
                        <a:rPr lang="en-GB" sz="1200" strike="noStrike" dirty="0">
                          <a:solidFill>
                            <a:schemeClr val="tx1"/>
                          </a:solidFill>
                        </a:rPr>
                        <a:t>(3 teams)</a:t>
                      </a:r>
                      <a:endParaRPr lang="en-GB" sz="1800" strike="noStrike" dirty="0">
                        <a:solidFill>
                          <a:schemeClr val="tx1"/>
                        </a:solidFill>
                      </a:endParaRPr>
                    </a:p>
                  </a:txBody>
                  <a:tcPr marL="0" marR="0" marT="0" marB="0" anchor="ctr"/>
                </a:tc>
                <a:tc>
                  <a:txBody>
                    <a:bodyPr/>
                    <a:lstStyle/>
                    <a:p>
                      <a:pPr algn="ctr"/>
                      <a:r>
                        <a:rPr lang="en-GB" sz="1200" b="1" strike="noStrike" dirty="0">
                          <a:solidFill>
                            <a:schemeClr val="tx1"/>
                          </a:solidFill>
                        </a:rPr>
                        <a:t>0.28 </a:t>
                      </a:r>
                      <a:r>
                        <a:rPr lang="en-GB" sz="1000" b="1" strike="noStrike" dirty="0">
                          <a:solidFill>
                            <a:schemeClr val="tx1"/>
                          </a:solidFill>
                        </a:rPr>
                        <a:t>users/sec</a:t>
                      </a:r>
                      <a:endParaRPr lang="en-GB" sz="1200" b="1" strike="noStrike" dirty="0">
                        <a:solidFill>
                          <a:schemeClr val="tx1"/>
                        </a:solidFill>
                      </a:endParaRPr>
                    </a:p>
                    <a:p>
                      <a:pPr algn="ctr"/>
                      <a:r>
                        <a:rPr lang="en-GB" sz="1200" b="1" strike="noStrike" dirty="0">
                          <a:solidFill>
                            <a:schemeClr val="tx1"/>
                          </a:solidFill>
                        </a:rPr>
                        <a:t>3.60 </a:t>
                      </a:r>
                      <a:r>
                        <a:rPr lang="en-GB" sz="1000" b="1" strike="noStrike" dirty="0">
                          <a:solidFill>
                            <a:schemeClr val="tx1"/>
                          </a:solidFill>
                        </a:rPr>
                        <a:t>secs/user</a:t>
                      </a:r>
                    </a:p>
                    <a:p>
                      <a:pPr algn="ctr"/>
                      <a:r>
                        <a:rPr lang="en-GB" sz="1200" b="1" strike="noStrike" dirty="0">
                          <a:solidFill>
                            <a:schemeClr val="tx1"/>
                          </a:solidFill>
                        </a:rPr>
                        <a:t>(3 teams)</a:t>
                      </a:r>
                      <a:r>
                        <a:rPr lang="en-GB" sz="1000" b="1" strike="noStrike" dirty="0">
                          <a:solidFill>
                            <a:schemeClr val="tx1"/>
                          </a:solidFill>
                        </a:rPr>
                        <a:t> (5.5%)</a:t>
                      </a:r>
                      <a:endParaRPr lang="en-GB" sz="1800" b="1" strike="noStrike" dirty="0">
                        <a:solidFill>
                          <a:schemeClr val="tx1"/>
                        </a:solidFill>
                      </a:endParaRPr>
                    </a:p>
                  </a:txBody>
                  <a:tcPr marL="0" marR="0" marT="0" marB="0" anchor="ctr"/>
                </a:tc>
                <a:tc>
                  <a:txBody>
                    <a:bodyPr/>
                    <a:lstStyle/>
                    <a:p>
                      <a:pPr algn="ctr"/>
                      <a:r>
                        <a:rPr lang="en-GB" sz="1200" b="0" strike="noStrike" dirty="0">
                          <a:solidFill>
                            <a:schemeClr val="tx1"/>
                          </a:solidFill>
                        </a:rPr>
                        <a:t>0.13 </a:t>
                      </a:r>
                      <a:r>
                        <a:rPr lang="en-GB" sz="1000" b="0" strike="noStrike" dirty="0">
                          <a:solidFill>
                            <a:schemeClr val="tx1"/>
                          </a:solidFill>
                        </a:rPr>
                        <a:t>user/sec</a:t>
                      </a:r>
                      <a:endParaRPr lang="en-GB" sz="1200" b="0" strike="noStrike" dirty="0">
                        <a:solidFill>
                          <a:schemeClr val="tx1"/>
                        </a:solidFill>
                      </a:endParaRPr>
                    </a:p>
                    <a:p>
                      <a:pPr algn="ctr"/>
                      <a:r>
                        <a:rPr lang="en-GB" sz="1200" b="0" strike="noStrike" dirty="0">
                          <a:solidFill>
                            <a:schemeClr val="tx1"/>
                          </a:solidFill>
                        </a:rPr>
                        <a:t>7.77 </a:t>
                      </a:r>
                      <a:r>
                        <a:rPr lang="en-GB" sz="1000" b="0" strike="noStrike" dirty="0">
                          <a:solidFill>
                            <a:schemeClr val="tx1"/>
                          </a:solidFill>
                        </a:rPr>
                        <a:t>secs/user (2.3%)</a:t>
                      </a:r>
                      <a:endParaRPr lang="en-GB" sz="1200" strike="sngStrike" dirty="0">
                        <a:solidFill>
                          <a:srgbClr val="FF0000"/>
                        </a:solidFill>
                      </a:endParaRPr>
                    </a:p>
                  </a:txBody>
                  <a:tcPr marL="0" marR="0" marT="0" marB="0" anchor="ctr"/>
                </a:tc>
                <a:tc>
                  <a:txBody>
                    <a:bodyPr/>
                    <a:lstStyle/>
                    <a:p>
                      <a:pPr algn="ctr"/>
                      <a:r>
                        <a:rPr lang="en-GB" sz="1200" strike="noStrike" dirty="0">
                          <a:solidFill>
                            <a:schemeClr val="tx1"/>
                          </a:solidFill>
                        </a:rPr>
                        <a:t>0.12 </a:t>
                      </a:r>
                      <a:r>
                        <a:rPr lang="en-GB" sz="1000" strike="noStrike" dirty="0">
                          <a:solidFill>
                            <a:schemeClr val="tx1"/>
                          </a:solidFill>
                        </a:rPr>
                        <a:t>user/sec</a:t>
                      </a:r>
                      <a:endParaRPr lang="en-GB" sz="1200" strike="noStrike" dirty="0">
                        <a:solidFill>
                          <a:schemeClr val="tx1"/>
                        </a:solidFill>
                      </a:endParaRPr>
                    </a:p>
                    <a:p>
                      <a:pPr algn="ctr"/>
                      <a:r>
                        <a:rPr lang="en-GB" sz="1200" strike="noStrike" dirty="0">
                          <a:solidFill>
                            <a:schemeClr val="tx1"/>
                          </a:solidFill>
                        </a:rPr>
                        <a:t>8.10 </a:t>
                      </a:r>
                      <a:r>
                        <a:rPr lang="en-GB" sz="1000" strike="noStrike" dirty="0">
                          <a:solidFill>
                            <a:schemeClr val="tx1"/>
                          </a:solidFill>
                        </a:rPr>
                        <a:t>secs/user</a:t>
                      </a:r>
                    </a:p>
                    <a:p>
                      <a:pPr algn="ctr"/>
                      <a:r>
                        <a:rPr lang="en-GB" sz="1200" strike="noStrike" dirty="0">
                          <a:solidFill>
                            <a:schemeClr val="tx1"/>
                          </a:solidFill>
                        </a:rPr>
                        <a:t>(3 teams)</a:t>
                      </a:r>
                      <a:endParaRPr lang="en-GB" sz="1800" strike="noStrike" dirty="0">
                        <a:solidFill>
                          <a:schemeClr val="tx1"/>
                        </a:solidFill>
                      </a:endParaRPr>
                    </a:p>
                  </a:txBody>
                  <a:tcPr marL="0" marR="0" marT="0" marB="0" anchor="ctr"/>
                </a:tc>
                <a:extLst>
                  <a:ext uri="{0D108BD9-81ED-4DB2-BD59-A6C34878D82A}">
                    <a16:rowId xmlns:a16="http://schemas.microsoft.com/office/drawing/2014/main" val="2104020131"/>
                  </a:ext>
                </a:extLst>
              </a:tr>
              <a:tr h="356906">
                <a:tc>
                  <a:txBody>
                    <a:bodyPr/>
                    <a:lstStyle/>
                    <a:p>
                      <a:pPr algn="r"/>
                      <a:r>
                        <a:rPr lang="en-GB" sz="1100" dirty="0"/>
                        <a:t>Updating users</a:t>
                      </a:r>
                    </a:p>
                    <a:p>
                      <a:pPr algn="r"/>
                      <a:r>
                        <a:rPr lang="en-GB" sz="1100" dirty="0"/>
                        <a:t>(not email, not team)</a:t>
                      </a:r>
                    </a:p>
                  </a:txBody>
                  <a:tcPr marL="0" marR="0" marT="0" marB="0" anchor="ctr"/>
                </a:tc>
                <a:tc rowSpan="4" gridSpan="2">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b="0" strike="noStrike" dirty="0">
                          <a:solidFill>
                            <a:schemeClr val="tx1"/>
                          </a:solidFill>
                        </a:rPr>
                        <a:t>n/a</a:t>
                      </a:r>
                    </a:p>
                  </a:txBody>
                  <a:tcPr marL="0" marR="0" marT="0" marB="0" anchor="ctr"/>
                </a:tc>
                <a:tc rowSpan="4" hMerge="1">
                  <a:txBody>
                    <a:bodyPr/>
                    <a:lstStyle/>
                    <a:p>
                      <a:pPr algn="ctr"/>
                      <a:endParaRPr lang="en-GB" sz="1200" strike="noStrike" dirty="0">
                        <a:solidFill>
                          <a:schemeClr val="tx1"/>
                        </a:solidFill>
                      </a:endParaRPr>
                    </a:p>
                  </a:txBody>
                  <a:tcPr marL="0" marR="0" marT="0" marB="0"/>
                </a:tc>
                <a:tc gridSpan="5">
                  <a:txBody>
                    <a:bodyPr/>
                    <a:lstStyle/>
                    <a:p>
                      <a:pPr algn="ctr"/>
                      <a:r>
                        <a:rPr lang="en-GB" sz="1200" strike="noStrike" dirty="0">
                          <a:solidFill>
                            <a:schemeClr val="tx1"/>
                          </a:solidFill>
                        </a:rPr>
                        <a:t>0.12 </a:t>
                      </a:r>
                      <a:r>
                        <a:rPr lang="en-GB" sz="1000" strike="noStrike" dirty="0">
                          <a:solidFill>
                            <a:schemeClr val="tx1"/>
                          </a:solidFill>
                        </a:rPr>
                        <a:t>users/sec</a:t>
                      </a:r>
                      <a:endParaRPr lang="en-GB" sz="1200" strike="noStrike" dirty="0">
                        <a:solidFill>
                          <a:schemeClr val="tx1"/>
                        </a:solidFill>
                      </a:endParaRPr>
                    </a:p>
                    <a:p>
                      <a:pPr algn="ctr"/>
                      <a:r>
                        <a:rPr lang="en-GB" sz="1200" strike="noStrike" dirty="0">
                          <a:solidFill>
                            <a:schemeClr val="tx1"/>
                          </a:solidFill>
                        </a:rPr>
                        <a:t>8.33 </a:t>
                      </a:r>
                      <a:r>
                        <a:rPr lang="en-GB" sz="1000" strike="noStrike" dirty="0">
                          <a:solidFill>
                            <a:schemeClr val="tx1"/>
                          </a:solidFill>
                        </a:rPr>
                        <a:t>secs/user (3.2%)</a:t>
                      </a:r>
                      <a:endParaRPr lang="en-GB" sz="1200" strike="noStrike" dirty="0">
                        <a:solidFill>
                          <a:schemeClr val="tx1"/>
                        </a:solidFill>
                      </a:endParaRPr>
                    </a:p>
                  </a:txBody>
                  <a:tcPr marL="0" marR="0" marT="0" marB="0" anchor="ctr"/>
                </a:tc>
                <a:tc hMerge="1">
                  <a:txBody>
                    <a:bodyPr/>
                    <a:lstStyle/>
                    <a:p>
                      <a:endParaRPr lang="en-GB"/>
                    </a:p>
                  </a:txBody>
                  <a:tcPr/>
                </a:tc>
                <a:tc h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mn-lt"/>
                        <a:ea typeface="+mn-ea"/>
                        <a:cs typeface="+mn-cs"/>
                      </a:endParaRPr>
                    </a:p>
                  </a:txBody>
                  <a:tcPr marL="0" marR="0" marT="0" marB="0" anchor="ctr"/>
                </a:tc>
                <a:tc h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00000"/>
                        </a:solidFill>
                        <a:effectLst/>
                        <a:uLnTx/>
                        <a:uFillTx/>
                        <a:latin typeface="+mn-lt"/>
                        <a:ea typeface="+mn-ea"/>
                        <a:cs typeface="+mn-cs"/>
                      </a:endParaRPr>
                    </a:p>
                  </a:txBody>
                  <a:tcPr marL="0" marR="0" marT="0" marB="0" anchor="ctr"/>
                </a:tc>
                <a:tc hMerge="1">
                  <a:txBody>
                    <a:bodyPr/>
                    <a:lstStyle/>
                    <a:p>
                      <a:pPr algn="ctr"/>
                      <a:endParaRPr lang="en-GB" sz="1200" strike="noStrike" dirty="0">
                        <a:solidFill>
                          <a:schemeClr val="tx1"/>
                        </a:solidFill>
                      </a:endParaRPr>
                    </a:p>
                  </a:txBody>
                  <a:tcPr marL="0" marR="0" marT="0" marB="0" anchor="ctr"/>
                </a:tc>
                <a:tc rowSpan="2" gridSpan="2">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0.11 </a:t>
                      </a:r>
                      <a:r>
                        <a:rPr kumimoji="0" lang="en-GB" sz="1000" b="1" i="0" u="none" strike="noStrike" kern="1200" cap="none" spc="0" normalizeH="0" baseline="0" noProof="0" dirty="0">
                          <a:ln>
                            <a:noFill/>
                          </a:ln>
                          <a:solidFill>
                            <a:srgbClr val="000000"/>
                          </a:solidFill>
                          <a:effectLst/>
                          <a:uLnTx/>
                          <a:uFillTx/>
                          <a:latin typeface="+mn-lt"/>
                          <a:ea typeface="+mn-ea"/>
                          <a:cs typeface="+mn-cs"/>
                        </a:rPr>
                        <a:t>user/sec</a:t>
                      </a:r>
                      <a:endParaRPr kumimoji="0" lang="en-GB" sz="1200" b="1" i="0" u="none" strike="noStrike" kern="1200" cap="none" spc="0" normalizeH="0" baseline="0" noProof="0" dirty="0">
                        <a:ln>
                          <a:noFill/>
                        </a:ln>
                        <a:solidFill>
                          <a:srgbClr val="000000"/>
                        </a:solidFill>
                        <a:effectLst/>
                        <a:uLnTx/>
                        <a:uFillTx/>
                        <a:latin typeface="+mn-lt"/>
                        <a:ea typeface="+mn-ea"/>
                        <a:cs typeface="+mn-cs"/>
                      </a:endParaRP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8.88 </a:t>
                      </a:r>
                      <a:r>
                        <a:rPr kumimoji="0" lang="en-GB" sz="1000" b="1" i="0" u="none" strike="noStrike" kern="1200" cap="none" spc="0" normalizeH="0" baseline="0" noProof="0" dirty="0">
                          <a:ln>
                            <a:noFill/>
                          </a:ln>
                          <a:solidFill>
                            <a:srgbClr val="000000"/>
                          </a:solidFill>
                          <a:effectLst/>
                          <a:uLnTx/>
                          <a:uFillTx/>
                          <a:latin typeface="+mn-lt"/>
                          <a:ea typeface="+mn-ea"/>
                          <a:cs typeface="+mn-cs"/>
                        </a:rPr>
                        <a:t>secs/user (2.1%)</a:t>
                      </a:r>
                      <a:endParaRPr kumimoji="0" lang="en-GB" sz="1200" b="1" i="0" u="none" strike="sngStrike" kern="1200" cap="none" spc="0" normalizeH="0" baseline="0" noProof="0" dirty="0">
                        <a:ln>
                          <a:noFill/>
                        </a:ln>
                        <a:solidFill>
                          <a:srgbClr val="FF0000"/>
                        </a:solidFill>
                        <a:effectLst/>
                        <a:uLnTx/>
                        <a:uFillTx/>
                        <a:latin typeface="+mn-lt"/>
                        <a:ea typeface="+mn-ea"/>
                        <a:cs typeface="+mn-cs"/>
                      </a:endParaRPr>
                    </a:p>
                  </a:txBody>
                  <a:tcPr marL="0" marR="0" marT="0" marB="0" anchor="ctr"/>
                </a:tc>
                <a:tc rowSpan="2" h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kumimoji="0" lang="en-GB" sz="1200" b="0" i="0" u="none" strike="sngStrike" kern="1200" cap="none" spc="0" normalizeH="0" baseline="0" noProof="0" dirty="0">
                        <a:ln>
                          <a:noFill/>
                        </a:ln>
                        <a:solidFill>
                          <a:srgbClr val="FF0000"/>
                        </a:solidFill>
                        <a:effectLst/>
                        <a:uLnTx/>
                        <a:uFillTx/>
                        <a:latin typeface="+mn-lt"/>
                        <a:ea typeface="+mn-ea"/>
                        <a:cs typeface="+mn-cs"/>
                      </a:endParaRPr>
                    </a:p>
                  </a:txBody>
                  <a:tcPr marL="0" marR="0" marT="0" marB="0" anchor="ctr"/>
                </a:tc>
                <a:extLst>
                  <a:ext uri="{0D108BD9-81ED-4DB2-BD59-A6C34878D82A}">
                    <a16:rowId xmlns:a16="http://schemas.microsoft.com/office/drawing/2014/main" val="963463274"/>
                  </a:ext>
                </a:extLst>
              </a:tr>
              <a:tr h="356906">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100" dirty="0"/>
                        <a:t>Updating users’ email</a:t>
                      </a:r>
                    </a:p>
                  </a:txBody>
                  <a:tcPr marL="0" marR="0" marT="0" marB="0" anchor="ctr"/>
                </a:tc>
                <a:tc gridSpan="2" vMerge="1">
                  <a:txBody>
                    <a:bodyPr/>
                    <a:lstStyle/>
                    <a:p>
                      <a:pPr algn="ctr"/>
                      <a:endParaRPr lang="en-GB" sz="1200" strike="noStrike" dirty="0">
                        <a:solidFill>
                          <a:schemeClr val="tx1"/>
                        </a:solidFill>
                      </a:endParaRPr>
                    </a:p>
                  </a:txBody>
                  <a:tcPr marL="0" marR="0" marT="0" marB="0"/>
                </a:tc>
                <a:tc hMerge="1" vMerge="1">
                  <a:txBody>
                    <a:bodyPr/>
                    <a:lstStyle/>
                    <a:p>
                      <a:pPr algn="ctr"/>
                      <a:endParaRPr lang="en-GB" sz="1200" strike="noStrike" dirty="0">
                        <a:solidFill>
                          <a:schemeClr val="tx1"/>
                        </a:solidFill>
                      </a:endParaRPr>
                    </a:p>
                  </a:txBody>
                  <a:tcPr marL="0" marR="0" marT="0" marB="0"/>
                </a:tc>
                <a:tc gridSpan="2">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b="0" strike="noStrike" dirty="0">
                          <a:solidFill>
                            <a:schemeClr val="tx1"/>
                          </a:solidFill>
                        </a:rPr>
                        <a:t>n/a</a:t>
                      </a:r>
                    </a:p>
                  </a:txBody>
                  <a:tcPr marL="0" marR="0" marT="0" marB="0" anchor="ctr"/>
                </a:tc>
                <a:tc h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lang="en-GB" sz="1200" b="0" strike="noStrike" dirty="0">
                        <a:solidFill>
                          <a:schemeClr val="tx1"/>
                        </a:solidFill>
                      </a:endParaRPr>
                    </a:p>
                  </a:txBody>
                  <a:tcPr marL="0" marR="0" marT="0" marB="0" anchor="ctr"/>
                </a:tc>
                <a:tc gridSpan="3">
                  <a:txBody>
                    <a:bodyPr/>
                    <a:lstStyle/>
                    <a:p>
                      <a:pPr algn="ctr"/>
                      <a:r>
                        <a:rPr lang="en-GB" sz="1200" strike="noStrike" dirty="0">
                          <a:solidFill>
                            <a:schemeClr val="tx1"/>
                          </a:solidFill>
                        </a:rPr>
                        <a:t>0.07 </a:t>
                      </a:r>
                      <a:r>
                        <a:rPr lang="en-GB" sz="1000" strike="noStrike" dirty="0">
                          <a:solidFill>
                            <a:schemeClr val="tx1"/>
                          </a:solidFill>
                        </a:rPr>
                        <a:t>users/sec</a:t>
                      </a:r>
                      <a:endParaRPr lang="en-GB" sz="1200" strike="noStrike" dirty="0">
                        <a:solidFill>
                          <a:schemeClr val="tx1"/>
                        </a:solidFill>
                      </a:endParaRPr>
                    </a:p>
                    <a:p>
                      <a:pPr algn="ctr"/>
                      <a:r>
                        <a:rPr lang="en-GB" sz="1200" strike="noStrike" dirty="0">
                          <a:solidFill>
                            <a:schemeClr val="tx1"/>
                          </a:solidFill>
                        </a:rPr>
                        <a:t>13.56 </a:t>
                      </a:r>
                      <a:r>
                        <a:rPr lang="en-GB" sz="1000" strike="noStrike" dirty="0">
                          <a:solidFill>
                            <a:schemeClr val="tx1"/>
                          </a:solidFill>
                        </a:rPr>
                        <a:t>secs/user (2.8%)</a:t>
                      </a:r>
                      <a:endParaRPr lang="en-GB" sz="1200" strike="noStrike" dirty="0">
                        <a:solidFill>
                          <a:schemeClr val="tx1"/>
                        </a:solidFill>
                      </a:endParaRPr>
                    </a:p>
                  </a:txBody>
                  <a:tcPr marL="0" marR="0" marT="0" marB="0" anchor="ctr"/>
                </a:tc>
                <a:tc hMerge="1">
                  <a:txBody>
                    <a:bodyPr/>
                    <a:lstStyle/>
                    <a:p>
                      <a:pPr algn="ctr"/>
                      <a:endParaRPr lang="en-GB" sz="1200" strike="noStrike" dirty="0">
                        <a:solidFill>
                          <a:schemeClr val="tx1"/>
                        </a:solidFill>
                      </a:endParaRPr>
                    </a:p>
                  </a:txBody>
                  <a:tcPr marL="0" marR="0" marT="0" marB="0" anchor="ctr"/>
                </a:tc>
                <a:tc hMerge="1">
                  <a:txBody>
                    <a:bodyPr/>
                    <a:lstStyle/>
                    <a:p>
                      <a:pPr algn="ctr"/>
                      <a:endParaRPr lang="en-GB" sz="1200" strike="noStrike" dirty="0">
                        <a:solidFill>
                          <a:schemeClr val="tx1"/>
                        </a:solidFill>
                      </a:endParaRPr>
                    </a:p>
                  </a:txBody>
                  <a:tcPr marL="0" marR="0" marT="0" marB="0" anchor="ctr"/>
                </a:tc>
                <a:tc gridSpan="2" v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kumimoji="0" lang="en-GB" sz="1200" b="0" i="0" u="none" strike="sngStrike" kern="1200" cap="none" spc="0" normalizeH="0" baseline="0" noProof="0" dirty="0">
                        <a:ln>
                          <a:noFill/>
                        </a:ln>
                        <a:solidFill>
                          <a:srgbClr val="FF0000"/>
                        </a:solidFill>
                        <a:effectLst/>
                        <a:uLnTx/>
                        <a:uFillTx/>
                        <a:latin typeface="+mn-lt"/>
                        <a:ea typeface="+mn-ea"/>
                        <a:cs typeface="+mn-cs"/>
                      </a:endParaRPr>
                    </a:p>
                  </a:txBody>
                  <a:tcPr marL="0" marR="0" marT="0" marB="0"/>
                </a:tc>
                <a:tc hMerge="1" vMerge="1">
                  <a:txBody>
                    <a:bodyPr/>
                    <a:lstStyle/>
                    <a:p>
                      <a:endParaRPr lang="en-GB"/>
                    </a:p>
                  </a:txBody>
                  <a:tcPr/>
                </a:tc>
                <a:extLst>
                  <a:ext uri="{0D108BD9-81ED-4DB2-BD59-A6C34878D82A}">
                    <a16:rowId xmlns:a16="http://schemas.microsoft.com/office/drawing/2014/main" val="2933743739"/>
                  </a:ext>
                </a:extLst>
              </a:tr>
              <a:tr h="108007">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100" dirty="0"/>
                        <a:t>Updating users</a:t>
                      </a:r>
                      <a:br>
                        <a:rPr lang="en-GB" sz="1100" dirty="0"/>
                      </a:br>
                      <a:r>
                        <a:rPr lang="en-GB" sz="1100" dirty="0"/>
                        <a:t>(that don’t need an update!)</a:t>
                      </a:r>
                    </a:p>
                  </a:txBody>
                  <a:tcPr marL="0" marR="0" marT="0" marB="0" anchor="ctr"/>
                </a:tc>
                <a:tc gridSpan="2" vMerge="1">
                  <a:txBody>
                    <a:bodyPr/>
                    <a:lstStyle/>
                    <a:p>
                      <a:pPr algn="ctr"/>
                      <a:endParaRPr lang="en-GB" sz="1200" strike="noStrike" dirty="0">
                        <a:solidFill>
                          <a:schemeClr val="tx1"/>
                        </a:solidFill>
                      </a:endParaRPr>
                    </a:p>
                  </a:txBody>
                  <a:tcPr marL="0" marR="0" marT="0" marB="0"/>
                </a:tc>
                <a:tc hMerge="1" vMerge="1">
                  <a:txBody>
                    <a:bodyPr/>
                    <a:lstStyle/>
                    <a:p>
                      <a:pPr algn="ctr"/>
                      <a:endParaRPr lang="en-GB" sz="1200" b="0" strike="noStrike" dirty="0">
                        <a:solidFill>
                          <a:schemeClr val="tx1"/>
                        </a:solidFill>
                      </a:endParaRPr>
                    </a:p>
                  </a:txBody>
                  <a:tcPr marL="0" marR="0" marT="0" marB="0"/>
                </a:tc>
                <a:tc gridSpan="5">
                  <a:txBody>
                    <a:bodyPr/>
                    <a:lstStyle/>
                    <a:p>
                      <a:pPr algn="ctr"/>
                      <a:r>
                        <a:rPr lang="en-GB" sz="1200" b="0" strike="noStrike" dirty="0">
                          <a:solidFill>
                            <a:schemeClr val="tx1"/>
                          </a:solidFill>
                        </a:rPr>
                        <a:t>0.16 </a:t>
                      </a:r>
                      <a:r>
                        <a:rPr lang="en-GB" sz="1000" b="0" strike="noStrike" dirty="0">
                          <a:solidFill>
                            <a:schemeClr val="tx1"/>
                          </a:solidFill>
                        </a:rPr>
                        <a:t>users/sec</a:t>
                      </a:r>
                      <a:endParaRPr lang="en-GB" sz="1200" b="0" strike="noStrike" dirty="0">
                        <a:solidFill>
                          <a:schemeClr val="tx1"/>
                        </a:solidFill>
                      </a:endParaRPr>
                    </a:p>
                    <a:p>
                      <a:pPr algn="ctr"/>
                      <a:r>
                        <a:rPr lang="en-GB" sz="1200" b="0" strike="noStrike" dirty="0">
                          <a:solidFill>
                            <a:schemeClr val="tx1"/>
                          </a:solidFill>
                        </a:rPr>
                        <a:t>6.53 </a:t>
                      </a:r>
                      <a:r>
                        <a:rPr lang="en-GB" sz="1000" b="0" strike="noStrike" dirty="0">
                          <a:solidFill>
                            <a:schemeClr val="tx1"/>
                          </a:solidFill>
                        </a:rPr>
                        <a:t>secs/user (3.0%)</a:t>
                      </a:r>
                      <a:endParaRPr lang="en-GB" sz="1200" b="0" strike="noStrike" dirty="0">
                        <a:solidFill>
                          <a:schemeClr val="tx1"/>
                        </a:solidFill>
                      </a:endParaRPr>
                    </a:p>
                  </a:txBody>
                  <a:tcPr marL="0" marR="0" marT="0" marB="0" anchor="ctr"/>
                </a:tc>
                <a:tc hMerge="1">
                  <a:txBody>
                    <a:bodyPr/>
                    <a:lstStyle/>
                    <a:p>
                      <a:endParaRPr lang="en-GB"/>
                    </a:p>
                  </a:txBody>
                  <a:tcPr/>
                </a:tc>
                <a:tc hMerge="1">
                  <a:txBody>
                    <a:bodyPr/>
                    <a:lstStyle/>
                    <a:p>
                      <a:pPr algn="ctr"/>
                      <a:endParaRPr lang="en-GB" sz="1200" strike="noStrike" dirty="0">
                        <a:solidFill>
                          <a:schemeClr val="tx1"/>
                        </a:solidFill>
                      </a:endParaRPr>
                    </a:p>
                  </a:txBody>
                  <a:tcPr marL="0" marR="0" marT="0" marB="0" anchor="ctr"/>
                </a:tc>
                <a:tc hMerge="1">
                  <a:txBody>
                    <a:bodyPr/>
                    <a:lstStyle/>
                    <a:p>
                      <a:pPr algn="ctr"/>
                      <a:endParaRPr lang="en-GB" sz="1200" strike="noStrike" dirty="0">
                        <a:solidFill>
                          <a:schemeClr val="tx1"/>
                        </a:solidFill>
                      </a:endParaRPr>
                    </a:p>
                  </a:txBody>
                  <a:tcPr marL="0" marR="0" marT="0" marB="0" anchor="ctr"/>
                </a:tc>
                <a:tc hMerge="1">
                  <a:txBody>
                    <a:bodyPr/>
                    <a:lstStyle/>
                    <a:p>
                      <a:pPr algn="ctr"/>
                      <a:endParaRPr lang="en-GB" sz="1200" b="0" strike="noStrike" dirty="0">
                        <a:solidFill>
                          <a:schemeClr val="tx1"/>
                        </a:solidFill>
                      </a:endParaRPr>
                    </a:p>
                  </a:txBody>
                  <a:tcPr marL="0" marR="0" marT="0" marB="0" anchor="ctr"/>
                </a:tc>
                <a:tc gridSpan="2">
                  <a:txBody>
                    <a:bodyPr/>
                    <a:lstStyle/>
                    <a:p>
                      <a:pPr algn="ctr"/>
                      <a:r>
                        <a:rPr lang="en-GB" sz="1200" b="1" strike="noStrike" dirty="0">
                          <a:solidFill>
                            <a:schemeClr val="tx1"/>
                          </a:solidFill>
                        </a:rPr>
                        <a:t>0.17 </a:t>
                      </a:r>
                      <a:r>
                        <a:rPr lang="en-GB" sz="1000" b="1" strike="noStrike" dirty="0">
                          <a:solidFill>
                            <a:schemeClr val="tx1"/>
                          </a:solidFill>
                        </a:rPr>
                        <a:t>user/sec</a:t>
                      </a:r>
                      <a:endParaRPr lang="en-GB" sz="1200" b="1" strike="noStrike" dirty="0">
                        <a:solidFill>
                          <a:schemeClr val="tx1"/>
                        </a:solidFill>
                      </a:endParaRPr>
                    </a:p>
                    <a:p>
                      <a:pPr algn="ctr"/>
                      <a:r>
                        <a:rPr lang="en-GB" sz="1200" b="1" strike="noStrike" dirty="0">
                          <a:solidFill>
                            <a:schemeClr val="tx1"/>
                          </a:solidFill>
                        </a:rPr>
                        <a:t>5.81 </a:t>
                      </a:r>
                      <a:r>
                        <a:rPr lang="en-GB" sz="1000" b="1" strike="noStrike" dirty="0">
                          <a:solidFill>
                            <a:schemeClr val="tx1"/>
                          </a:solidFill>
                        </a:rPr>
                        <a:t>secs/user (1.4%)</a:t>
                      </a:r>
                      <a:endParaRPr lang="en-GB" sz="1200" b="1" strike="sngStrike" dirty="0">
                        <a:solidFill>
                          <a:srgbClr val="FF0000"/>
                        </a:solidFill>
                      </a:endParaRPr>
                    </a:p>
                  </a:txBody>
                  <a:tcPr marL="0" marR="0" marT="0" marB="0" anchor="ctr"/>
                </a:tc>
                <a:tc hMerge="1">
                  <a:txBody>
                    <a:bodyPr/>
                    <a:lstStyle/>
                    <a:p>
                      <a:pPr algn="ctr"/>
                      <a:endParaRPr lang="en-GB" sz="1200" strike="sngStrike" dirty="0">
                        <a:solidFill>
                          <a:srgbClr val="FF0000"/>
                        </a:solidFill>
                      </a:endParaRPr>
                    </a:p>
                  </a:txBody>
                  <a:tcPr marL="0" marR="0" marT="0" marB="0"/>
                </a:tc>
                <a:extLst>
                  <a:ext uri="{0D108BD9-81ED-4DB2-BD59-A6C34878D82A}">
                    <a16:rowId xmlns:a16="http://schemas.microsoft.com/office/drawing/2014/main" val="3039780300"/>
                  </a:ext>
                </a:extLst>
              </a:tr>
              <a:tr h="535359">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100" dirty="0"/>
                        <a:t>Updating user and team</a:t>
                      </a:r>
                    </a:p>
                    <a:p>
                      <a:pPr marL="0" marR="0" lvl="0" indent="0" algn="r" defTabSz="1088558"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000000"/>
                          </a:solidFill>
                          <a:effectLst/>
                          <a:uLnTx/>
                          <a:uFillTx/>
                          <a:latin typeface="+mn-lt"/>
                          <a:ea typeface="+mn-ea"/>
                          <a:cs typeface="+mn-cs"/>
                        </a:rPr>
                        <a:t>(removing 3 teams, adding 3 teams)</a:t>
                      </a:r>
                      <a:endParaRPr kumimoji="0" lang="en-GB" sz="1600" b="1" i="0" u="none" strike="sngStrike" kern="1200" cap="none" spc="0" normalizeH="0" baseline="0" noProof="0" dirty="0">
                        <a:ln>
                          <a:noFill/>
                        </a:ln>
                        <a:solidFill>
                          <a:srgbClr val="FF0000"/>
                        </a:solidFill>
                        <a:effectLst/>
                        <a:uLnTx/>
                        <a:uFillTx/>
                        <a:latin typeface="+mn-lt"/>
                        <a:ea typeface="+mn-ea"/>
                        <a:cs typeface="+mn-cs"/>
                      </a:endParaRPr>
                    </a:p>
                  </a:txBody>
                  <a:tcPr marL="0" marR="0" marT="0" marB="0" anchor="ctr"/>
                </a:tc>
                <a:tc gridSpan="2" v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lang="en-GB" sz="1200" b="0" strike="noStrike" dirty="0">
                        <a:solidFill>
                          <a:schemeClr val="tx1"/>
                        </a:solidFill>
                      </a:endParaRPr>
                    </a:p>
                  </a:txBody>
                  <a:tcPr marL="0" marR="0" marT="0" marB="0" anchor="ctr"/>
                </a:tc>
                <a:tc hMerge="1" vMerge="1">
                  <a:txBody>
                    <a:bodyPr/>
                    <a:lstStyle/>
                    <a:p>
                      <a:endParaRPr lang="en-GB"/>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b="0" strike="noStrike" dirty="0">
                          <a:solidFill>
                            <a:schemeClr val="tx1"/>
                          </a:solidFill>
                        </a:rPr>
                        <a:t>n/a</a:t>
                      </a:r>
                    </a:p>
                  </a:txBody>
                  <a:tcPr marL="0" marR="0" marT="0" marB="0"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mn-lt"/>
                          <a:ea typeface="+mn-ea"/>
                          <a:cs typeface="+mn-cs"/>
                        </a:rPr>
                        <a:t>0.15 user/sec</a:t>
                      </a: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mn-lt"/>
                          <a:ea typeface="+mn-ea"/>
                          <a:cs typeface="+mn-cs"/>
                        </a:rPr>
                        <a:t>6.88 secs/user</a:t>
                      </a: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mn-lt"/>
                          <a:ea typeface="+mn-ea"/>
                          <a:cs typeface="+mn-cs"/>
                        </a:rPr>
                        <a:t>(+3 -3 teams) (7.4%)</a:t>
                      </a:r>
                    </a:p>
                  </a:txBody>
                  <a:tcPr marL="0" marR="0" marT="0" marB="0"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b="0" strike="noStrike" dirty="0">
                          <a:solidFill>
                            <a:schemeClr val="tx1"/>
                          </a:solidFill>
                        </a:rPr>
                        <a:t>n/a</a:t>
                      </a:r>
                    </a:p>
                  </a:txBody>
                  <a:tcPr marL="0" marR="0" marT="0" marB="0" anchor="ctr"/>
                </a:tc>
                <a:tc gridSpan="2">
                  <a:txBody>
                    <a:bodyPr/>
                    <a:lstStyle/>
                    <a:p>
                      <a:pPr algn="ctr"/>
                      <a:r>
                        <a:rPr lang="en-GB" sz="1200" strike="noStrike" dirty="0">
                          <a:solidFill>
                            <a:schemeClr val="tx1"/>
                          </a:solidFill>
                        </a:rPr>
                        <a:t>0.15 user/sec</a:t>
                      </a:r>
                    </a:p>
                    <a:p>
                      <a:pPr algn="ctr"/>
                      <a:r>
                        <a:rPr lang="en-GB" sz="1200" strike="noStrike" dirty="0">
                          <a:solidFill>
                            <a:schemeClr val="tx1"/>
                          </a:solidFill>
                        </a:rPr>
                        <a:t>6.88 secs/user</a:t>
                      </a: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mn-lt"/>
                          <a:ea typeface="+mn-ea"/>
                          <a:cs typeface="+mn-cs"/>
                        </a:rPr>
                        <a:t>(+3 -3 teams) (7.4%)</a:t>
                      </a:r>
                    </a:p>
                  </a:txBody>
                  <a:tcPr marL="0" marR="0" marT="0" marB="0" anchor="ctr"/>
                </a:tc>
                <a:tc hMerge="1">
                  <a:txBody>
                    <a:bodyPr/>
                    <a:lstStyle/>
                    <a:p>
                      <a:pPr algn="ctr"/>
                      <a:endParaRPr lang="en-GB" sz="1200" strike="noStrike" dirty="0">
                        <a:solidFill>
                          <a:schemeClr val="tx1"/>
                        </a:solidFill>
                      </a:endParaRPr>
                    </a:p>
                  </a:txBody>
                  <a:tcPr marL="0" marR="0" marT="0" marB="0" anchor="ctr"/>
                </a:tc>
                <a:tc gridSpan="2">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0.12 </a:t>
                      </a:r>
                      <a:r>
                        <a:rPr kumimoji="0" lang="en-GB" sz="1000" b="1" i="0" u="none" strike="noStrike" kern="1200" cap="none" spc="0" normalizeH="0" baseline="0" noProof="0" dirty="0">
                          <a:ln>
                            <a:noFill/>
                          </a:ln>
                          <a:solidFill>
                            <a:srgbClr val="000000"/>
                          </a:solidFill>
                          <a:effectLst/>
                          <a:uLnTx/>
                          <a:uFillTx/>
                          <a:latin typeface="+mn-lt"/>
                          <a:ea typeface="+mn-ea"/>
                          <a:cs typeface="+mn-cs"/>
                        </a:rPr>
                        <a:t>user/sec</a:t>
                      </a:r>
                      <a:endParaRPr kumimoji="0" lang="en-GB" sz="1200" b="1" i="0" u="none" strike="noStrike" kern="1200" cap="none" spc="0" normalizeH="0" baseline="0" noProof="0" dirty="0">
                        <a:ln>
                          <a:noFill/>
                        </a:ln>
                        <a:solidFill>
                          <a:srgbClr val="000000"/>
                        </a:solidFill>
                        <a:effectLst/>
                        <a:uLnTx/>
                        <a:uFillTx/>
                        <a:latin typeface="+mn-lt"/>
                        <a:ea typeface="+mn-ea"/>
                        <a:cs typeface="+mn-cs"/>
                      </a:endParaRP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8.09 </a:t>
                      </a:r>
                      <a:r>
                        <a:rPr kumimoji="0" lang="en-GB" sz="1000" b="1" i="0" u="none" strike="noStrike" kern="1200" cap="none" spc="0" normalizeH="0" baseline="0" noProof="0" dirty="0">
                          <a:ln>
                            <a:noFill/>
                          </a:ln>
                          <a:solidFill>
                            <a:srgbClr val="000000"/>
                          </a:solidFill>
                          <a:effectLst/>
                          <a:uLnTx/>
                          <a:uFillTx/>
                          <a:latin typeface="+mn-lt"/>
                          <a:ea typeface="+mn-ea"/>
                          <a:cs typeface="+mn-cs"/>
                        </a:rPr>
                        <a:t>secs/user</a:t>
                      </a: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n-lt"/>
                          <a:ea typeface="+mn-ea"/>
                          <a:cs typeface="+mn-cs"/>
                        </a:rPr>
                        <a:t>(+3 -3 teams) </a:t>
                      </a:r>
                      <a:r>
                        <a:rPr kumimoji="0" lang="en-GB" sz="1100" b="1" i="0" u="none" strike="noStrike" kern="1200" cap="none" spc="0" normalizeH="0" baseline="0" noProof="0" dirty="0">
                          <a:ln>
                            <a:noFill/>
                          </a:ln>
                          <a:solidFill>
                            <a:srgbClr val="000000"/>
                          </a:solidFill>
                          <a:effectLst/>
                          <a:uLnTx/>
                          <a:uFillTx/>
                          <a:latin typeface="+mn-lt"/>
                          <a:ea typeface="+mn-ea"/>
                          <a:cs typeface="+mn-cs"/>
                        </a:rPr>
                        <a:t>(4.3%)</a:t>
                      </a:r>
                      <a:endParaRPr kumimoji="0" lang="en-GB" sz="1200" b="1" i="0" u="none" strike="noStrike" kern="1200" cap="none" spc="0" normalizeH="0" baseline="0" noProof="0" dirty="0">
                        <a:ln>
                          <a:noFill/>
                        </a:ln>
                        <a:solidFill>
                          <a:srgbClr val="000000"/>
                        </a:solidFill>
                        <a:effectLst/>
                        <a:uLnTx/>
                        <a:uFillTx/>
                        <a:latin typeface="+mn-lt"/>
                        <a:ea typeface="+mn-ea"/>
                        <a:cs typeface="+mn-cs"/>
                      </a:endParaRPr>
                    </a:p>
                  </a:txBody>
                  <a:tcPr marL="0" marR="0" marT="0" marB="0" anchor="ctr"/>
                </a:tc>
                <a:tc hMerge="1">
                  <a:txBody>
                    <a:bodyPr/>
                    <a:lstStyle/>
                    <a:p>
                      <a:endParaRPr lang="en-GB"/>
                    </a:p>
                  </a:txBody>
                  <a:tcPr/>
                </a:tc>
                <a:extLst>
                  <a:ext uri="{0D108BD9-81ED-4DB2-BD59-A6C34878D82A}">
                    <a16:rowId xmlns:a16="http://schemas.microsoft.com/office/drawing/2014/main" val="1498666419"/>
                  </a:ext>
                </a:extLst>
              </a:tr>
            </a:tbl>
          </a:graphicData>
        </a:graphic>
      </p:graphicFrame>
      <p:sp>
        <p:nvSpPr>
          <p:cNvPr id="7" name="Text Placeholder">
            <a:extLst>
              <a:ext uri="{FF2B5EF4-FFF2-40B4-BE49-F238E27FC236}">
                <a16:creationId xmlns:a16="http://schemas.microsoft.com/office/drawing/2014/main" id="{9D5CB1EF-54B3-47B5-94E2-01B5AF3B30B1}"/>
              </a:ext>
            </a:extLst>
          </p:cNvPr>
          <p:cNvSpPr txBox="1">
            <a:spLocks/>
          </p:cNvSpPr>
          <p:nvPr/>
        </p:nvSpPr>
        <p:spPr bwMode="black">
          <a:xfrm>
            <a:off x="217213" y="4528009"/>
            <a:ext cx="1248647" cy="1307212"/>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dirty="0"/>
              <a:t>80,000 users registered in Service</a:t>
            </a:r>
          </a:p>
        </p:txBody>
      </p:sp>
      <p:sp>
        <p:nvSpPr>
          <p:cNvPr id="2" name="Rectangle 1">
            <a:extLst>
              <a:ext uri="{FF2B5EF4-FFF2-40B4-BE49-F238E27FC236}">
                <a16:creationId xmlns:a16="http://schemas.microsoft.com/office/drawing/2014/main" id="{AA030AA0-FB31-48DE-B791-FE787D4EA296}"/>
              </a:ext>
            </a:extLst>
          </p:cNvPr>
          <p:cNvSpPr/>
          <p:nvPr/>
        </p:nvSpPr>
        <p:spPr>
          <a:xfrm>
            <a:off x="0" y="5938501"/>
            <a:ext cx="1545438" cy="461665"/>
          </a:xfrm>
          <a:prstGeom prst="rect">
            <a:avLst/>
          </a:prstGeom>
        </p:spPr>
        <p:txBody>
          <a:bodyPr wrap="square">
            <a:spAutoFit/>
          </a:bodyPr>
          <a:lstStyle/>
          <a:p>
            <a:pPr algn="ctr"/>
            <a:r>
              <a:rPr lang="en-GB" sz="1200" dirty="0"/>
              <a:t>Data not provided for scripts 13x, 23x</a:t>
            </a:r>
          </a:p>
        </p:txBody>
      </p:sp>
      <p:pic>
        <p:nvPicPr>
          <p:cNvPr id="14" name="Picture 13">
            <a:extLst>
              <a:ext uri="{FF2B5EF4-FFF2-40B4-BE49-F238E27FC236}">
                <a16:creationId xmlns:a16="http://schemas.microsoft.com/office/drawing/2014/main" id="{68DDA08C-AAD9-494E-8A5B-D644E368FD5E}"/>
              </a:ext>
            </a:extLst>
          </p:cNvPr>
          <p:cNvPicPr>
            <a:picLocks noChangeAspect="1"/>
          </p:cNvPicPr>
          <p:nvPr/>
        </p:nvPicPr>
        <p:blipFill>
          <a:blip r:embed="rId3"/>
          <a:stretch>
            <a:fillRect/>
          </a:stretch>
        </p:blipFill>
        <p:spPr>
          <a:xfrm>
            <a:off x="11212606" y="113671"/>
            <a:ext cx="751627" cy="10674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134627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DE0CAF3B-8A9C-4B1A-8EA1-A5090EE90B85}"/>
              </a:ext>
            </a:extLst>
          </p:cNvPr>
          <p:cNvSpPr/>
          <p:nvPr/>
        </p:nvSpPr>
        <p:spPr bwMode="gray">
          <a:xfrm>
            <a:off x="11314706" y="6354000"/>
            <a:ext cx="588397" cy="419454"/>
          </a:xfrm>
          <a:prstGeom prst="rect">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id="{ABD9386D-B413-4470-85B4-29F6E93B4836}"/>
              </a:ext>
            </a:extLst>
          </p:cNvPr>
          <p:cNvSpPr>
            <a:spLocks noGrp="1"/>
          </p:cNvSpPr>
          <p:nvPr>
            <p:ph type="title"/>
          </p:nvPr>
        </p:nvSpPr>
        <p:spPr>
          <a:xfrm>
            <a:off x="504001" y="504000"/>
            <a:ext cx="11186476" cy="646331"/>
          </a:xfrm>
        </p:spPr>
        <p:txBody>
          <a:bodyPr/>
          <a:lstStyle/>
          <a:p>
            <a:r>
              <a:rPr lang="en-GB" dirty="0"/>
              <a:t>Sample scripts</a:t>
            </a:r>
            <a:br>
              <a:rPr lang="en-GB" dirty="0"/>
            </a:br>
            <a:r>
              <a:rPr lang="en-GB" sz="1800" b="0" dirty="0"/>
              <a:t>Postman collections</a:t>
            </a:r>
            <a:endParaRPr lang="en-GB" b="0" dirty="0"/>
          </a:p>
        </p:txBody>
      </p:sp>
      <p:pic>
        <p:nvPicPr>
          <p:cNvPr id="4" name="Picture 3">
            <a:extLst>
              <a:ext uri="{FF2B5EF4-FFF2-40B4-BE49-F238E27FC236}">
                <a16:creationId xmlns:a16="http://schemas.microsoft.com/office/drawing/2014/main" id="{A4F77725-857F-45A9-ABDB-B88AD30F8E04}"/>
              </a:ext>
            </a:extLst>
          </p:cNvPr>
          <p:cNvPicPr>
            <a:picLocks noChangeAspect="1"/>
          </p:cNvPicPr>
          <p:nvPr/>
        </p:nvPicPr>
        <p:blipFill>
          <a:blip r:embed="rId3"/>
          <a:stretch>
            <a:fillRect/>
          </a:stretch>
        </p:blipFill>
        <p:spPr>
          <a:xfrm>
            <a:off x="364373" y="1436018"/>
            <a:ext cx="2341719" cy="358145"/>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C1862F19-3C1B-4EC0-9FCF-C9F5C30BE88C}"/>
              </a:ext>
            </a:extLst>
          </p:cNvPr>
          <p:cNvPicPr>
            <a:picLocks noChangeAspect="1"/>
          </p:cNvPicPr>
          <p:nvPr/>
        </p:nvPicPr>
        <p:blipFill rotWithShape="1">
          <a:blip r:embed="rId4"/>
          <a:srcRect l="1" r="1449"/>
          <a:stretch/>
        </p:blipFill>
        <p:spPr>
          <a:xfrm>
            <a:off x="4598565" y="1073024"/>
            <a:ext cx="2483737" cy="211849"/>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272A2F87-6D66-4632-915E-49932DA0920A}"/>
              </a:ext>
            </a:extLst>
          </p:cNvPr>
          <p:cNvPicPr>
            <a:picLocks noChangeAspect="1"/>
          </p:cNvPicPr>
          <p:nvPr/>
        </p:nvPicPr>
        <p:blipFill>
          <a:blip r:embed="rId5"/>
          <a:stretch>
            <a:fillRect/>
          </a:stretch>
        </p:blipFill>
        <p:spPr>
          <a:xfrm>
            <a:off x="4598565" y="1362220"/>
            <a:ext cx="2483737" cy="599019"/>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8DEAE5B9-8C05-47E3-9BF9-44C556874A9F}"/>
              </a:ext>
            </a:extLst>
          </p:cNvPr>
          <p:cNvPicPr>
            <a:picLocks noChangeAspect="1"/>
          </p:cNvPicPr>
          <p:nvPr/>
        </p:nvPicPr>
        <p:blipFill>
          <a:blip r:embed="rId6"/>
          <a:stretch>
            <a:fillRect/>
          </a:stretch>
        </p:blipFill>
        <p:spPr>
          <a:xfrm>
            <a:off x="8443365" y="578127"/>
            <a:ext cx="2186386" cy="1235783"/>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6D467756-804A-4E05-BBB9-42A2EDAE4A49}"/>
              </a:ext>
            </a:extLst>
          </p:cNvPr>
          <p:cNvPicPr>
            <a:picLocks noChangeAspect="1"/>
          </p:cNvPicPr>
          <p:nvPr/>
        </p:nvPicPr>
        <p:blipFill>
          <a:blip r:embed="rId7"/>
          <a:stretch>
            <a:fillRect/>
          </a:stretch>
        </p:blipFill>
        <p:spPr>
          <a:xfrm>
            <a:off x="9588088" y="1765007"/>
            <a:ext cx="2186386" cy="1045937"/>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C833A626-0EF8-4D35-990D-161D2A690064}"/>
              </a:ext>
            </a:extLst>
          </p:cNvPr>
          <p:cNvPicPr>
            <a:picLocks noChangeAspect="1"/>
          </p:cNvPicPr>
          <p:nvPr/>
        </p:nvPicPr>
        <p:blipFill>
          <a:blip r:embed="rId8"/>
          <a:stretch>
            <a:fillRect/>
          </a:stretch>
        </p:blipFill>
        <p:spPr>
          <a:xfrm>
            <a:off x="5091017" y="6432051"/>
            <a:ext cx="2588768" cy="182736"/>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734CBD16-0035-4385-9757-659FF6F45535}"/>
              </a:ext>
            </a:extLst>
          </p:cNvPr>
          <p:cNvPicPr>
            <a:picLocks noChangeAspect="1"/>
          </p:cNvPicPr>
          <p:nvPr/>
        </p:nvPicPr>
        <p:blipFill>
          <a:blip r:embed="rId9"/>
          <a:stretch>
            <a:fillRect/>
          </a:stretch>
        </p:blipFill>
        <p:spPr>
          <a:xfrm>
            <a:off x="4851511" y="4543469"/>
            <a:ext cx="2230791" cy="541390"/>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648B0CF7-FAEA-461C-BA75-E475965E24DC}"/>
              </a:ext>
            </a:extLst>
          </p:cNvPr>
          <p:cNvSpPr txBox="1"/>
          <p:nvPr/>
        </p:nvSpPr>
        <p:spPr>
          <a:xfrm>
            <a:off x="2803140" y="1499785"/>
            <a:ext cx="958596" cy="246221"/>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600" kern="0" dirty="0">
                <a:ea typeface="Arial Unicode MS" pitchFamily="34" charset="-128"/>
                <a:cs typeface="Arial Unicode MS" pitchFamily="34" charset="-128"/>
              </a:rPr>
              <a:t>Test setup</a:t>
            </a:r>
          </a:p>
        </p:txBody>
      </p:sp>
      <p:sp>
        <p:nvSpPr>
          <p:cNvPr id="16" name="TextBox 15">
            <a:extLst>
              <a:ext uri="{FF2B5EF4-FFF2-40B4-BE49-F238E27FC236}">
                <a16:creationId xmlns:a16="http://schemas.microsoft.com/office/drawing/2014/main" id="{85F0335F-B104-4B4F-8E67-05CE74AFED4E}"/>
              </a:ext>
            </a:extLst>
          </p:cNvPr>
          <p:cNvSpPr txBox="1"/>
          <p:nvPr/>
        </p:nvSpPr>
        <p:spPr>
          <a:xfrm>
            <a:off x="2417995" y="3750046"/>
            <a:ext cx="1120967"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4"/>
                </a:solidFill>
                <a:ea typeface="Arial Unicode MS" pitchFamily="34" charset="-128"/>
                <a:cs typeface="Arial Unicode MS" pitchFamily="34" charset="-128"/>
              </a:rPr>
              <a:t>Creating and updating users</a:t>
            </a:r>
          </a:p>
        </p:txBody>
      </p:sp>
      <p:sp>
        <p:nvSpPr>
          <p:cNvPr id="17" name="TextBox 16">
            <a:extLst>
              <a:ext uri="{FF2B5EF4-FFF2-40B4-BE49-F238E27FC236}">
                <a16:creationId xmlns:a16="http://schemas.microsoft.com/office/drawing/2014/main" id="{6C636189-DD27-4EC6-AEA8-5354D987E2A3}"/>
              </a:ext>
            </a:extLst>
          </p:cNvPr>
          <p:cNvSpPr txBox="1"/>
          <p:nvPr/>
        </p:nvSpPr>
        <p:spPr>
          <a:xfrm>
            <a:off x="5090428" y="5833893"/>
            <a:ext cx="2932438"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3"/>
                </a:solidFill>
                <a:ea typeface="Arial Unicode MS" pitchFamily="34" charset="-128"/>
                <a:cs typeface="Arial Unicode MS" pitchFamily="34" charset="-128"/>
              </a:rPr>
              <a:t>Creating teams and updating their display name</a:t>
            </a:r>
          </a:p>
        </p:txBody>
      </p:sp>
      <p:sp>
        <p:nvSpPr>
          <p:cNvPr id="18" name="TextBox 17">
            <a:extLst>
              <a:ext uri="{FF2B5EF4-FFF2-40B4-BE49-F238E27FC236}">
                <a16:creationId xmlns:a16="http://schemas.microsoft.com/office/drawing/2014/main" id="{F4839A12-8432-4F39-8BB9-C61E4E203413}"/>
              </a:ext>
            </a:extLst>
          </p:cNvPr>
          <p:cNvSpPr txBox="1"/>
          <p:nvPr/>
        </p:nvSpPr>
        <p:spPr>
          <a:xfrm>
            <a:off x="4329141" y="3522726"/>
            <a:ext cx="4327073" cy="98488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1600" kern="0" dirty="0">
                <a:solidFill>
                  <a:schemeClr val="accent6"/>
                </a:solidFill>
                <a:ea typeface="Arial Unicode MS" pitchFamily="34" charset="-128"/>
                <a:cs typeface="Arial Unicode MS" pitchFamily="34" charset="-128"/>
              </a:rPr>
              <a:t>Team Management:</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Add/remove users/roles to/from teams</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Team on team operations, like add members of a team to another, copy a team etc.</a:t>
            </a:r>
          </a:p>
        </p:txBody>
      </p:sp>
      <p:sp>
        <p:nvSpPr>
          <p:cNvPr id="19" name="TextBox 18">
            <a:extLst>
              <a:ext uri="{FF2B5EF4-FFF2-40B4-BE49-F238E27FC236}">
                <a16:creationId xmlns:a16="http://schemas.microsoft.com/office/drawing/2014/main" id="{20C4EC70-D615-429A-A069-8A6A67D8FA26}"/>
              </a:ext>
            </a:extLst>
          </p:cNvPr>
          <p:cNvSpPr txBox="1"/>
          <p:nvPr/>
        </p:nvSpPr>
        <p:spPr>
          <a:xfrm>
            <a:off x="5734433" y="395337"/>
            <a:ext cx="1589053"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5"/>
                </a:solidFill>
                <a:ea typeface="Arial Unicode MS" pitchFamily="34" charset="-128"/>
                <a:cs typeface="Arial Unicode MS" pitchFamily="34" charset="-128"/>
              </a:rPr>
              <a:t>Deleting users and teams</a:t>
            </a:r>
          </a:p>
        </p:txBody>
      </p:sp>
      <p:sp>
        <p:nvSpPr>
          <p:cNvPr id="20" name="TextBox 19">
            <a:extLst>
              <a:ext uri="{FF2B5EF4-FFF2-40B4-BE49-F238E27FC236}">
                <a16:creationId xmlns:a16="http://schemas.microsoft.com/office/drawing/2014/main" id="{12BE0C93-37A9-4510-AD08-831D54F48159}"/>
              </a:ext>
            </a:extLst>
          </p:cNvPr>
          <p:cNvSpPr txBox="1"/>
          <p:nvPr/>
        </p:nvSpPr>
        <p:spPr>
          <a:xfrm>
            <a:off x="8328031" y="277875"/>
            <a:ext cx="2483736" cy="246221"/>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a:t>
            </a:r>
          </a:p>
        </p:txBody>
      </p:sp>
      <p:sp>
        <p:nvSpPr>
          <p:cNvPr id="21" name="TextBox 20">
            <a:extLst>
              <a:ext uri="{FF2B5EF4-FFF2-40B4-BE49-F238E27FC236}">
                <a16:creationId xmlns:a16="http://schemas.microsoft.com/office/drawing/2014/main" id="{72AE7DDD-B4B1-4536-9F32-415B27DF7143}"/>
              </a:ext>
            </a:extLst>
          </p:cNvPr>
          <p:cNvSpPr txBox="1"/>
          <p:nvPr/>
        </p:nvSpPr>
        <p:spPr>
          <a:xfrm>
            <a:off x="7758684" y="1988167"/>
            <a:ext cx="1612460" cy="492443"/>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 by team</a:t>
            </a:r>
          </a:p>
        </p:txBody>
      </p:sp>
      <p:sp>
        <p:nvSpPr>
          <p:cNvPr id="22" name="TextBox 21">
            <a:extLst>
              <a:ext uri="{FF2B5EF4-FFF2-40B4-BE49-F238E27FC236}">
                <a16:creationId xmlns:a16="http://schemas.microsoft.com/office/drawing/2014/main" id="{F85A97F5-D3E9-44BC-A0E1-250B49CC2CE0}"/>
              </a:ext>
            </a:extLst>
          </p:cNvPr>
          <p:cNvSpPr txBox="1"/>
          <p:nvPr/>
        </p:nvSpPr>
        <p:spPr>
          <a:xfrm>
            <a:off x="8785867" y="5066031"/>
            <a:ext cx="3248456"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rgbClr val="002060"/>
                </a:solidFill>
                <a:ea typeface="Arial Unicode MS" pitchFamily="34" charset="-128"/>
                <a:cs typeface="Arial Unicode MS" pitchFamily="34" charset="-128"/>
              </a:rPr>
              <a:t>‘Transport’ users, teams</a:t>
            </a:r>
            <a:br>
              <a:rPr lang="en-GB" sz="1600" kern="0" dirty="0">
                <a:solidFill>
                  <a:srgbClr val="002060"/>
                </a:solidFill>
                <a:ea typeface="Arial Unicode MS" pitchFamily="34" charset="-128"/>
                <a:cs typeface="Arial Unicode MS" pitchFamily="34" charset="-128"/>
              </a:rPr>
            </a:br>
            <a:r>
              <a:rPr lang="en-GB" sz="1600" kern="0" dirty="0">
                <a:solidFill>
                  <a:srgbClr val="002060"/>
                </a:solidFill>
                <a:ea typeface="Arial Unicode MS" pitchFamily="34" charset="-128"/>
                <a:cs typeface="Arial Unicode MS" pitchFamily="34" charset="-128"/>
              </a:rPr>
              <a:t>(and their relationships to roles) from one SAP Analytics Cloud Service to another</a:t>
            </a:r>
          </a:p>
        </p:txBody>
      </p:sp>
      <p:sp>
        <p:nvSpPr>
          <p:cNvPr id="23" name="Agenda items">
            <a:extLst>
              <a:ext uri="{FF2B5EF4-FFF2-40B4-BE49-F238E27FC236}">
                <a16:creationId xmlns:a16="http://schemas.microsoft.com/office/drawing/2014/main" id="{F3C95830-5C45-4270-AB81-66A1F4E9744D}"/>
              </a:ext>
            </a:extLst>
          </p:cNvPr>
          <p:cNvSpPr>
            <a:spLocks noGrp="1"/>
          </p:cNvSpPr>
          <p:nvPr>
            <p:ph type="body" sz="quarter" idx="10"/>
          </p:nvPr>
        </p:nvSpPr>
        <p:spPr>
          <a:xfrm>
            <a:off x="490046" y="5751117"/>
            <a:ext cx="3080236" cy="602883"/>
          </a:xfrm>
        </p:spPr>
        <p:txBody>
          <a:bodyPr>
            <a:normAutofit/>
          </a:bodyPr>
          <a:lstStyle/>
          <a:p>
            <a:pPr lvl="1"/>
            <a:r>
              <a:rPr lang="en-GB" sz="1600" dirty="0"/>
              <a:t>45 samples</a:t>
            </a:r>
          </a:p>
          <a:p>
            <a:pPr lvl="1"/>
            <a:r>
              <a:rPr lang="en-GB" sz="1600" dirty="0"/>
              <a:t>59,000 lines of code</a:t>
            </a:r>
          </a:p>
        </p:txBody>
      </p:sp>
      <p:pic>
        <p:nvPicPr>
          <p:cNvPr id="24" name="Picture 23">
            <a:extLst>
              <a:ext uri="{FF2B5EF4-FFF2-40B4-BE49-F238E27FC236}">
                <a16:creationId xmlns:a16="http://schemas.microsoft.com/office/drawing/2014/main" id="{040791CD-D32B-4AA5-996C-48B3AA137A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auto">
          <a:xfrm>
            <a:off x="2870409" y="601031"/>
            <a:ext cx="548222" cy="492846"/>
          </a:xfrm>
          <a:prstGeom prst="rect">
            <a:avLst/>
          </a:prstGeom>
          <a:noFill/>
        </p:spPr>
      </p:pic>
      <p:pic>
        <p:nvPicPr>
          <p:cNvPr id="5" name="Picture 4">
            <a:extLst>
              <a:ext uri="{FF2B5EF4-FFF2-40B4-BE49-F238E27FC236}">
                <a16:creationId xmlns:a16="http://schemas.microsoft.com/office/drawing/2014/main" id="{5F4D03D3-9E3B-446E-9B3C-6828C5B09B37}"/>
              </a:ext>
            </a:extLst>
          </p:cNvPr>
          <p:cNvPicPr>
            <a:picLocks noChangeAspect="1"/>
          </p:cNvPicPr>
          <p:nvPr/>
        </p:nvPicPr>
        <p:blipFill>
          <a:blip r:embed="rId11"/>
          <a:stretch>
            <a:fillRect/>
          </a:stretch>
        </p:blipFill>
        <p:spPr>
          <a:xfrm>
            <a:off x="420701" y="2403316"/>
            <a:ext cx="1997294" cy="2952269"/>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90CBACB6-FFBF-4AF3-ADC1-D2A1CB34EFA1}"/>
              </a:ext>
            </a:extLst>
          </p:cNvPr>
          <p:cNvPicPr>
            <a:picLocks noChangeAspect="1"/>
          </p:cNvPicPr>
          <p:nvPr/>
        </p:nvPicPr>
        <p:blipFill>
          <a:blip r:embed="rId12"/>
          <a:stretch>
            <a:fillRect/>
          </a:stretch>
        </p:blipFill>
        <p:spPr>
          <a:xfrm>
            <a:off x="9280478" y="6052558"/>
            <a:ext cx="2328426" cy="733149"/>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126703E4-3737-40A9-B69C-944F848BBEF1}"/>
              </a:ext>
            </a:extLst>
          </p:cNvPr>
          <p:cNvPicPr>
            <a:picLocks noChangeAspect="1"/>
          </p:cNvPicPr>
          <p:nvPr/>
        </p:nvPicPr>
        <p:blipFill>
          <a:blip r:embed="rId13"/>
          <a:stretch>
            <a:fillRect/>
          </a:stretch>
        </p:blipFill>
        <p:spPr>
          <a:xfrm>
            <a:off x="2698266" y="2810944"/>
            <a:ext cx="584172" cy="984290"/>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3E3F15CE-4150-465E-8111-2ADEE463085E}"/>
              </a:ext>
            </a:extLst>
          </p:cNvPr>
          <p:cNvPicPr>
            <a:picLocks noChangeAspect="1"/>
          </p:cNvPicPr>
          <p:nvPr/>
        </p:nvPicPr>
        <p:blipFill>
          <a:blip r:embed="rId14"/>
          <a:stretch>
            <a:fillRect/>
          </a:stretch>
        </p:blipFill>
        <p:spPr>
          <a:xfrm>
            <a:off x="4329141" y="5789164"/>
            <a:ext cx="744219" cy="984290"/>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6EDDC373-B659-4A99-8C4D-1810022AEA2F}"/>
              </a:ext>
            </a:extLst>
          </p:cNvPr>
          <p:cNvPicPr>
            <a:picLocks noChangeAspect="1"/>
          </p:cNvPicPr>
          <p:nvPr/>
        </p:nvPicPr>
        <p:blipFill>
          <a:blip r:embed="rId15"/>
          <a:stretch>
            <a:fillRect/>
          </a:stretch>
        </p:blipFill>
        <p:spPr>
          <a:xfrm>
            <a:off x="9141394" y="3891868"/>
            <a:ext cx="2588769" cy="1104897"/>
          </a:xfrm>
          <a:prstGeom prst="rect">
            <a:avLst/>
          </a:prstGeom>
          <a:ln>
            <a:noFill/>
          </a:ln>
          <a:effectLst>
            <a:outerShdw blurRad="292100" dist="139700" dir="2700000" algn="tl" rotWithShape="0">
              <a:srgbClr val="333333">
                <a:alpha val="65000"/>
              </a:srgbClr>
            </a:outerShdw>
          </a:effectLst>
        </p:spPr>
      </p:pic>
      <p:pic>
        <p:nvPicPr>
          <p:cNvPr id="26" name="Picture 25">
            <a:extLst>
              <a:ext uri="{FF2B5EF4-FFF2-40B4-BE49-F238E27FC236}">
                <a16:creationId xmlns:a16="http://schemas.microsoft.com/office/drawing/2014/main" id="{64BEBE5D-B2EE-42E4-AE90-755AD47D84A6}"/>
              </a:ext>
            </a:extLst>
          </p:cNvPr>
          <p:cNvPicPr>
            <a:picLocks noChangeAspect="1"/>
          </p:cNvPicPr>
          <p:nvPr/>
        </p:nvPicPr>
        <p:blipFill>
          <a:blip r:embed="rId16"/>
          <a:stretch>
            <a:fillRect/>
          </a:stretch>
        </p:blipFill>
        <p:spPr>
          <a:xfrm>
            <a:off x="4492037" y="2759151"/>
            <a:ext cx="2673440" cy="807944"/>
          </a:xfrm>
          <a:prstGeom prst="rect">
            <a:avLst/>
          </a:prstGeom>
          <a:ln>
            <a:noFill/>
          </a:ln>
          <a:effectLst>
            <a:outerShdw blurRad="292100" dist="139700" dir="2700000" algn="tl" rotWithShape="0">
              <a:srgbClr val="333333">
                <a:alpha val="65000"/>
              </a:srgbClr>
            </a:outerShdw>
          </a:effectLst>
        </p:spPr>
      </p:pic>
      <p:pic>
        <p:nvPicPr>
          <p:cNvPr id="27" name="Picture 26">
            <a:extLst>
              <a:ext uri="{FF2B5EF4-FFF2-40B4-BE49-F238E27FC236}">
                <a16:creationId xmlns:a16="http://schemas.microsoft.com/office/drawing/2014/main" id="{DF480DA7-E955-4ADF-BE05-148F85991919}"/>
              </a:ext>
            </a:extLst>
          </p:cNvPr>
          <p:cNvPicPr>
            <a:picLocks noChangeAspect="1"/>
          </p:cNvPicPr>
          <p:nvPr/>
        </p:nvPicPr>
        <p:blipFill>
          <a:blip r:embed="rId13"/>
          <a:stretch>
            <a:fillRect/>
          </a:stretch>
        </p:blipFill>
        <p:spPr>
          <a:xfrm>
            <a:off x="10965037" y="321597"/>
            <a:ext cx="572169" cy="964066"/>
          </a:xfrm>
          <a:prstGeom prst="rect">
            <a:avLst/>
          </a:prstGeom>
          <a:ln>
            <a:noFill/>
          </a:ln>
          <a:effectLst>
            <a:outerShdw blurRad="292100" dist="139700" dir="2700000" algn="tl" rotWithShape="0">
              <a:srgbClr val="333333">
                <a:alpha val="65000"/>
              </a:srgbClr>
            </a:outerShdw>
          </a:effectLst>
        </p:spPr>
      </p:pic>
      <p:pic>
        <p:nvPicPr>
          <p:cNvPr id="29" name="Picture 28">
            <a:extLst>
              <a:ext uri="{FF2B5EF4-FFF2-40B4-BE49-F238E27FC236}">
                <a16:creationId xmlns:a16="http://schemas.microsoft.com/office/drawing/2014/main" id="{B12B9908-387E-4853-8579-5F3112601E2A}"/>
              </a:ext>
            </a:extLst>
          </p:cNvPr>
          <p:cNvPicPr>
            <a:picLocks noChangeAspect="1"/>
          </p:cNvPicPr>
          <p:nvPr/>
        </p:nvPicPr>
        <p:blipFill>
          <a:blip r:embed="rId17"/>
          <a:stretch>
            <a:fillRect/>
          </a:stretch>
        </p:blipFill>
        <p:spPr>
          <a:xfrm>
            <a:off x="8500854" y="2591379"/>
            <a:ext cx="410791" cy="508890"/>
          </a:xfrm>
          <a:prstGeom prst="rect">
            <a:avLst/>
          </a:prstGeom>
          <a:ln>
            <a:noFill/>
          </a:ln>
          <a:effectLst>
            <a:outerShdw blurRad="292100" dist="139700" dir="2700000" algn="tl" rotWithShape="0">
              <a:srgbClr val="333333">
                <a:alpha val="65000"/>
              </a:srgbClr>
            </a:outerShdw>
          </a:effectLst>
        </p:spPr>
      </p:pic>
      <p:pic>
        <p:nvPicPr>
          <p:cNvPr id="30" name="Picture 29">
            <a:extLst>
              <a:ext uri="{FF2B5EF4-FFF2-40B4-BE49-F238E27FC236}">
                <a16:creationId xmlns:a16="http://schemas.microsoft.com/office/drawing/2014/main" id="{EE7D8BB0-BDFE-4257-8872-A0170F0E5427}"/>
              </a:ext>
            </a:extLst>
          </p:cNvPr>
          <p:cNvPicPr>
            <a:picLocks noChangeAspect="1"/>
          </p:cNvPicPr>
          <p:nvPr/>
        </p:nvPicPr>
        <p:blipFill>
          <a:blip r:embed="rId13"/>
          <a:stretch>
            <a:fillRect/>
          </a:stretch>
        </p:blipFill>
        <p:spPr>
          <a:xfrm>
            <a:off x="8911645" y="2579020"/>
            <a:ext cx="459498" cy="774223"/>
          </a:xfrm>
          <a:prstGeom prst="rect">
            <a:avLst/>
          </a:prstGeom>
          <a:ln>
            <a:noFill/>
          </a:ln>
          <a:effectLst>
            <a:outerShdw blurRad="292100" dist="139700" dir="2700000" algn="tl" rotWithShape="0">
              <a:srgbClr val="333333">
                <a:alpha val="65000"/>
              </a:srgbClr>
            </a:outerShdw>
          </a:effectLst>
        </p:spPr>
      </p:pic>
      <p:pic>
        <p:nvPicPr>
          <p:cNvPr id="31" name="Picture 30">
            <a:extLst>
              <a:ext uri="{FF2B5EF4-FFF2-40B4-BE49-F238E27FC236}">
                <a16:creationId xmlns:a16="http://schemas.microsoft.com/office/drawing/2014/main" id="{5D46BFD3-4A59-497A-A3C8-9BD3F5BD7060}"/>
              </a:ext>
            </a:extLst>
          </p:cNvPr>
          <p:cNvPicPr>
            <a:picLocks noChangeAspect="1"/>
          </p:cNvPicPr>
          <p:nvPr/>
        </p:nvPicPr>
        <p:blipFill>
          <a:blip r:embed="rId18"/>
          <a:stretch>
            <a:fillRect/>
          </a:stretch>
        </p:blipFill>
        <p:spPr>
          <a:xfrm>
            <a:off x="4572999" y="315649"/>
            <a:ext cx="1080824" cy="805705"/>
          </a:xfrm>
          <a:prstGeom prst="rect">
            <a:avLst/>
          </a:prstGeom>
          <a:ln>
            <a:noFill/>
          </a:ln>
          <a:effectLst>
            <a:outerShdw blurRad="292100" dist="139700" dir="2700000" algn="tl" rotWithShape="0">
              <a:srgbClr val="333333">
                <a:alpha val="65000"/>
              </a:srgbClr>
            </a:outerShdw>
          </a:effectLst>
        </p:spPr>
      </p:pic>
      <p:sp>
        <p:nvSpPr>
          <p:cNvPr id="28" name="Rectangle: Rounded Corners 27">
            <a:extLst>
              <a:ext uri="{FF2B5EF4-FFF2-40B4-BE49-F238E27FC236}">
                <a16:creationId xmlns:a16="http://schemas.microsoft.com/office/drawing/2014/main" id="{C93BE405-3555-4CE0-A618-3C0B0613E66B}"/>
              </a:ext>
            </a:extLst>
          </p:cNvPr>
          <p:cNvSpPr/>
          <p:nvPr/>
        </p:nvSpPr>
        <p:spPr bwMode="gray">
          <a:xfrm>
            <a:off x="7758684" y="53611"/>
            <a:ext cx="4114529" cy="1760300"/>
          </a:xfrm>
          <a:prstGeom prst="roundRect">
            <a:avLst>
              <a:gd name="adj" fmla="val 8684"/>
            </a:avLst>
          </a:prstGeom>
          <a:noFill/>
          <a:ln w="76200" algn="ctr">
            <a:solidFill>
              <a:srgbClr val="FF0000"/>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25171009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383718" y="4677763"/>
            <a:ext cx="9016738" cy="1763858"/>
          </a:xfrm>
        </p:spPr>
        <p:txBody>
          <a:bodyPr>
            <a:normAutofit/>
          </a:bodyPr>
          <a:lstStyle/>
          <a:p>
            <a:r>
              <a:rPr lang="en-GB" sz="1800" dirty="0"/>
              <a:t>Sample scripts for updating users</a:t>
            </a:r>
          </a:p>
          <a:p>
            <a:pPr lvl="1"/>
            <a:r>
              <a:rPr lang="en-GB" sz="1600" dirty="0"/>
              <a:t>All scripts are ‘user centric’, even script 403 which given a user you can assign teams to that user</a:t>
            </a:r>
          </a:p>
          <a:p>
            <a:pPr lvl="2"/>
            <a:r>
              <a:rPr lang="en-GB" sz="1600" dirty="0"/>
              <a:t>Unlike script 6xx which given a team you can assign users to that team</a:t>
            </a:r>
          </a:p>
          <a:p>
            <a:pPr lvl="1"/>
            <a:r>
              <a:rPr lang="en-GB" sz="1600" dirty="0"/>
              <a:t>Scripts 406 and 407 are only needed if you created users incorrectly in the first place!</a:t>
            </a:r>
          </a:p>
          <a:p>
            <a:pPr lvl="2"/>
            <a:r>
              <a:rPr lang="en-GB" sz="1600" dirty="0"/>
              <a:t>Avoid needing to use these by defining the users correctly at time of creation</a:t>
            </a:r>
          </a:p>
          <a:p>
            <a:pPr lvl="2"/>
            <a:endParaRPr lang="en-GB" sz="1600" dirty="0"/>
          </a:p>
        </p:txBody>
      </p:sp>
      <p:sp>
        <p:nvSpPr>
          <p:cNvPr id="4" name="Title"/>
          <p:cNvSpPr>
            <a:spLocks noGrp="1"/>
          </p:cNvSpPr>
          <p:nvPr>
            <p:ph type="title"/>
          </p:nvPr>
        </p:nvSpPr>
        <p:spPr>
          <a:xfrm>
            <a:off x="504001" y="504000"/>
            <a:ext cx="11186476" cy="677108"/>
          </a:xfrm>
        </p:spPr>
        <p:txBody>
          <a:bodyPr/>
          <a:lstStyle/>
          <a:p>
            <a:r>
              <a:rPr lang="en-GB"/>
              <a:t>Sample scripts for updating users</a:t>
            </a:r>
            <a:br>
              <a:rPr lang="en-GB"/>
            </a:br>
            <a:r>
              <a:rPr lang="en-GB" sz="2000" b="0"/>
              <a:t>Overview</a:t>
            </a:r>
            <a:endParaRPr lang="en-GB" sz="2000" b="0" dirty="0"/>
          </a:p>
        </p:txBody>
      </p:sp>
      <p:graphicFrame>
        <p:nvGraphicFramePr>
          <p:cNvPr id="6" name="Table 4">
            <a:extLst>
              <a:ext uri="{FF2B5EF4-FFF2-40B4-BE49-F238E27FC236}">
                <a16:creationId xmlns:a16="http://schemas.microsoft.com/office/drawing/2014/main" id="{0DBAD980-3275-4B4E-9324-A231A5FCED6F}"/>
              </a:ext>
            </a:extLst>
          </p:cNvPr>
          <p:cNvGraphicFramePr>
            <a:graphicFrameLocks noGrp="1"/>
          </p:cNvGraphicFramePr>
          <p:nvPr>
            <p:extLst>
              <p:ext uri="{D42A27DB-BD31-4B8C-83A1-F6EECF244321}">
                <p14:modId xmlns:p14="http://schemas.microsoft.com/office/powerpoint/2010/main" val="3472998113"/>
              </p:ext>
            </p:extLst>
          </p:nvPr>
        </p:nvGraphicFramePr>
        <p:xfrm>
          <a:off x="405568" y="1358623"/>
          <a:ext cx="7035435" cy="3141625"/>
        </p:xfrm>
        <a:graphic>
          <a:graphicData uri="http://schemas.openxmlformats.org/drawingml/2006/table">
            <a:tbl>
              <a:tblPr firstRow="1">
                <a:tableStyleId>{3C2FFA5D-87B4-456A-9821-1D502468CF0F}</a:tableStyleId>
              </a:tblPr>
              <a:tblGrid>
                <a:gridCol w="4359863">
                  <a:extLst>
                    <a:ext uri="{9D8B030D-6E8A-4147-A177-3AD203B41FA5}">
                      <a16:colId xmlns:a16="http://schemas.microsoft.com/office/drawing/2014/main" val="1747604431"/>
                    </a:ext>
                  </a:extLst>
                </a:gridCol>
                <a:gridCol w="975946">
                  <a:extLst>
                    <a:ext uri="{9D8B030D-6E8A-4147-A177-3AD203B41FA5}">
                      <a16:colId xmlns:a16="http://schemas.microsoft.com/office/drawing/2014/main" val="2772634590"/>
                    </a:ext>
                  </a:extLst>
                </a:gridCol>
                <a:gridCol w="1699626">
                  <a:extLst>
                    <a:ext uri="{9D8B030D-6E8A-4147-A177-3AD203B41FA5}">
                      <a16:colId xmlns:a16="http://schemas.microsoft.com/office/drawing/2014/main" val="1878858340"/>
                    </a:ext>
                  </a:extLst>
                </a:gridCol>
              </a:tblGrid>
              <a:tr h="330932">
                <a:tc>
                  <a:txBody>
                    <a:bodyPr/>
                    <a:lstStyle/>
                    <a:p>
                      <a:pPr algn="r"/>
                      <a:r>
                        <a:rPr lang="en-GB" sz="1600" dirty="0"/>
                        <a:t>Updating users:</a:t>
                      </a:r>
                    </a:p>
                  </a:txBody>
                  <a:tcPr/>
                </a:tc>
                <a:tc>
                  <a:txBody>
                    <a:bodyPr/>
                    <a:lstStyle/>
                    <a:p>
                      <a:pPr algn="ctr"/>
                      <a:r>
                        <a:rPr lang="en-GB" sz="1600" dirty="0"/>
                        <a:t>Sample Script:</a:t>
                      </a:r>
                    </a:p>
                  </a:txBody>
                  <a:tcPr/>
                </a:tc>
                <a:tc>
                  <a:txBody>
                    <a:bodyPr/>
                    <a:lstStyle/>
                    <a:p>
                      <a:pPr algn="ctr"/>
                      <a:r>
                        <a:rPr lang="en-GB" sz="1600" dirty="0"/>
                        <a:t>Data file format:</a:t>
                      </a:r>
                    </a:p>
                  </a:txBody>
                  <a:tcPr/>
                </a:tc>
                <a:extLst>
                  <a:ext uri="{0D108BD9-81ED-4DB2-BD59-A6C34878D82A}">
                    <a16:rowId xmlns:a16="http://schemas.microsoft.com/office/drawing/2014/main" val="1204804081"/>
                  </a:ext>
                </a:extLst>
              </a:tr>
              <a:tr h="305237">
                <a:tc>
                  <a:txBody>
                    <a:bodyPr/>
                    <a:lstStyle/>
                    <a:p>
                      <a:pPr algn="r"/>
                      <a:r>
                        <a:rPr lang="en-GB" sz="1400" dirty="0"/>
                        <a:t>Business Intelligence license type</a:t>
                      </a:r>
                    </a:p>
                  </a:txBody>
                  <a:tcPr anchor="ctr"/>
                </a:tc>
                <a:tc>
                  <a:txBody>
                    <a:bodyPr/>
                    <a:lstStyle/>
                    <a:p>
                      <a:pPr algn="ctr"/>
                      <a:r>
                        <a:rPr lang="en-GB" sz="1400" strike="noStrike" dirty="0"/>
                        <a:t>401</a:t>
                      </a:r>
                      <a:endParaRPr lang="en-GB" sz="1400" b="0" strike="noStrike" dirty="0">
                        <a:solidFill>
                          <a:schemeClr val="tx1"/>
                        </a:solidFill>
                      </a:endParaRPr>
                    </a:p>
                  </a:txBody>
                  <a:tcPr anchor="ctr"/>
                </a:tc>
                <a:tc>
                  <a:txBody>
                    <a:bodyPr/>
                    <a:lstStyle/>
                    <a:p>
                      <a:pPr algn="ctr"/>
                      <a:r>
                        <a:rPr lang="en-GB" sz="1400" b="0" strike="noStrike" dirty="0">
                          <a:solidFill>
                            <a:schemeClr val="tx1"/>
                          </a:solidFill>
                        </a:rPr>
                        <a:t>.csv .json</a:t>
                      </a:r>
                    </a:p>
                  </a:txBody>
                  <a:tcPr anchor="ctr"/>
                </a:tc>
                <a:extLst>
                  <a:ext uri="{0D108BD9-81ED-4DB2-BD59-A6C34878D82A}">
                    <a16:rowId xmlns:a16="http://schemas.microsoft.com/office/drawing/2014/main" val="2104020131"/>
                  </a:ext>
                </a:extLst>
              </a:tr>
              <a:tr h="305237">
                <a:tc>
                  <a:txBody>
                    <a:bodyPr/>
                    <a:lstStyle/>
                    <a:p>
                      <a:pPr algn="r"/>
                      <a:r>
                        <a:rPr lang="en-GB" sz="1400" dirty="0"/>
                        <a:t>Active status</a:t>
                      </a:r>
                    </a:p>
                  </a:txBody>
                  <a:tcPr anchor="ctr"/>
                </a:tc>
                <a:tc>
                  <a:txBody>
                    <a:bodyPr/>
                    <a:lstStyle/>
                    <a:p>
                      <a:pPr algn="ctr"/>
                      <a:r>
                        <a:rPr lang="en-GB" sz="1400" b="0" strike="noStrike" dirty="0">
                          <a:solidFill>
                            <a:schemeClr val="tx1"/>
                          </a:solidFill>
                        </a:rPr>
                        <a:t>402</a:t>
                      </a:r>
                    </a:p>
                  </a:txBody>
                  <a:tcPr anchor="ctr"/>
                </a:tc>
                <a:tc>
                  <a:txBody>
                    <a:bodyPr/>
                    <a:lstStyle/>
                    <a:p>
                      <a:pPr algn="ctr"/>
                      <a:r>
                        <a:rPr lang="en-GB" sz="1400" b="0" strike="noStrike" dirty="0">
                          <a:solidFill>
                            <a:schemeClr val="tx1"/>
                          </a:solidFill>
                        </a:rPr>
                        <a:t>.csv .json</a:t>
                      </a:r>
                    </a:p>
                  </a:txBody>
                  <a:tcPr anchor="ctr"/>
                </a:tc>
                <a:extLst>
                  <a:ext uri="{0D108BD9-81ED-4DB2-BD59-A6C34878D82A}">
                    <a16:rowId xmlns:a16="http://schemas.microsoft.com/office/drawing/2014/main" val="963463274"/>
                  </a:ext>
                </a:extLst>
              </a:tr>
              <a:tr h="305237">
                <a:tc>
                  <a:txBody>
                    <a:bodyPr/>
                    <a:lstStyle/>
                    <a:p>
                      <a:pPr algn="r"/>
                      <a:r>
                        <a:rPr lang="en-GB" sz="1400" dirty="0"/>
                        <a:t>Team membership</a:t>
                      </a:r>
                    </a:p>
                  </a:txBody>
                  <a:tcPr anchor="ctr"/>
                </a:tc>
                <a:tc>
                  <a:txBody>
                    <a:bodyPr/>
                    <a:lstStyle/>
                    <a:p>
                      <a:pPr algn="ctr"/>
                      <a:r>
                        <a:rPr lang="en-GB" sz="1400" b="0" strike="noStrike" kern="1200" dirty="0">
                          <a:solidFill>
                            <a:schemeClr val="tx1"/>
                          </a:solidFill>
                          <a:latin typeface="+mn-lt"/>
                          <a:ea typeface="+mn-ea"/>
                          <a:cs typeface="+mn-cs"/>
                        </a:rPr>
                        <a:t>403</a:t>
                      </a:r>
                    </a:p>
                  </a:txBody>
                  <a:tcPr anchor="ctr"/>
                </a:tc>
                <a:tc>
                  <a:txBody>
                    <a:bodyPr/>
                    <a:lstStyle/>
                    <a:p>
                      <a:pPr algn="ctr"/>
                      <a:r>
                        <a:rPr lang="en-GB" sz="1400" b="0" strike="noStrike" kern="1200" dirty="0">
                          <a:solidFill>
                            <a:schemeClr val="tx1"/>
                          </a:solidFill>
                          <a:latin typeface="+mn-lt"/>
                          <a:ea typeface="+mn-ea"/>
                          <a:cs typeface="+mn-cs"/>
                        </a:rPr>
                        <a:t>.json</a:t>
                      </a:r>
                    </a:p>
                  </a:txBody>
                  <a:tcPr anchor="ctr"/>
                </a:tc>
                <a:extLst>
                  <a:ext uri="{0D108BD9-81ED-4DB2-BD59-A6C34878D82A}">
                    <a16:rowId xmlns:a16="http://schemas.microsoft.com/office/drawing/2014/main" val="2933743739"/>
                  </a:ext>
                </a:extLst>
              </a:tr>
              <a:tr h="305237">
                <a:tc>
                  <a:txBody>
                    <a:bodyPr/>
                    <a:lstStyle/>
                    <a:p>
                      <a:pPr algn="r"/>
                      <a:r>
                        <a:rPr lang="en-GB" sz="1400" dirty="0"/>
                        <a:t>Manager</a:t>
                      </a:r>
                    </a:p>
                  </a:txBody>
                  <a:tcPr anchor="ctr"/>
                </a:tc>
                <a:tc>
                  <a:txBody>
                    <a:bodyPr/>
                    <a:lstStyle/>
                    <a:p>
                      <a:pPr algn="ctr"/>
                      <a:r>
                        <a:rPr lang="en-GB" sz="1400" b="0" strike="noStrike" kern="1200" dirty="0">
                          <a:solidFill>
                            <a:schemeClr val="tx1"/>
                          </a:solidFill>
                          <a:latin typeface="+mn-lt"/>
                          <a:ea typeface="+mn-ea"/>
                          <a:cs typeface="+mn-cs"/>
                        </a:rPr>
                        <a:t>404</a:t>
                      </a:r>
                    </a:p>
                  </a:txBody>
                  <a:tcPr anchor="ctr"/>
                </a:tc>
                <a:tc>
                  <a:txBody>
                    <a:bodyPr/>
                    <a:lstStyle/>
                    <a:p>
                      <a:pPr algn="ctr"/>
                      <a:r>
                        <a:rPr lang="en-GB" sz="1400" b="0" strike="noStrike" kern="1200" dirty="0">
                          <a:solidFill>
                            <a:schemeClr val="tx1"/>
                          </a:solidFill>
                          <a:latin typeface="+mn-lt"/>
                          <a:ea typeface="+mn-ea"/>
                          <a:cs typeface="+mn-cs"/>
                        </a:rPr>
                        <a:t>.csv .json</a:t>
                      </a:r>
                    </a:p>
                  </a:txBody>
                  <a:tcPr anchor="ctr"/>
                </a:tc>
                <a:extLst>
                  <a:ext uri="{0D108BD9-81ED-4DB2-BD59-A6C34878D82A}">
                    <a16:rowId xmlns:a16="http://schemas.microsoft.com/office/drawing/2014/main" val="3285497478"/>
                  </a:ext>
                </a:extLst>
              </a:tr>
              <a:tr h="511441">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400" dirty="0"/>
                        <a:t>Business Intelligence license type</a:t>
                      </a:r>
                    </a:p>
                    <a:p>
                      <a:pPr algn="r"/>
                      <a:r>
                        <a:rPr lang="en-GB" sz="1400" dirty="0"/>
                        <a:t>&amp; active status</a:t>
                      </a:r>
                    </a:p>
                  </a:txBody>
                  <a:tcPr anchor="ctr"/>
                </a:tc>
                <a:tc>
                  <a:txBody>
                    <a:bodyPr/>
                    <a:lstStyle/>
                    <a:p>
                      <a:pPr algn="ctr"/>
                      <a:r>
                        <a:rPr lang="en-GB" sz="1400" b="0" strike="noStrike" kern="1200" dirty="0">
                          <a:solidFill>
                            <a:schemeClr val="tx1"/>
                          </a:solidFill>
                          <a:latin typeface="+mn-lt"/>
                          <a:ea typeface="+mn-ea"/>
                          <a:cs typeface="+mn-cs"/>
                        </a:rPr>
                        <a:t>405</a:t>
                      </a:r>
                    </a:p>
                  </a:txBody>
                  <a:tcPr anchor="ctr"/>
                </a:tc>
                <a:tc>
                  <a:txBody>
                    <a:bodyPr/>
                    <a:lstStyle/>
                    <a:p>
                      <a:pPr algn="ctr"/>
                      <a:r>
                        <a:rPr lang="en-GB" sz="1400" b="0" strike="noStrike" kern="1200" dirty="0">
                          <a:solidFill>
                            <a:schemeClr val="tx1"/>
                          </a:solidFill>
                          <a:latin typeface="+mn-lt"/>
                          <a:ea typeface="+mn-ea"/>
                          <a:cs typeface="+mn-cs"/>
                        </a:rPr>
                        <a:t>.csv .json</a:t>
                      </a:r>
                    </a:p>
                  </a:txBody>
                  <a:tcPr anchor="ctr"/>
                </a:tc>
                <a:extLst>
                  <a:ext uri="{0D108BD9-81ED-4DB2-BD59-A6C34878D82A}">
                    <a16:rowId xmlns:a16="http://schemas.microsoft.com/office/drawing/2014/main" val="2027097637"/>
                  </a:ext>
                </a:extLst>
              </a:tr>
              <a:tr h="305237">
                <a:tc>
                  <a:txBody>
                    <a:bodyPr/>
                    <a:lstStyle/>
                    <a:p>
                      <a:pPr algn="r"/>
                      <a:r>
                        <a:rPr lang="en-GB" sz="1400" dirty="0"/>
                        <a:t>Datetime, number format, data access language</a:t>
                      </a:r>
                    </a:p>
                  </a:txBody>
                  <a:tcPr anchor="ctr"/>
                </a:tc>
                <a:tc>
                  <a:txBody>
                    <a:bodyPr/>
                    <a:lstStyle/>
                    <a:p>
                      <a:pPr algn="ctr"/>
                      <a:r>
                        <a:rPr lang="en-GB" sz="1400" b="0" strike="noStrike" kern="1200" dirty="0">
                          <a:solidFill>
                            <a:schemeClr val="tx1"/>
                          </a:solidFill>
                          <a:latin typeface="+mn-lt"/>
                          <a:ea typeface="+mn-ea"/>
                          <a:cs typeface="+mn-cs"/>
                        </a:rPr>
                        <a:t>406</a:t>
                      </a:r>
                    </a:p>
                  </a:txBody>
                  <a:tcPr anchor="ctr"/>
                </a:tc>
                <a:tc>
                  <a:txBody>
                    <a:bodyPr/>
                    <a:lstStyle/>
                    <a:p>
                      <a:pPr algn="ctr"/>
                      <a:r>
                        <a:rPr lang="en-GB" sz="1400" b="0" strike="noStrike" kern="1200" dirty="0">
                          <a:solidFill>
                            <a:schemeClr val="tx1"/>
                          </a:solidFill>
                          <a:latin typeface="+mn-lt"/>
                          <a:ea typeface="+mn-ea"/>
                          <a:cs typeface="+mn-cs"/>
                        </a:rPr>
                        <a:t>.json</a:t>
                      </a:r>
                    </a:p>
                  </a:txBody>
                  <a:tcPr anchor="ctr"/>
                </a:tc>
                <a:extLst>
                  <a:ext uri="{0D108BD9-81ED-4DB2-BD59-A6C34878D82A}">
                    <a16:rowId xmlns:a16="http://schemas.microsoft.com/office/drawing/2014/main" val="2689820033"/>
                  </a:ext>
                </a:extLst>
              </a:tr>
              <a:tr h="511441">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400" dirty="0"/>
                        <a:t>Business Intelligence license type</a:t>
                      </a:r>
                    </a:p>
                    <a:p>
                      <a:pPr algn="r"/>
                      <a:r>
                        <a:rPr lang="en-GB" sz="1400" dirty="0"/>
                        <a:t>&amp; Datetime, number format, data access language</a:t>
                      </a:r>
                    </a:p>
                  </a:txBody>
                  <a:tcPr anchor="ctr"/>
                </a:tc>
                <a:tc>
                  <a:txBody>
                    <a:bodyPr/>
                    <a:lstStyle/>
                    <a:p>
                      <a:pPr algn="ctr"/>
                      <a:r>
                        <a:rPr lang="en-GB" sz="1400" b="0" strike="noStrike" kern="1200" dirty="0">
                          <a:solidFill>
                            <a:schemeClr val="tx1"/>
                          </a:solidFill>
                          <a:latin typeface="+mn-lt"/>
                          <a:ea typeface="+mn-ea"/>
                          <a:cs typeface="+mn-cs"/>
                        </a:rPr>
                        <a:t>407</a:t>
                      </a:r>
                    </a:p>
                  </a:txBody>
                  <a:tcPr anchor="ctr"/>
                </a:tc>
                <a:tc>
                  <a:txBody>
                    <a:bodyPr/>
                    <a:lstStyle/>
                    <a:p>
                      <a:pPr algn="ctr"/>
                      <a:r>
                        <a:rPr lang="en-GB" sz="1400" b="0" strike="noStrike" kern="1200" dirty="0">
                          <a:solidFill>
                            <a:schemeClr val="tx1"/>
                          </a:solidFill>
                          <a:latin typeface="+mn-lt"/>
                          <a:ea typeface="+mn-ea"/>
                          <a:cs typeface="+mn-cs"/>
                        </a:rPr>
                        <a:t>.json</a:t>
                      </a:r>
                    </a:p>
                  </a:txBody>
                  <a:tcPr anchor="ctr"/>
                </a:tc>
                <a:extLst>
                  <a:ext uri="{0D108BD9-81ED-4DB2-BD59-A6C34878D82A}">
                    <a16:rowId xmlns:a16="http://schemas.microsoft.com/office/drawing/2014/main" val="3230623663"/>
                  </a:ext>
                </a:extLst>
              </a:tr>
            </a:tbl>
          </a:graphicData>
        </a:graphic>
      </p:graphicFrame>
      <p:sp>
        <p:nvSpPr>
          <p:cNvPr id="10" name="TextBox 9">
            <a:extLst>
              <a:ext uri="{FF2B5EF4-FFF2-40B4-BE49-F238E27FC236}">
                <a16:creationId xmlns:a16="http://schemas.microsoft.com/office/drawing/2014/main" id="{EB86DC39-3E5F-452E-A7BD-9C57A076C783}"/>
              </a:ext>
            </a:extLst>
          </p:cNvPr>
          <p:cNvSpPr txBox="1"/>
          <p:nvPr/>
        </p:nvSpPr>
        <p:spPr>
          <a:xfrm>
            <a:off x="8097678" y="877221"/>
            <a:ext cx="2218556"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.csv data file for scripts 401:</a:t>
            </a:r>
          </a:p>
        </p:txBody>
      </p:sp>
      <p:sp>
        <p:nvSpPr>
          <p:cNvPr id="12" name="TextBox 11">
            <a:extLst>
              <a:ext uri="{FF2B5EF4-FFF2-40B4-BE49-F238E27FC236}">
                <a16:creationId xmlns:a16="http://schemas.microsoft.com/office/drawing/2014/main" id="{FB9C7FAD-385C-40E7-9A80-5253A133E90D}"/>
              </a:ext>
            </a:extLst>
          </p:cNvPr>
          <p:cNvSpPr txBox="1"/>
          <p:nvPr/>
        </p:nvSpPr>
        <p:spPr>
          <a:xfrm>
            <a:off x="8778192" y="2103306"/>
            <a:ext cx="2277868"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.json data file for scripts 403:</a:t>
            </a:r>
          </a:p>
        </p:txBody>
      </p:sp>
      <p:sp>
        <p:nvSpPr>
          <p:cNvPr id="13" name="TextBox 12">
            <a:extLst>
              <a:ext uri="{FF2B5EF4-FFF2-40B4-BE49-F238E27FC236}">
                <a16:creationId xmlns:a16="http://schemas.microsoft.com/office/drawing/2014/main" id="{834B0580-069D-4AC3-A0D3-EC3B14CD741E}"/>
              </a:ext>
            </a:extLst>
          </p:cNvPr>
          <p:cNvSpPr txBox="1"/>
          <p:nvPr/>
        </p:nvSpPr>
        <p:spPr>
          <a:xfrm>
            <a:off x="9568204" y="4215972"/>
            <a:ext cx="2277868"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.json data file for scripts 406:</a:t>
            </a:r>
          </a:p>
        </p:txBody>
      </p:sp>
      <p:pic>
        <p:nvPicPr>
          <p:cNvPr id="2" name="Picture 1">
            <a:extLst>
              <a:ext uri="{FF2B5EF4-FFF2-40B4-BE49-F238E27FC236}">
                <a16:creationId xmlns:a16="http://schemas.microsoft.com/office/drawing/2014/main" id="{B97AE0D8-8C68-4DB1-8AB7-90A340FA59A5}"/>
              </a:ext>
            </a:extLst>
          </p:cNvPr>
          <p:cNvPicPr>
            <a:picLocks noChangeAspect="1"/>
          </p:cNvPicPr>
          <p:nvPr/>
        </p:nvPicPr>
        <p:blipFill>
          <a:blip r:embed="rId3"/>
          <a:stretch>
            <a:fillRect/>
          </a:stretch>
        </p:blipFill>
        <p:spPr>
          <a:xfrm>
            <a:off x="8087073" y="1181108"/>
            <a:ext cx="2229161" cy="438211"/>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53A38B92-EEF0-43B0-9927-4398D056386D}"/>
              </a:ext>
            </a:extLst>
          </p:cNvPr>
          <p:cNvPicPr>
            <a:picLocks noChangeAspect="1"/>
          </p:cNvPicPr>
          <p:nvPr/>
        </p:nvPicPr>
        <p:blipFill>
          <a:blip r:embed="rId4"/>
          <a:stretch>
            <a:fillRect/>
          </a:stretch>
        </p:blipFill>
        <p:spPr>
          <a:xfrm>
            <a:off x="9568204" y="4500248"/>
            <a:ext cx="2370096" cy="2101097"/>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79D60CB2-714E-4126-A545-82A93999D8E2}"/>
              </a:ext>
            </a:extLst>
          </p:cNvPr>
          <p:cNvPicPr>
            <a:picLocks noChangeAspect="1"/>
          </p:cNvPicPr>
          <p:nvPr/>
        </p:nvPicPr>
        <p:blipFill>
          <a:blip r:embed="rId5"/>
          <a:stretch>
            <a:fillRect/>
          </a:stretch>
        </p:blipFill>
        <p:spPr>
          <a:xfrm>
            <a:off x="7957548" y="2411378"/>
            <a:ext cx="3980752" cy="1537836"/>
          </a:xfrm>
          <a:prstGeom prst="rect">
            <a:avLst/>
          </a:prstGeom>
          <a:ln>
            <a:noFill/>
          </a:ln>
          <a:effectLst>
            <a:outerShdw blurRad="292100" dist="139700" dir="2700000" algn="tl" rotWithShape="0">
              <a:srgbClr val="333333">
                <a:alpha val="65000"/>
              </a:srgbClr>
            </a:outerShdw>
          </a:effectLst>
        </p:spPr>
      </p:pic>
      <p:pic>
        <p:nvPicPr>
          <p:cNvPr id="18" name="Picture 17">
            <a:extLst>
              <a:ext uri="{FF2B5EF4-FFF2-40B4-BE49-F238E27FC236}">
                <a16:creationId xmlns:a16="http://schemas.microsoft.com/office/drawing/2014/main" id="{8388DB59-7E18-4852-A8BD-AE986BE0C44A}"/>
              </a:ext>
            </a:extLst>
          </p:cNvPr>
          <p:cNvPicPr>
            <a:picLocks noChangeAspect="1"/>
          </p:cNvPicPr>
          <p:nvPr/>
        </p:nvPicPr>
        <p:blipFill>
          <a:blip r:embed="rId6"/>
          <a:stretch>
            <a:fillRect/>
          </a:stretch>
        </p:blipFill>
        <p:spPr>
          <a:xfrm>
            <a:off x="11212606" y="113671"/>
            <a:ext cx="751627" cy="10674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18432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641838" y="5332114"/>
            <a:ext cx="5517295" cy="1285240"/>
          </a:xfrm>
        </p:spPr>
        <p:txBody>
          <a:bodyPr>
            <a:normAutofit fontScale="92500" lnSpcReduction="10000"/>
          </a:bodyPr>
          <a:lstStyle/>
          <a:p>
            <a:r>
              <a:rPr lang="en-GB" sz="1800" dirty="0"/>
              <a:t>Sample scripts for updating users</a:t>
            </a:r>
          </a:p>
          <a:p>
            <a:pPr lvl="1"/>
            <a:r>
              <a:rPr lang="en-GB" sz="1600" dirty="0"/>
              <a:t>Do NOT use these scripts if you are just updating the team assignment, use scripts 6xx which will provide a greater throughput</a:t>
            </a:r>
          </a:p>
          <a:p>
            <a:pPr lvl="1"/>
            <a:r>
              <a:rPr lang="en-GB" sz="1600" dirty="0"/>
              <a:t>* % overhead is greater with more teams</a:t>
            </a:r>
          </a:p>
          <a:p>
            <a:pPr lvl="2"/>
            <a:endParaRPr lang="en-GB" sz="1600" dirty="0"/>
          </a:p>
        </p:txBody>
      </p:sp>
      <p:sp>
        <p:nvSpPr>
          <p:cNvPr id="4" name="Title"/>
          <p:cNvSpPr>
            <a:spLocks noGrp="1"/>
          </p:cNvSpPr>
          <p:nvPr>
            <p:ph type="title"/>
          </p:nvPr>
        </p:nvSpPr>
        <p:spPr>
          <a:xfrm>
            <a:off x="504001" y="504000"/>
            <a:ext cx="11186476" cy="677108"/>
          </a:xfrm>
        </p:spPr>
        <p:txBody>
          <a:bodyPr/>
          <a:lstStyle/>
          <a:p>
            <a:r>
              <a:rPr lang="en-GB" dirty="0"/>
              <a:t>Sample scripts for updating users</a:t>
            </a:r>
            <a:br>
              <a:rPr lang="en-GB" dirty="0"/>
            </a:br>
            <a:r>
              <a:rPr lang="en-GB" sz="2000" b="0" dirty="0"/>
              <a:t>Throughput performance</a:t>
            </a:r>
          </a:p>
        </p:txBody>
      </p:sp>
      <p:graphicFrame>
        <p:nvGraphicFramePr>
          <p:cNvPr id="6" name="Table 4">
            <a:extLst>
              <a:ext uri="{FF2B5EF4-FFF2-40B4-BE49-F238E27FC236}">
                <a16:creationId xmlns:a16="http://schemas.microsoft.com/office/drawing/2014/main" id="{0DBAD980-3275-4B4E-9324-A231A5FCED6F}"/>
              </a:ext>
            </a:extLst>
          </p:cNvPr>
          <p:cNvGraphicFramePr>
            <a:graphicFrameLocks noGrp="1"/>
          </p:cNvGraphicFramePr>
          <p:nvPr>
            <p:extLst>
              <p:ext uri="{D42A27DB-BD31-4B8C-83A1-F6EECF244321}">
                <p14:modId xmlns:p14="http://schemas.microsoft.com/office/powerpoint/2010/main" val="2385924368"/>
              </p:ext>
            </p:extLst>
          </p:nvPr>
        </p:nvGraphicFramePr>
        <p:xfrm>
          <a:off x="708114" y="1181108"/>
          <a:ext cx="10778247" cy="4025108"/>
        </p:xfrm>
        <a:graphic>
          <a:graphicData uri="http://schemas.openxmlformats.org/drawingml/2006/table">
            <a:tbl>
              <a:tblPr firstRow="1">
                <a:tableStyleId>{3C2FFA5D-87B4-456A-9821-1D502468CF0F}</a:tableStyleId>
              </a:tblPr>
              <a:tblGrid>
                <a:gridCol w="4490168">
                  <a:extLst>
                    <a:ext uri="{9D8B030D-6E8A-4147-A177-3AD203B41FA5}">
                      <a16:colId xmlns:a16="http://schemas.microsoft.com/office/drawing/2014/main" val="1747604431"/>
                    </a:ext>
                  </a:extLst>
                </a:gridCol>
                <a:gridCol w="1130364">
                  <a:extLst>
                    <a:ext uri="{9D8B030D-6E8A-4147-A177-3AD203B41FA5}">
                      <a16:colId xmlns:a16="http://schemas.microsoft.com/office/drawing/2014/main" val="2772634590"/>
                    </a:ext>
                  </a:extLst>
                </a:gridCol>
                <a:gridCol w="2368836">
                  <a:extLst>
                    <a:ext uri="{9D8B030D-6E8A-4147-A177-3AD203B41FA5}">
                      <a16:colId xmlns:a16="http://schemas.microsoft.com/office/drawing/2014/main" val="1878858340"/>
                    </a:ext>
                  </a:extLst>
                </a:gridCol>
                <a:gridCol w="2788879">
                  <a:extLst>
                    <a:ext uri="{9D8B030D-6E8A-4147-A177-3AD203B41FA5}">
                      <a16:colId xmlns:a16="http://schemas.microsoft.com/office/drawing/2014/main" val="2170530155"/>
                    </a:ext>
                  </a:extLst>
                </a:gridCol>
              </a:tblGrid>
              <a:tr h="330932">
                <a:tc>
                  <a:txBody>
                    <a:bodyPr/>
                    <a:lstStyle/>
                    <a:p>
                      <a:pPr algn="r"/>
                      <a:r>
                        <a:rPr lang="en-GB" sz="1600" dirty="0"/>
                        <a:t>Updating users:</a:t>
                      </a:r>
                    </a:p>
                  </a:txBody>
                  <a:tcPr/>
                </a:tc>
                <a:tc>
                  <a:txBody>
                    <a:bodyPr/>
                    <a:lstStyle/>
                    <a:p>
                      <a:pPr algn="ctr"/>
                      <a:r>
                        <a:rPr lang="en-GB" sz="1600" dirty="0"/>
                        <a:t>Script:</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a:t>0 or 500 users registered in Service.</a:t>
                      </a:r>
                    </a:p>
                    <a:p>
                      <a:pPr algn="ctr"/>
                      <a:r>
                        <a:rPr lang="en-GB" sz="1600"/>
                        <a:t>Throughput</a:t>
                      </a:r>
                      <a:r>
                        <a:rPr lang="en-GB" sz="1600" dirty="0"/>
                        <a:t>:</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a:t>80,000 users registered in Service.</a:t>
                      </a:r>
                    </a:p>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a:t>Throughput</a:t>
                      </a:r>
                      <a:r>
                        <a:rPr lang="en-GB" sz="1600" dirty="0"/>
                        <a:t>:</a:t>
                      </a:r>
                    </a:p>
                  </a:txBody>
                  <a:tcPr/>
                </a:tc>
                <a:extLst>
                  <a:ext uri="{0D108BD9-81ED-4DB2-BD59-A6C34878D82A}">
                    <a16:rowId xmlns:a16="http://schemas.microsoft.com/office/drawing/2014/main" val="1204804081"/>
                  </a:ext>
                </a:extLst>
              </a:tr>
              <a:tr h="305237">
                <a:tc>
                  <a:txBody>
                    <a:bodyPr/>
                    <a:lstStyle/>
                    <a:p>
                      <a:pPr algn="r"/>
                      <a:r>
                        <a:rPr lang="en-GB" sz="1400" dirty="0"/>
                        <a:t>Business Intelligence license type</a:t>
                      </a:r>
                    </a:p>
                  </a:txBody>
                  <a:tcPr anchor="ctr"/>
                </a:tc>
                <a:tc>
                  <a:txBody>
                    <a:bodyPr/>
                    <a:lstStyle/>
                    <a:p>
                      <a:pPr algn="ctr"/>
                      <a:r>
                        <a:rPr lang="en-GB" sz="1400" strike="noStrike" dirty="0"/>
                        <a:t>401</a:t>
                      </a:r>
                      <a:endParaRPr lang="en-GB" sz="1400" b="0" strike="noStrike" dirty="0">
                        <a:solidFill>
                          <a:schemeClr val="tx1"/>
                        </a:solidFill>
                      </a:endParaRPr>
                    </a:p>
                  </a:txBody>
                  <a:tcPr anchor="ctr"/>
                </a:tc>
                <a:tc rowSpan="2">
                  <a:txBody>
                    <a:bodyPr/>
                    <a:lstStyle/>
                    <a:p>
                      <a:pPr algn="ctr"/>
                      <a:r>
                        <a:rPr lang="en-GB" sz="1400" b="0" strike="noStrike" dirty="0">
                          <a:solidFill>
                            <a:schemeClr val="tx1"/>
                          </a:solidFill>
                        </a:rPr>
                        <a:t>0.39 users/sec</a:t>
                      </a:r>
                    </a:p>
                    <a:p>
                      <a:pPr algn="ctr"/>
                      <a:r>
                        <a:rPr lang="en-GB" sz="1400" b="0" strike="noStrike" dirty="0">
                          <a:solidFill>
                            <a:schemeClr val="tx1"/>
                          </a:solidFill>
                        </a:rPr>
                        <a:t>2.57 secs/user </a:t>
                      </a:r>
                      <a:r>
                        <a:rPr lang="en-GB" sz="1400" b="0" strike="noStrike" kern="1200" dirty="0">
                          <a:solidFill>
                            <a:schemeClr val="tx1"/>
                          </a:solidFill>
                          <a:latin typeface="+mn-lt"/>
                          <a:ea typeface="+mn-ea"/>
                          <a:cs typeface="+mn-cs"/>
                        </a:rPr>
                        <a:t>(7.0%)</a:t>
                      </a:r>
                      <a:endParaRPr lang="en-GB" sz="1400" b="0" strike="noStrike" dirty="0">
                        <a:solidFill>
                          <a:schemeClr val="tx1"/>
                        </a:solidFill>
                      </a:endParaRPr>
                    </a:p>
                  </a:txBody>
                  <a:tcPr anchor="ctr"/>
                </a:tc>
                <a:tc rowSpan="2">
                  <a:txBody>
                    <a:bodyPr/>
                    <a:lstStyle/>
                    <a:p>
                      <a:pPr algn="ctr"/>
                      <a:r>
                        <a:rPr lang="en-GB" sz="1400" b="0" strike="noStrike" dirty="0">
                          <a:solidFill>
                            <a:schemeClr val="tx1"/>
                          </a:solidFill>
                        </a:rPr>
                        <a:t>0.14 users/sec</a:t>
                      </a:r>
                    </a:p>
                    <a:p>
                      <a:pPr algn="ctr"/>
                      <a:r>
                        <a:rPr lang="en-GB" sz="1400" b="0" strike="noStrike" dirty="0">
                          <a:solidFill>
                            <a:schemeClr val="tx1"/>
                          </a:solidFill>
                        </a:rPr>
                        <a:t>6.90 secs/user </a:t>
                      </a:r>
                      <a:r>
                        <a:rPr lang="en-GB" sz="1400" b="0" strike="noStrike" kern="1200" dirty="0">
                          <a:solidFill>
                            <a:schemeClr val="tx1"/>
                          </a:solidFill>
                          <a:latin typeface="+mn-lt"/>
                          <a:ea typeface="+mn-ea"/>
                          <a:cs typeface="+mn-cs"/>
                        </a:rPr>
                        <a:t>(2.56%)</a:t>
                      </a:r>
                      <a:endParaRPr lang="en-GB" sz="1400" b="0" strike="noStrike" dirty="0">
                        <a:solidFill>
                          <a:schemeClr val="tx1"/>
                        </a:solidFill>
                      </a:endParaRPr>
                    </a:p>
                  </a:txBody>
                  <a:tcPr anchor="ctr"/>
                </a:tc>
                <a:extLst>
                  <a:ext uri="{0D108BD9-81ED-4DB2-BD59-A6C34878D82A}">
                    <a16:rowId xmlns:a16="http://schemas.microsoft.com/office/drawing/2014/main" val="2104020131"/>
                  </a:ext>
                </a:extLst>
              </a:tr>
              <a:tr h="305237">
                <a:tc>
                  <a:txBody>
                    <a:bodyPr/>
                    <a:lstStyle/>
                    <a:p>
                      <a:pPr algn="r"/>
                      <a:r>
                        <a:rPr lang="en-GB" sz="1400" dirty="0"/>
                        <a:t>Active status</a:t>
                      </a:r>
                    </a:p>
                  </a:txBody>
                  <a:tcPr anchor="ctr"/>
                </a:tc>
                <a:tc>
                  <a:txBody>
                    <a:bodyPr/>
                    <a:lstStyle/>
                    <a:p>
                      <a:pPr algn="ctr"/>
                      <a:r>
                        <a:rPr lang="en-GB" sz="1400" b="0" strike="noStrike" dirty="0">
                          <a:solidFill>
                            <a:schemeClr val="tx1"/>
                          </a:solidFill>
                        </a:rPr>
                        <a:t>402</a:t>
                      </a:r>
                    </a:p>
                  </a:txBody>
                  <a:tcPr anchor="ctr"/>
                </a:tc>
                <a:tc vMerge="1">
                  <a:txBody>
                    <a:bodyPr/>
                    <a:lstStyle/>
                    <a:p>
                      <a:pPr algn="ctr"/>
                      <a:endParaRPr lang="en-GB" sz="1400" b="0" strike="noStrike" dirty="0">
                        <a:solidFill>
                          <a:schemeClr val="tx1"/>
                        </a:solidFill>
                      </a:endParaRPr>
                    </a:p>
                  </a:txBody>
                  <a:tcPr anchor="ctr"/>
                </a:tc>
                <a:tc vMerge="1">
                  <a:txBody>
                    <a:bodyPr/>
                    <a:lstStyle/>
                    <a:p>
                      <a:pPr algn="ctr"/>
                      <a:endParaRPr lang="en-GB" sz="1400" b="0" strike="noStrike" dirty="0">
                        <a:solidFill>
                          <a:schemeClr val="tx1"/>
                        </a:solidFill>
                      </a:endParaRPr>
                    </a:p>
                  </a:txBody>
                  <a:tcPr anchor="ctr"/>
                </a:tc>
                <a:extLst>
                  <a:ext uri="{0D108BD9-81ED-4DB2-BD59-A6C34878D82A}">
                    <a16:rowId xmlns:a16="http://schemas.microsoft.com/office/drawing/2014/main" val="963463274"/>
                  </a:ext>
                </a:extLst>
              </a:tr>
              <a:tr h="607250">
                <a:tc>
                  <a:txBody>
                    <a:bodyPr/>
                    <a:lstStyle/>
                    <a:p>
                      <a:pPr algn="r"/>
                      <a:r>
                        <a:rPr lang="en-GB" sz="1400" dirty="0"/>
                        <a:t>Team membership</a:t>
                      </a:r>
                    </a:p>
                  </a:txBody>
                  <a:tcPr anchor="ctr"/>
                </a:tc>
                <a:tc>
                  <a:txBody>
                    <a:bodyPr/>
                    <a:lstStyle/>
                    <a:p>
                      <a:pPr algn="ctr"/>
                      <a:r>
                        <a:rPr lang="en-GB" sz="1400" b="0" strike="noStrike" kern="1200" dirty="0">
                          <a:solidFill>
                            <a:schemeClr val="tx1"/>
                          </a:solidFill>
                          <a:latin typeface="+mn-lt"/>
                          <a:ea typeface="+mn-ea"/>
                          <a:cs typeface="+mn-cs"/>
                        </a:rPr>
                        <a:t>403</a:t>
                      </a:r>
                    </a:p>
                  </a:txBody>
                  <a:tcPr anchor="ctr"/>
                </a:tc>
                <a:tc>
                  <a:txBody>
                    <a:bodyPr/>
                    <a:lstStyle/>
                    <a:p>
                      <a:pPr algn="ctr"/>
                      <a:r>
                        <a:rPr lang="en-GB" sz="1400" b="0" strike="noStrike" kern="1200" dirty="0">
                          <a:solidFill>
                            <a:schemeClr val="tx1"/>
                          </a:solidFill>
                          <a:latin typeface="+mn-lt"/>
                          <a:ea typeface="+mn-ea"/>
                          <a:cs typeface="+mn-cs"/>
                        </a:rPr>
                        <a:t>0.79 user/sec</a:t>
                      </a:r>
                    </a:p>
                    <a:p>
                      <a:pPr algn="ctr"/>
                      <a:r>
                        <a:rPr lang="en-GB" sz="1400" b="0" strike="noStrike" kern="1200" dirty="0">
                          <a:solidFill>
                            <a:schemeClr val="tx1"/>
                          </a:solidFill>
                          <a:latin typeface="+mn-lt"/>
                          <a:ea typeface="+mn-ea"/>
                          <a:cs typeface="+mn-cs"/>
                        </a:rPr>
                        <a:t>1.26 secs/user</a:t>
                      </a:r>
                    </a:p>
                    <a:p>
                      <a:pPr algn="ctr"/>
                      <a:r>
                        <a:rPr lang="en-GB" sz="1400" b="0" strike="noStrike" kern="1200" dirty="0">
                          <a:solidFill>
                            <a:schemeClr val="tx1"/>
                          </a:solidFill>
                          <a:latin typeface="+mn-lt"/>
                          <a:ea typeface="+mn-ea"/>
                          <a:cs typeface="+mn-cs"/>
                        </a:rPr>
                        <a:t>(adding to 1, 2 or 3 teams) (* 9.1% to 13.5%)</a:t>
                      </a:r>
                    </a:p>
                  </a:txBody>
                  <a:tcPr anchor="ctr"/>
                </a:tc>
                <a:tc>
                  <a:txBody>
                    <a:bodyPr/>
                    <a:lstStyle/>
                    <a:p>
                      <a:pPr algn="ctr"/>
                      <a:r>
                        <a:rPr lang="en-GB" sz="1400" b="0" strike="noStrike" kern="1200" dirty="0">
                          <a:solidFill>
                            <a:schemeClr val="tx1"/>
                          </a:solidFill>
                          <a:latin typeface="+mn-lt"/>
                          <a:ea typeface="+mn-ea"/>
                          <a:cs typeface="+mn-cs"/>
                        </a:rPr>
                        <a:t>0.19 users/sec</a:t>
                      </a:r>
                    </a:p>
                    <a:p>
                      <a:pPr algn="ctr"/>
                      <a:r>
                        <a:rPr lang="en-GB" sz="1400" b="0" strike="noStrike" kern="1200" dirty="0">
                          <a:solidFill>
                            <a:schemeClr val="tx1"/>
                          </a:solidFill>
                          <a:latin typeface="+mn-lt"/>
                          <a:ea typeface="+mn-ea"/>
                          <a:cs typeface="+mn-cs"/>
                        </a:rPr>
                        <a:t>5.22 secs/user</a:t>
                      </a:r>
                    </a:p>
                    <a:p>
                      <a:pPr algn="ctr"/>
                      <a:r>
                        <a:rPr lang="en-GB" sz="1400" b="0" strike="noStrike" kern="1200" dirty="0">
                          <a:solidFill>
                            <a:schemeClr val="tx1"/>
                          </a:solidFill>
                          <a:latin typeface="+mn-lt"/>
                          <a:ea typeface="+mn-ea"/>
                          <a:cs typeface="+mn-cs"/>
                        </a:rPr>
                        <a:t>(adding to 1, 2 or 3 teams)</a:t>
                      </a:r>
                    </a:p>
                    <a:p>
                      <a:pPr algn="ctr"/>
                      <a:r>
                        <a:rPr lang="en-GB" sz="1400" b="0" strike="noStrike" kern="1200" dirty="0">
                          <a:solidFill>
                            <a:schemeClr val="tx1"/>
                          </a:solidFill>
                          <a:latin typeface="+mn-lt"/>
                          <a:ea typeface="+mn-ea"/>
                          <a:cs typeface="+mn-cs"/>
                        </a:rPr>
                        <a:t>(* 2.3% to 3.7%)</a:t>
                      </a:r>
                    </a:p>
                  </a:txBody>
                  <a:tcPr anchor="ctr"/>
                </a:tc>
                <a:extLst>
                  <a:ext uri="{0D108BD9-81ED-4DB2-BD59-A6C34878D82A}">
                    <a16:rowId xmlns:a16="http://schemas.microsoft.com/office/drawing/2014/main" val="2933743739"/>
                  </a:ext>
                </a:extLst>
              </a:tr>
              <a:tr h="305237">
                <a:tc>
                  <a:txBody>
                    <a:bodyPr/>
                    <a:lstStyle/>
                    <a:p>
                      <a:pPr algn="r"/>
                      <a:r>
                        <a:rPr lang="en-GB" sz="1400" dirty="0"/>
                        <a:t>Manager</a:t>
                      </a:r>
                    </a:p>
                  </a:txBody>
                  <a:tcPr anchor="ctr"/>
                </a:tc>
                <a:tc>
                  <a:txBody>
                    <a:bodyPr/>
                    <a:lstStyle/>
                    <a:p>
                      <a:pPr algn="ctr"/>
                      <a:r>
                        <a:rPr lang="en-GB" sz="1400" b="0" strike="noStrike" kern="1200" dirty="0">
                          <a:solidFill>
                            <a:schemeClr val="tx1"/>
                          </a:solidFill>
                          <a:latin typeface="+mn-lt"/>
                          <a:ea typeface="+mn-ea"/>
                          <a:cs typeface="+mn-cs"/>
                        </a:rPr>
                        <a:t>404</a:t>
                      </a:r>
                    </a:p>
                  </a:txBody>
                  <a:tcPr anchor="ctr"/>
                </a:tc>
                <a:tc rowSpan="4">
                  <a:txBody>
                    <a:bodyPr/>
                    <a:lstStyle/>
                    <a:p>
                      <a:pPr algn="ctr"/>
                      <a:r>
                        <a:rPr lang="en-GB" sz="1400" b="0" strike="noStrike" dirty="0">
                          <a:solidFill>
                            <a:schemeClr val="tx1"/>
                          </a:solidFill>
                        </a:rPr>
                        <a:t>0.39 users/sec</a:t>
                      </a:r>
                    </a:p>
                    <a:p>
                      <a:pPr algn="ctr"/>
                      <a:r>
                        <a:rPr lang="en-GB" sz="1400" b="0" strike="noStrike" dirty="0">
                          <a:solidFill>
                            <a:schemeClr val="tx1"/>
                          </a:solidFill>
                        </a:rPr>
                        <a:t>2.57 secs/user </a:t>
                      </a:r>
                      <a:r>
                        <a:rPr lang="en-GB" sz="1400" b="0" strike="noStrike" kern="1200" dirty="0">
                          <a:solidFill>
                            <a:schemeClr val="tx1"/>
                          </a:solidFill>
                          <a:latin typeface="+mn-lt"/>
                          <a:ea typeface="+mn-ea"/>
                          <a:cs typeface="+mn-cs"/>
                        </a:rPr>
                        <a:t>(7.0%)</a:t>
                      </a:r>
                      <a:endParaRPr lang="en-GB" sz="1400" b="0" strike="noStrike" dirty="0">
                        <a:solidFill>
                          <a:schemeClr val="tx1"/>
                        </a:solidFill>
                      </a:endParaRPr>
                    </a:p>
                  </a:txBody>
                  <a:tcPr anchor="ctr"/>
                </a:tc>
                <a:tc rowSpan="4">
                  <a:txBody>
                    <a:bodyPr/>
                    <a:lstStyle/>
                    <a:p>
                      <a:pPr algn="ctr"/>
                      <a:r>
                        <a:rPr lang="en-GB" sz="1400" b="0" strike="noStrike" dirty="0">
                          <a:solidFill>
                            <a:schemeClr val="tx1"/>
                          </a:solidFill>
                        </a:rPr>
                        <a:t>0.14 users/sec</a:t>
                      </a:r>
                    </a:p>
                    <a:p>
                      <a:pPr algn="ctr"/>
                      <a:r>
                        <a:rPr lang="en-GB" sz="1400" b="0" strike="noStrike" dirty="0">
                          <a:solidFill>
                            <a:schemeClr val="tx1"/>
                          </a:solidFill>
                        </a:rPr>
                        <a:t>6.90 secs/user </a:t>
                      </a:r>
                      <a:r>
                        <a:rPr lang="en-GB" sz="1400" b="0" strike="noStrike" kern="1200" dirty="0">
                          <a:solidFill>
                            <a:schemeClr val="tx1"/>
                          </a:solidFill>
                          <a:latin typeface="+mn-lt"/>
                          <a:ea typeface="+mn-ea"/>
                          <a:cs typeface="+mn-cs"/>
                        </a:rPr>
                        <a:t>(2.56%)</a:t>
                      </a:r>
                      <a:endParaRPr lang="en-GB" sz="1400" b="0" strike="noStrike" dirty="0">
                        <a:solidFill>
                          <a:schemeClr val="tx1"/>
                        </a:solidFill>
                      </a:endParaRPr>
                    </a:p>
                  </a:txBody>
                  <a:tcPr anchor="ctr"/>
                </a:tc>
                <a:extLst>
                  <a:ext uri="{0D108BD9-81ED-4DB2-BD59-A6C34878D82A}">
                    <a16:rowId xmlns:a16="http://schemas.microsoft.com/office/drawing/2014/main" val="3285497478"/>
                  </a:ext>
                </a:extLst>
              </a:tr>
              <a:tr h="511441">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400" dirty="0"/>
                        <a:t>Business Intelligence license type</a:t>
                      </a:r>
                    </a:p>
                    <a:p>
                      <a:pPr algn="r"/>
                      <a:r>
                        <a:rPr lang="en-GB" sz="1400" dirty="0"/>
                        <a:t>&amp; active status</a:t>
                      </a:r>
                    </a:p>
                  </a:txBody>
                  <a:tcPr anchor="ctr"/>
                </a:tc>
                <a:tc>
                  <a:txBody>
                    <a:bodyPr/>
                    <a:lstStyle/>
                    <a:p>
                      <a:pPr algn="ctr"/>
                      <a:r>
                        <a:rPr lang="en-GB" sz="1400" b="0" strike="noStrike" kern="1200" dirty="0">
                          <a:solidFill>
                            <a:schemeClr val="tx1"/>
                          </a:solidFill>
                          <a:latin typeface="+mn-lt"/>
                          <a:ea typeface="+mn-ea"/>
                          <a:cs typeface="+mn-cs"/>
                        </a:rPr>
                        <a:t>405</a:t>
                      </a:r>
                    </a:p>
                  </a:txBody>
                  <a:tcPr anchor="ctr"/>
                </a:tc>
                <a:tc vMerge="1">
                  <a:txBody>
                    <a:bodyPr/>
                    <a:lstStyle/>
                    <a:p>
                      <a:pPr algn="ctr"/>
                      <a:endParaRPr lang="en-GB" sz="1400" b="0" strike="noStrike" kern="1200" dirty="0">
                        <a:solidFill>
                          <a:schemeClr val="tx1"/>
                        </a:solidFill>
                        <a:latin typeface="+mn-lt"/>
                        <a:ea typeface="+mn-ea"/>
                        <a:cs typeface="+mn-cs"/>
                      </a:endParaRPr>
                    </a:p>
                  </a:txBody>
                  <a:tcPr anchor="ctr"/>
                </a:tc>
                <a:tc vMerge="1">
                  <a:txBody>
                    <a:bodyPr/>
                    <a:lstStyle/>
                    <a:p>
                      <a:pPr algn="ctr"/>
                      <a:endParaRPr lang="en-GB" sz="1400" b="0" strike="noStrike" kern="1200" dirty="0">
                        <a:solidFill>
                          <a:schemeClr val="tx1"/>
                        </a:solidFill>
                        <a:latin typeface="+mn-lt"/>
                        <a:ea typeface="+mn-ea"/>
                        <a:cs typeface="+mn-cs"/>
                      </a:endParaRPr>
                    </a:p>
                  </a:txBody>
                  <a:tcPr anchor="ctr"/>
                </a:tc>
                <a:extLst>
                  <a:ext uri="{0D108BD9-81ED-4DB2-BD59-A6C34878D82A}">
                    <a16:rowId xmlns:a16="http://schemas.microsoft.com/office/drawing/2014/main" val="2027097637"/>
                  </a:ext>
                </a:extLst>
              </a:tr>
              <a:tr h="305237">
                <a:tc>
                  <a:txBody>
                    <a:bodyPr/>
                    <a:lstStyle/>
                    <a:p>
                      <a:pPr algn="r"/>
                      <a:r>
                        <a:rPr lang="en-GB" sz="1400" dirty="0"/>
                        <a:t>Datetime, number format, data access language</a:t>
                      </a:r>
                    </a:p>
                  </a:txBody>
                  <a:tcPr anchor="ctr"/>
                </a:tc>
                <a:tc>
                  <a:txBody>
                    <a:bodyPr/>
                    <a:lstStyle/>
                    <a:p>
                      <a:pPr algn="ctr"/>
                      <a:r>
                        <a:rPr lang="en-GB" sz="1400" b="0" strike="noStrike" kern="1200" dirty="0">
                          <a:solidFill>
                            <a:schemeClr val="tx1"/>
                          </a:solidFill>
                          <a:latin typeface="+mn-lt"/>
                          <a:ea typeface="+mn-ea"/>
                          <a:cs typeface="+mn-cs"/>
                        </a:rPr>
                        <a:t>406</a:t>
                      </a:r>
                    </a:p>
                  </a:txBody>
                  <a:tcPr anchor="ctr"/>
                </a:tc>
                <a:tc vMerge="1">
                  <a:txBody>
                    <a:bodyPr/>
                    <a:lstStyle/>
                    <a:p>
                      <a:pPr algn="ctr"/>
                      <a:endParaRPr lang="en-GB" sz="1400" b="0" strike="noStrike" kern="1200" dirty="0">
                        <a:solidFill>
                          <a:schemeClr val="tx1"/>
                        </a:solidFill>
                        <a:latin typeface="+mn-lt"/>
                        <a:ea typeface="+mn-ea"/>
                        <a:cs typeface="+mn-cs"/>
                      </a:endParaRPr>
                    </a:p>
                  </a:txBody>
                  <a:tcPr anchor="ctr"/>
                </a:tc>
                <a:tc vMerge="1">
                  <a:txBody>
                    <a:bodyPr/>
                    <a:lstStyle/>
                    <a:p>
                      <a:pPr algn="ctr"/>
                      <a:endParaRPr lang="en-GB" sz="1400" b="0" strike="noStrike" kern="1200" dirty="0">
                        <a:solidFill>
                          <a:schemeClr val="tx1"/>
                        </a:solidFill>
                        <a:latin typeface="+mn-lt"/>
                        <a:ea typeface="+mn-ea"/>
                        <a:cs typeface="+mn-cs"/>
                      </a:endParaRPr>
                    </a:p>
                  </a:txBody>
                  <a:tcPr anchor="ctr"/>
                </a:tc>
                <a:extLst>
                  <a:ext uri="{0D108BD9-81ED-4DB2-BD59-A6C34878D82A}">
                    <a16:rowId xmlns:a16="http://schemas.microsoft.com/office/drawing/2014/main" val="2689820033"/>
                  </a:ext>
                </a:extLst>
              </a:tr>
              <a:tr h="511441">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400" dirty="0"/>
                        <a:t>Business Intelligence license type</a:t>
                      </a:r>
                    </a:p>
                    <a:p>
                      <a:pPr algn="r"/>
                      <a:r>
                        <a:rPr lang="en-GB" sz="1400" dirty="0"/>
                        <a:t>&amp; Datetime, number format, data access language</a:t>
                      </a:r>
                    </a:p>
                  </a:txBody>
                  <a:tcPr anchor="ctr"/>
                </a:tc>
                <a:tc>
                  <a:txBody>
                    <a:bodyPr/>
                    <a:lstStyle/>
                    <a:p>
                      <a:pPr algn="ctr"/>
                      <a:r>
                        <a:rPr lang="en-GB" sz="1400" b="0" strike="noStrike" kern="1200" dirty="0">
                          <a:solidFill>
                            <a:schemeClr val="tx1"/>
                          </a:solidFill>
                          <a:latin typeface="+mn-lt"/>
                          <a:ea typeface="+mn-ea"/>
                          <a:cs typeface="+mn-cs"/>
                        </a:rPr>
                        <a:t>407</a:t>
                      </a:r>
                    </a:p>
                  </a:txBody>
                  <a:tcPr anchor="ctr"/>
                </a:tc>
                <a:tc vMerge="1">
                  <a:txBody>
                    <a:bodyPr/>
                    <a:lstStyle/>
                    <a:p>
                      <a:pPr algn="ctr"/>
                      <a:endParaRPr lang="en-GB" sz="1400" b="0" strike="noStrike" kern="1200" dirty="0">
                        <a:solidFill>
                          <a:schemeClr val="tx1"/>
                        </a:solidFill>
                        <a:latin typeface="+mn-lt"/>
                        <a:ea typeface="+mn-ea"/>
                        <a:cs typeface="+mn-cs"/>
                      </a:endParaRPr>
                    </a:p>
                  </a:txBody>
                  <a:tcPr anchor="ctr"/>
                </a:tc>
                <a:tc vMerge="1">
                  <a:txBody>
                    <a:bodyPr/>
                    <a:lstStyle/>
                    <a:p>
                      <a:pPr algn="ctr"/>
                      <a:endParaRPr lang="en-GB" sz="1400" b="0" strike="noStrike" kern="1200" dirty="0">
                        <a:solidFill>
                          <a:schemeClr val="tx1"/>
                        </a:solidFill>
                        <a:latin typeface="+mn-lt"/>
                        <a:ea typeface="+mn-ea"/>
                        <a:cs typeface="+mn-cs"/>
                      </a:endParaRPr>
                    </a:p>
                  </a:txBody>
                  <a:tcPr anchor="ctr"/>
                </a:tc>
                <a:extLst>
                  <a:ext uri="{0D108BD9-81ED-4DB2-BD59-A6C34878D82A}">
                    <a16:rowId xmlns:a16="http://schemas.microsoft.com/office/drawing/2014/main" val="3230623663"/>
                  </a:ext>
                </a:extLst>
              </a:tr>
            </a:tbl>
          </a:graphicData>
        </a:graphic>
      </p:graphicFrame>
      <p:pic>
        <p:nvPicPr>
          <p:cNvPr id="2" name="Picture 1">
            <a:extLst>
              <a:ext uri="{FF2B5EF4-FFF2-40B4-BE49-F238E27FC236}">
                <a16:creationId xmlns:a16="http://schemas.microsoft.com/office/drawing/2014/main" id="{5D26435D-78DD-4F29-9DAB-D8D1F23126AC}"/>
              </a:ext>
            </a:extLst>
          </p:cNvPr>
          <p:cNvPicPr>
            <a:picLocks noChangeAspect="1"/>
          </p:cNvPicPr>
          <p:nvPr/>
        </p:nvPicPr>
        <p:blipFill>
          <a:blip r:embed="rId3"/>
          <a:stretch>
            <a:fillRect/>
          </a:stretch>
        </p:blipFill>
        <p:spPr>
          <a:xfrm>
            <a:off x="3201439" y="2898039"/>
            <a:ext cx="341799" cy="291037"/>
          </a:xfrm>
          <a:prstGeom prst="rect">
            <a:avLst/>
          </a:prstGeom>
        </p:spPr>
      </p:pic>
      <p:pic>
        <p:nvPicPr>
          <p:cNvPr id="7" name="Picture 6">
            <a:extLst>
              <a:ext uri="{FF2B5EF4-FFF2-40B4-BE49-F238E27FC236}">
                <a16:creationId xmlns:a16="http://schemas.microsoft.com/office/drawing/2014/main" id="{055641BE-BB98-41E4-8FFE-C4FB0DDADF4B}"/>
              </a:ext>
            </a:extLst>
          </p:cNvPr>
          <p:cNvPicPr>
            <a:picLocks noChangeAspect="1"/>
          </p:cNvPicPr>
          <p:nvPr/>
        </p:nvPicPr>
        <p:blipFill>
          <a:blip r:embed="rId3"/>
          <a:stretch>
            <a:fillRect/>
          </a:stretch>
        </p:blipFill>
        <p:spPr>
          <a:xfrm>
            <a:off x="478699" y="5835823"/>
            <a:ext cx="326278" cy="277822"/>
          </a:xfrm>
          <a:prstGeom prst="rect">
            <a:avLst/>
          </a:prstGeom>
        </p:spPr>
      </p:pic>
      <p:graphicFrame>
        <p:nvGraphicFramePr>
          <p:cNvPr id="8" name="Table 5">
            <a:extLst>
              <a:ext uri="{FF2B5EF4-FFF2-40B4-BE49-F238E27FC236}">
                <a16:creationId xmlns:a16="http://schemas.microsoft.com/office/drawing/2014/main" id="{4F986413-096B-4B7F-8CA0-78F921348ED2}"/>
              </a:ext>
            </a:extLst>
          </p:cNvPr>
          <p:cNvGraphicFramePr>
            <a:graphicFrameLocks noGrp="1"/>
          </p:cNvGraphicFramePr>
          <p:nvPr>
            <p:extLst>
              <p:ext uri="{D42A27DB-BD31-4B8C-83A1-F6EECF244321}">
                <p14:modId xmlns:p14="http://schemas.microsoft.com/office/powerpoint/2010/main" val="254297601"/>
              </p:ext>
            </p:extLst>
          </p:nvPr>
        </p:nvGraphicFramePr>
        <p:xfrm>
          <a:off x="6427177" y="5252984"/>
          <a:ext cx="5586278" cy="1285240"/>
        </p:xfrm>
        <a:graphic>
          <a:graphicData uri="http://schemas.openxmlformats.org/drawingml/2006/table">
            <a:tbl>
              <a:tblPr firstRow="1" bandRow="1">
                <a:tableStyleId>{284E427A-3D55-4303-BF80-6455036E1DE7}</a:tableStyleId>
              </a:tblPr>
              <a:tblGrid>
                <a:gridCol w="1389184">
                  <a:extLst>
                    <a:ext uri="{9D8B030D-6E8A-4147-A177-3AD203B41FA5}">
                      <a16:colId xmlns:a16="http://schemas.microsoft.com/office/drawing/2014/main" val="15489516"/>
                    </a:ext>
                  </a:extLst>
                </a:gridCol>
                <a:gridCol w="1951893">
                  <a:extLst>
                    <a:ext uri="{9D8B030D-6E8A-4147-A177-3AD203B41FA5}">
                      <a16:colId xmlns:a16="http://schemas.microsoft.com/office/drawing/2014/main" val="2316678607"/>
                    </a:ext>
                  </a:extLst>
                </a:gridCol>
                <a:gridCol w="2245201">
                  <a:extLst>
                    <a:ext uri="{9D8B030D-6E8A-4147-A177-3AD203B41FA5}">
                      <a16:colId xmlns:a16="http://schemas.microsoft.com/office/drawing/2014/main" val="1461133856"/>
                    </a:ext>
                  </a:extLst>
                </a:gridCol>
              </a:tblGrid>
              <a:tr h="370840">
                <a:tc>
                  <a:txBody>
                    <a:bodyPr/>
                    <a:lstStyle/>
                    <a:p>
                      <a:pPr algn="ctr"/>
                      <a:r>
                        <a:rPr lang="en-GB" sz="1600" dirty="0"/>
                        <a:t>Activity</a:t>
                      </a:r>
                    </a:p>
                  </a:txBody>
                  <a:tcPr anchor="ctr"/>
                </a:tc>
                <a:tc>
                  <a:txBody>
                    <a:bodyPr/>
                    <a:lstStyle/>
                    <a:p>
                      <a:pPr algn="ctr"/>
                      <a:r>
                        <a:rPr lang="en-GB" sz="1600" dirty="0"/>
                        <a:t>Sample Script 403</a:t>
                      </a:r>
                    </a:p>
                  </a:txBody>
                  <a:tcPr anchor="ctr"/>
                </a:tc>
                <a:tc>
                  <a:txBody>
                    <a:bodyPr/>
                    <a:lstStyle/>
                    <a:p>
                      <a:pPr algn="ctr"/>
                      <a:r>
                        <a:rPr lang="en-GB" sz="1600" dirty="0"/>
                        <a:t>Sample Script 612</a:t>
                      </a:r>
                    </a:p>
                  </a:txBody>
                  <a:tcPr anchor="ctr"/>
                </a:tc>
                <a:extLst>
                  <a:ext uri="{0D108BD9-81ED-4DB2-BD59-A6C34878D82A}">
                    <a16:rowId xmlns:a16="http://schemas.microsoft.com/office/drawing/2014/main" val="1664290802"/>
                  </a:ext>
                </a:extLst>
              </a:tr>
              <a:tr h="370840">
                <a:tc rowSpan="2">
                  <a:txBody>
                    <a:bodyPr/>
                    <a:lstStyle/>
                    <a:p>
                      <a:pPr algn="r"/>
                      <a:r>
                        <a:rPr lang="en-GB" sz="1800" dirty="0"/>
                        <a:t>Adding 500 users to an empty team</a:t>
                      </a:r>
                    </a:p>
                  </a:txBody>
                  <a:tcPr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400" b="1"/>
                        <a:t>0.79 users / sec</a:t>
                      </a:r>
                      <a:endParaRPr lang="en-GB" sz="1400" b="1" dirty="0"/>
                    </a:p>
                  </a:txBody>
                  <a:tcPr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400" b="1"/>
                        <a:t>38.17 users / sec</a:t>
                      </a:r>
                      <a:endParaRPr lang="en-GB" sz="1400" b="1" dirty="0"/>
                    </a:p>
                  </a:txBody>
                  <a:tcPr anchor="ctr"/>
                </a:tc>
                <a:extLst>
                  <a:ext uri="{0D108BD9-81ED-4DB2-BD59-A6C34878D82A}">
                    <a16:rowId xmlns:a16="http://schemas.microsoft.com/office/drawing/2014/main" val="727825339"/>
                  </a:ext>
                </a:extLst>
              </a:tr>
              <a:tr h="370840">
                <a:tc vMerge="1">
                  <a:txBody>
                    <a:bodyPr/>
                    <a:lstStyle/>
                    <a:p>
                      <a:pPr algn="r"/>
                      <a:endParaRPr lang="en-GB" sz="1800" dirty="0"/>
                    </a:p>
                  </a:txBody>
                  <a:tcPr anchor="ctr"/>
                </a:tc>
                <a:tc>
                  <a:txBody>
                    <a:bodyPr/>
                    <a:lstStyle/>
                    <a:p>
                      <a:pPr lvl="0" algn="ctr"/>
                      <a:r>
                        <a:rPr lang="en-GB" sz="1400" b="1"/>
                        <a:t>1.26 seconds / user</a:t>
                      </a:r>
                      <a:endParaRPr lang="en-GB" sz="1400" b="1" dirty="0"/>
                    </a:p>
                  </a:txBody>
                  <a:tcPr anchor="ctr"/>
                </a:tc>
                <a:tc>
                  <a:txBody>
                    <a:bodyPr/>
                    <a:lstStyle/>
                    <a:p>
                      <a:pPr lvl="0" algn="ctr"/>
                      <a:r>
                        <a:rPr lang="en-GB" sz="1400" b="1" dirty="0"/>
                        <a:t>0.026 seconds / user</a:t>
                      </a:r>
                    </a:p>
                  </a:txBody>
                  <a:tcPr anchor="ctr"/>
                </a:tc>
                <a:extLst>
                  <a:ext uri="{0D108BD9-81ED-4DB2-BD59-A6C34878D82A}">
                    <a16:rowId xmlns:a16="http://schemas.microsoft.com/office/drawing/2014/main" val="3802956860"/>
                  </a:ext>
                </a:extLst>
              </a:tr>
            </a:tbl>
          </a:graphicData>
        </a:graphic>
      </p:graphicFrame>
      <p:pic>
        <p:nvPicPr>
          <p:cNvPr id="9" name="Picture 8">
            <a:extLst>
              <a:ext uri="{FF2B5EF4-FFF2-40B4-BE49-F238E27FC236}">
                <a16:creationId xmlns:a16="http://schemas.microsoft.com/office/drawing/2014/main" id="{BE9A5B85-556C-4F51-A9C9-2FF5DD0B5D81}"/>
              </a:ext>
            </a:extLst>
          </p:cNvPr>
          <p:cNvPicPr>
            <a:picLocks noChangeAspect="1"/>
          </p:cNvPicPr>
          <p:nvPr/>
        </p:nvPicPr>
        <p:blipFill>
          <a:blip r:embed="rId4"/>
          <a:stretch>
            <a:fillRect/>
          </a:stretch>
        </p:blipFill>
        <p:spPr>
          <a:xfrm>
            <a:off x="11212606" y="113671"/>
            <a:ext cx="751627" cy="10674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027272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2" y="4589262"/>
            <a:ext cx="10490894" cy="1948962"/>
          </a:xfrm>
        </p:spPr>
        <p:txBody>
          <a:bodyPr>
            <a:normAutofit lnSpcReduction="10000"/>
          </a:bodyPr>
          <a:lstStyle/>
          <a:p>
            <a:r>
              <a:rPr lang="en-GB" dirty="0"/>
              <a:t>Updating team membership</a:t>
            </a:r>
          </a:p>
          <a:p>
            <a:pPr lvl="1"/>
            <a:r>
              <a:rPr lang="en-GB" dirty="0"/>
              <a:t>Scripts 403 and 6xx both update team membership</a:t>
            </a:r>
          </a:p>
          <a:p>
            <a:pPr lvl="1"/>
            <a:r>
              <a:rPr lang="en-GB" dirty="0"/>
              <a:t>403 is ‘user centric’, and 6xx are ‘team centric’</a:t>
            </a:r>
          </a:p>
          <a:p>
            <a:pPr lvl="1"/>
            <a:r>
              <a:rPr lang="en-GB" dirty="0"/>
              <a:t>Scripts 6xx will provide a greater throughput compared with any user centric script</a:t>
            </a:r>
          </a:p>
          <a:p>
            <a:pPr lvl="2"/>
            <a:r>
              <a:rPr lang="en-GB" dirty="0"/>
              <a:t>0.79 users/sec verse 38.17 users/sec!</a:t>
            </a:r>
          </a:p>
          <a:p>
            <a:pPr lvl="2"/>
            <a:r>
              <a:rPr lang="en-GB" dirty="0"/>
              <a:t>Always use script 6xx for updating team membership whenever possible</a:t>
            </a:r>
          </a:p>
          <a:p>
            <a:pPr lvl="2"/>
            <a:endParaRPr lang="en-GB" dirty="0"/>
          </a:p>
        </p:txBody>
      </p:sp>
      <p:sp>
        <p:nvSpPr>
          <p:cNvPr id="4" name="Title"/>
          <p:cNvSpPr>
            <a:spLocks noGrp="1"/>
          </p:cNvSpPr>
          <p:nvPr>
            <p:ph type="title"/>
          </p:nvPr>
        </p:nvSpPr>
        <p:spPr>
          <a:xfrm>
            <a:off x="415480" y="210336"/>
            <a:ext cx="11186476" cy="677108"/>
          </a:xfrm>
        </p:spPr>
        <p:txBody>
          <a:bodyPr/>
          <a:lstStyle/>
          <a:p>
            <a:r>
              <a:rPr lang="en-GB" dirty="0"/>
              <a:t>Sample scripts for updating users</a:t>
            </a:r>
            <a:br>
              <a:rPr lang="en-GB" dirty="0"/>
            </a:br>
            <a:r>
              <a:rPr lang="en-GB" sz="2000" b="0" dirty="0"/>
              <a:t>Throughput performance for user and team centric scripts</a:t>
            </a:r>
          </a:p>
        </p:txBody>
      </p:sp>
      <p:pic>
        <p:nvPicPr>
          <p:cNvPr id="3" name="Picture 2">
            <a:extLst>
              <a:ext uri="{FF2B5EF4-FFF2-40B4-BE49-F238E27FC236}">
                <a16:creationId xmlns:a16="http://schemas.microsoft.com/office/drawing/2014/main" id="{E4EAA068-12C3-4CB0-8D79-579650869FCF}"/>
              </a:ext>
            </a:extLst>
          </p:cNvPr>
          <p:cNvPicPr>
            <a:picLocks noChangeAspect="1"/>
          </p:cNvPicPr>
          <p:nvPr/>
        </p:nvPicPr>
        <p:blipFill>
          <a:blip r:embed="rId3"/>
          <a:stretch>
            <a:fillRect/>
          </a:stretch>
        </p:blipFill>
        <p:spPr>
          <a:xfrm>
            <a:off x="1593415" y="2332869"/>
            <a:ext cx="4191924" cy="1619415"/>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51AD9750-2A6C-4EE5-A75F-0CF3695055AA}"/>
              </a:ext>
            </a:extLst>
          </p:cNvPr>
          <p:cNvPicPr>
            <a:picLocks noChangeAspect="1"/>
          </p:cNvPicPr>
          <p:nvPr/>
        </p:nvPicPr>
        <p:blipFill>
          <a:blip r:embed="rId4"/>
          <a:stretch>
            <a:fillRect/>
          </a:stretch>
        </p:blipFill>
        <p:spPr>
          <a:xfrm>
            <a:off x="6842093" y="1753954"/>
            <a:ext cx="4152802" cy="2835308"/>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2C15A784-0F1B-43A3-A0A9-934D25C16702}"/>
              </a:ext>
            </a:extLst>
          </p:cNvPr>
          <p:cNvSpPr txBox="1"/>
          <p:nvPr/>
        </p:nvSpPr>
        <p:spPr>
          <a:xfrm>
            <a:off x="2550443" y="1860033"/>
            <a:ext cx="2277868"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.json data file for scripts 403:</a:t>
            </a:r>
          </a:p>
        </p:txBody>
      </p:sp>
      <p:sp>
        <p:nvSpPr>
          <p:cNvPr id="8" name="TextBox 7">
            <a:extLst>
              <a:ext uri="{FF2B5EF4-FFF2-40B4-BE49-F238E27FC236}">
                <a16:creationId xmlns:a16="http://schemas.microsoft.com/office/drawing/2014/main" id="{F4039ADF-84DF-4DC7-8AB9-B9EBF8A8D8F1}"/>
              </a:ext>
            </a:extLst>
          </p:cNvPr>
          <p:cNvSpPr txBox="1"/>
          <p:nvPr/>
        </p:nvSpPr>
        <p:spPr>
          <a:xfrm>
            <a:off x="7779560" y="1412848"/>
            <a:ext cx="2258632"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.json data file for scripts 6xx:</a:t>
            </a:r>
          </a:p>
        </p:txBody>
      </p:sp>
      <p:pic>
        <p:nvPicPr>
          <p:cNvPr id="9" name="Picture 8">
            <a:extLst>
              <a:ext uri="{FF2B5EF4-FFF2-40B4-BE49-F238E27FC236}">
                <a16:creationId xmlns:a16="http://schemas.microsoft.com/office/drawing/2014/main" id="{0129CC6A-9E6C-43A4-A08A-EB1489600AD6}"/>
              </a:ext>
            </a:extLst>
          </p:cNvPr>
          <p:cNvPicPr>
            <a:picLocks noChangeAspect="1"/>
          </p:cNvPicPr>
          <p:nvPr/>
        </p:nvPicPr>
        <p:blipFill>
          <a:blip r:embed="rId5"/>
          <a:stretch>
            <a:fillRect/>
          </a:stretch>
        </p:blipFill>
        <p:spPr>
          <a:xfrm>
            <a:off x="11161072" y="125875"/>
            <a:ext cx="751627" cy="10674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709070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DE0CAF3B-8A9C-4B1A-8EA1-A5090EE90B85}"/>
              </a:ext>
            </a:extLst>
          </p:cNvPr>
          <p:cNvSpPr/>
          <p:nvPr/>
        </p:nvSpPr>
        <p:spPr bwMode="gray">
          <a:xfrm>
            <a:off x="11314706" y="6354000"/>
            <a:ext cx="588397" cy="419454"/>
          </a:xfrm>
          <a:prstGeom prst="rect">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id="{ABD9386D-B413-4470-85B4-29F6E93B4836}"/>
              </a:ext>
            </a:extLst>
          </p:cNvPr>
          <p:cNvSpPr>
            <a:spLocks noGrp="1"/>
          </p:cNvSpPr>
          <p:nvPr>
            <p:ph type="title"/>
          </p:nvPr>
        </p:nvSpPr>
        <p:spPr>
          <a:xfrm>
            <a:off x="504001" y="504000"/>
            <a:ext cx="11186476" cy="646331"/>
          </a:xfrm>
        </p:spPr>
        <p:txBody>
          <a:bodyPr/>
          <a:lstStyle/>
          <a:p>
            <a:r>
              <a:rPr lang="en-GB" dirty="0"/>
              <a:t>Sample scripts</a:t>
            </a:r>
            <a:br>
              <a:rPr lang="en-GB" dirty="0"/>
            </a:br>
            <a:r>
              <a:rPr lang="en-GB" sz="1800" b="0" dirty="0"/>
              <a:t>Postman collections</a:t>
            </a:r>
            <a:endParaRPr lang="en-GB" b="0" dirty="0"/>
          </a:p>
        </p:txBody>
      </p:sp>
      <p:pic>
        <p:nvPicPr>
          <p:cNvPr id="4" name="Picture 3">
            <a:extLst>
              <a:ext uri="{FF2B5EF4-FFF2-40B4-BE49-F238E27FC236}">
                <a16:creationId xmlns:a16="http://schemas.microsoft.com/office/drawing/2014/main" id="{A4F77725-857F-45A9-ABDB-B88AD30F8E04}"/>
              </a:ext>
            </a:extLst>
          </p:cNvPr>
          <p:cNvPicPr>
            <a:picLocks noChangeAspect="1"/>
          </p:cNvPicPr>
          <p:nvPr/>
        </p:nvPicPr>
        <p:blipFill>
          <a:blip r:embed="rId3"/>
          <a:stretch>
            <a:fillRect/>
          </a:stretch>
        </p:blipFill>
        <p:spPr>
          <a:xfrm>
            <a:off x="364373" y="1436018"/>
            <a:ext cx="2341719" cy="358145"/>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C1862F19-3C1B-4EC0-9FCF-C9F5C30BE88C}"/>
              </a:ext>
            </a:extLst>
          </p:cNvPr>
          <p:cNvPicPr>
            <a:picLocks noChangeAspect="1"/>
          </p:cNvPicPr>
          <p:nvPr/>
        </p:nvPicPr>
        <p:blipFill rotWithShape="1">
          <a:blip r:embed="rId4"/>
          <a:srcRect l="1" r="1449"/>
          <a:stretch/>
        </p:blipFill>
        <p:spPr>
          <a:xfrm>
            <a:off x="4598565" y="1073024"/>
            <a:ext cx="2483737" cy="211849"/>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272A2F87-6D66-4632-915E-49932DA0920A}"/>
              </a:ext>
            </a:extLst>
          </p:cNvPr>
          <p:cNvPicPr>
            <a:picLocks noChangeAspect="1"/>
          </p:cNvPicPr>
          <p:nvPr/>
        </p:nvPicPr>
        <p:blipFill>
          <a:blip r:embed="rId5"/>
          <a:stretch>
            <a:fillRect/>
          </a:stretch>
        </p:blipFill>
        <p:spPr>
          <a:xfrm>
            <a:off x="4598565" y="1362220"/>
            <a:ext cx="2483737" cy="599019"/>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8DEAE5B9-8C05-47E3-9BF9-44C556874A9F}"/>
              </a:ext>
            </a:extLst>
          </p:cNvPr>
          <p:cNvPicPr>
            <a:picLocks noChangeAspect="1"/>
          </p:cNvPicPr>
          <p:nvPr/>
        </p:nvPicPr>
        <p:blipFill>
          <a:blip r:embed="rId6"/>
          <a:stretch>
            <a:fillRect/>
          </a:stretch>
        </p:blipFill>
        <p:spPr>
          <a:xfrm>
            <a:off x="8443365" y="578127"/>
            <a:ext cx="2186386" cy="1235783"/>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6D467756-804A-4E05-BBB9-42A2EDAE4A49}"/>
              </a:ext>
            </a:extLst>
          </p:cNvPr>
          <p:cNvPicPr>
            <a:picLocks noChangeAspect="1"/>
          </p:cNvPicPr>
          <p:nvPr/>
        </p:nvPicPr>
        <p:blipFill>
          <a:blip r:embed="rId7"/>
          <a:stretch>
            <a:fillRect/>
          </a:stretch>
        </p:blipFill>
        <p:spPr>
          <a:xfrm>
            <a:off x="9588088" y="1765007"/>
            <a:ext cx="2186386" cy="1045937"/>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C833A626-0EF8-4D35-990D-161D2A690064}"/>
              </a:ext>
            </a:extLst>
          </p:cNvPr>
          <p:cNvPicPr>
            <a:picLocks noChangeAspect="1"/>
          </p:cNvPicPr>
          <p:nvPr/>
        </p:nvPicPr>
        <p:blipFill>
          <a:blip r:embed="rId8"/>
          <a:stretch>
            <a:fillRect/>
          </a:stretch>
        </p:blipFill>
        <p:spPr>
          <a:xfrm>
            <a:off x="5091017" y="6432051"/>
            <a:ext cx="2588768" cy="182736"/>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734CBD16-0035-4385-9757-659FF6F45535}"/>
              </a:ext>
            </a:extLst>
          </p:cNvPr>
          <p:cNvPicPr>
            <a:picLocks noChangeAspect="1"/>
          </p:cNvPicPr>
          <p:nvPr/>
        </p:nvPicPr>
        <p:blipFill>
          <a:blip r:embed="rId9"/>
          <a:stretch>
            <a:fillRect/>
          </a:stretch>
        </p:blipFill>
        <p:spPr>
          <a:xfrm>
            <a:off x="4851511" y="4543469"/>
            <a:ext cx="2230791" cy="541390"/>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648B0CF7-FAEA-461C-BA75-E475965E24DC}"/>
              </a:ext>
            </a:extLst>
          </p:cNvPr>
          <p:cNvSpPr txBox="1"/>
          <p:nvPr/>
        </p:nvSpPr>
        <p:spPr>
          <a:xfrm>
            <a:off x="2803140" y="1499785"/>
            <a:ext cx="958596" cy="246221"/>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600" kern="0" dirty="0">
                <a:ea typeface="Arial Unicode MS" pitchFamily="34" charset="-128"/>
                <a:cs typeface="Arial Unicode MS" pitchFamily="34" charset="-128"/>
              </a:rPr>
              <a:t>Test setup</a:t>
            </a:r>
          </a:p>
        </p:txBody>
      </p:sp>
      <p:sp>
        <p:nvSpPr>
          <p:cNvPr id="16" name="TextBox 15">
            <a:extLst>
              <a:ext uri="{FF2B5EF4-FFF2-40B4-BE49-F238E27FC236}">
                <a16:creationId xmlns:a16="http://schemas.microsoft.com/office/drawing/2014/main" id="{85F0335F-B104-4B4F-8E67-05CE74AFED4E}"/>
              </a:ext>
            </a:extLst>
          </p:cNvPr>
          <p:cNvSpPr txBox="1"/>
          <p:nvPr/>
        </p:nvSpPr>
        <p:spPr>
          <a:xfrm>
            <a:off x="2417995" y="3750046"/>
            <a:ext cx="1120967"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4"/>
                </a:solidFill>
                <a:ea typeface="Arial Unicode MS" pitchFamily="34" charset="-128"/>
                <a:cs typeface="Arial Unicode MS" pitchFamily="34" charset="-128"/>
              </a:rPr>
              <a:t>Creating and updating users</a:t>
            </a:r>
          </a:p>
        </p:txBody>
      </p:sp>
      <p:sp>
        <p:nvSpPr>
          <p:cNvPr id="17" name="TextBox 16">
            <a:extLst>
              <a:ext uri="{FF2B5EF4-FFF2-40B4-BE49-F238E27FC236}">
                <a16:creationId xmlns:a16="http://schemas.microsoft.com/office/drawing/2014/main" id="{6C636189-DD27-4EC6-AEA8-5354D987E2A3}"/>
              </a:ext>
            </a:extLst>
          </p:cNvPr>
          <p:cNvSpPr txBox="1"/>
          <p:nvPr/>
        </p:nvSpPr>
        <p:spPr>
          <a:xfrm>
            <a:off x="5090428" y="5833893"/>
            <a:ext cx="2932438"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3"/>
                </a:solidFill>
                <a:ea typeface="Arial Unicode MS" pitchFamily="34" charset="-128"/>
                <a:cs typeface="Arial Unicode MS" pitchFamily="34" charset="-128"/>
              </a:rPr>
              <a:t>Creating teams and updating their display name</a:t>
            </a:r>
          </a:p>
        </p:txBody>
      </p:sp>
      <p:sp>
        <p:nvSpPr>
          <p:cNvPr id="18" name="TextBox 17">
            <a:extLst>
              <a:ext uri="{FF2B5EF4-FFF2-40B4-BE49-F238E27FC236}">
                <a16:creationId xmlns:a16="http://schemas.microsoft.com/office/drawing/2014/main" id="{F4839A12-8432-4F39-8BB9-C61E4E203413}"/>
              </a:ext>
            </a:extLst>
          </p:cNvPr>
          <p:cNvSpPr txBox="1"/>
          <p:nvPr/>
        </p:nvSpPr>
        <p:spPr>
          <a:xfrm>
            <a:off x="4329141" y="3522726"/>
            <a:ext cx="4327073" cy="98488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1600" kern="0" dirty="0">
                <a:solidFill>
                  <a:schemeClr val="accent6"/>
                </a:solidFill>
                <a:ea typeface="Arial Unicode MS" pitchFamily="34" charset="-128"/>
                <a:cs typeface="Arial Unicode MS" pitchFamily="34" charset="-128"/>
              </a:rPr>
              <a:t>Team Management:</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Add/remove users/roles to/from teams</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Team on team operations, like add members of a team to another, copy a team etc.</a:t>
            </a:r>
          </a:p>
        </p:txBody>
      </p:sp>
      <p:sp>
        <p:nvSpPr>
          <p:cNvPr id="19" name="TextBox 18">
            <a:extLst>
              <a:ext uri="{FF2B5EF4-FFF2-40B4-BE49-F238E27FC236}">
                <a16:creationId xmlns:a16="http://schemas.microsoft.com/office/drawing/2014/main" id="{20C4EC70-D615-429A-A069-8A6A67D8FA26}"/>
              </a:ext>
            </a:extLst>
          </p:cNvPr>
          <p:cNvSpPr txBox="1"/>
          <p:nvPr/>
        </p:nvSpPr>
        <p:spPr>
          <a:xfrm>
            <a:off x="5734433" y="395337"/>
            <a:ext cx="1589053"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5"/>
                </a:solidFill>
                <a:ea typeface="Arial Unicode MS" pitchFamily="34" charset="-128"/>
                <a:cs typeface="Arial Unicode MS" pitchFamily="34" charset="-128"/>
              </a:rPr>
              <a:t>Deleting users and teams</a:t>
            </a:r>
          </a:p>
        </p:txBody>
      </p:sp>
      <p:sp>
        <p:nvSpPr>
          <p:cNvPr id="20" name="TextBox 19">
            <a:extLst>
              <a:ext uri="{FF2B5EF4-FFF2-40B4-BE49-F238E27FC236}">
                <a16:creationId xmlns:a16="http://schemas.microsoft.com/office/drawing/2014/main" id="{12BE0C93-37A9-4510-AD08-831D54F48159}"/>
              </a:ext>
            </a:extLst>
          </p:cNvPr>
          <p:cNvSpPr txBox="1"/>
          <p:nvPr/>
        </p:nvSpPr>
        <p:spPr>
          <a:xfrm>
            <a:off x="8328031" y="277875"/>
            <a:ext cx="2483736" cy="246221"/>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a:t>
            </a:r>
          </a:p>
        </p:txBody>
      </p:sp>
      <p:sp>
        <p:nvSpPr>
          <p:cNvPr id="21" name="TextBox 20">
            <a:extLst>
              <a:ext uri="{FF2B5EF4-FFF2-40B4-BE49-F238E27FC236}">
                <a16:creationId xmlns:a16="http://schemas.microsoft.com/office/drawing/2014/main" id="{72AE7DDD-B4B1-4536-9F32-415B27DF7143}"/>
              </a:ext>
            </a:extLst>
          </p:cNvPr>
          <p:cNvSpPr txBox="1"/>
          <p:nvPr/>
        </p:nvSpPr>
        <p:spPr>
          <a:xfrm>
            <a:off x="7758684" y="1988167"/>
            <a:ext cx="1612460" cy="492443"/>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 by team</a:t>
            </a:r>
          </a:p>
        </p:txBody>
      </p:sp>
      <p:sp>
        <p:nvSpPr>
          <p:cNvPr id="22" name="TextBox 21">
            <a:extLst>
              <a:ext uri="{FF2B5EF4-FFF2-40B4-BE49-F238E27FC236}">
                <a16:creationId xmlns:a16="http://schemas.microsoft.com/office/drawing/2014/main" id="{F85A97F5-D3E9-44BC-A0E1-250B49CC2CE0}"/>
              </a:ext>
            </a:extLst>
          </p:cNvPr>
          <p:cNvSpPr txBox="1"/>
          <p:nvPr/>
        </p:nvSpPr>
        <p:spPr>
          <a:xfrm>
            <a:off x="8785867" y="5066031"/>
            <a:ext cx="3248456"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rgbClr val="002060"/>
                </a:solidFill>
                <a:ea typeface="Arial Unicode MS" pitchFamily="34" charset="-128"/>
                <a:cs typeface="Arial Unicode MS" pitchFamily="34" charset="-128"/>
              </a:rPr>
              <a:t>‘Transport’ users, teams</a:t>
            </a:r>
            <a:br>
              <a:rPr lang="en-GB" sz="1600" kern="0" dirty="0">
                <a:solidFill>
                  <a:srgbClr val="002060"/>
                </a:solidFill>
                <a:ea typeface="Arial Unicode MS" pitchFamily="34" charset="-128"/>
                <a:cs typeface="Arial Unicode MS" pitchFamily="34" charset="-128"/>
              </a:rPr>
            </a:br>
            <a:r>
              <a:rPr lang="en-GB" sz="1600" kern="0" dirty="0">
                <a:solidFill>
                  <a:srgbClr val="002060"/>
                </a:solidFill>
                <a:ea typeface="Arial Unicode MS" pitchFamily="34" charset="-128"/>
                <a:cs typeface="Arial Unicode MS" pitchFamily="34" charset="-128"/>
              </a:rPr>
              <a:t>(and their relationships to roles) from one SAP Analytics Cloud Service to another</a:t>
            </a:r>
          </a:p>
        </p:txBody>
      </p:sp>
      <p:sp>
        <p:nvSpPr>
          <p:cNvPr id="23" name="Agenda items">
            <a:extLst>
              <a:ext uri="{FF2B5EF4-FFF2-40B4-BE49-F238E27FC236}">
                <a16:creationId xmlns:a16="http://schemas.microsoft.com/office/drawing/2014/main" id="{F3C95830-5C45-4270-AB81-66A1F4E9744D}"/>
              </a:ext>
            </a:extLst>
          </p:cNvPr>
          <p:cNvSpPr>
            <a:spLocks noGrp="1"/>
          </p:cNvSpPr>
          <p:nvPr>
            <p:ph type="body" sz="quarter" idx="10"/>
          </p:nvPr>
        </p:nvSpPr>
        <p:spPr>
          <a:xfrm>
            <a:off x="490046" y="5751117"/>
            <a:ext cx="3080236" cy="602883"/>
          </a:xfrm>
        </p:spPr>
        <p:txBody>
          <a:bodyPr>
            <a:normAutofit/>
          </a:bodyPr>
          <a:lstStyle/>
          <a:p>
            <a:pPr lvl="1"/>
            <a:r>
              <a:rPr lang="en-GB" sz="1600" dirty="0"/>
              <a:t>45 samples</a:t>
            </a:r>
          </a:p>
          <a:p>
            <a:pPr lvl="1"/>
            <a:r>
              <a:rPr lang="en-GB" sz="1600" dirty="0"/>
              <a:t>59,000 lines of code</a:t>
            </a:r>
          </a:p>
        </p:txBody>
      </p:sp>
      <p:pic>
        <p:nvPicPr>
          <p:cNvPr id="24" name="Picture 23">
            <a:extLst>
              <a:ext uri="{FF2B5EF4-FFF2-40B4-BE49-F238E27FC236}">
                <a16:creationId xmlns:a16="http://schemas.microsoft.com/office/drawing/2014/main" id="{040791CD-D32B-4AA5-996C-48B3AA137A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auto">
          <a:xfrm>
            <a:off x="2870409" y="601031"/>
            <a:ext cx="548222" cy="492846"/>
          </a:xfrm>
          <a:prstGeom prst="rect">
            <a:avLst/>
          </a:prstGeom>
          <a:noFill/>
        </p:spPr>
      </p:pic>
      <p:pic>
        <p:nvPicPr>
          <p:cNvPr id="5" name="Picture 4">
            <a:extLst>
              <a:ext uri="{FF2B5EF4-FFF2-40B4-BE49-F238E27FC236}">
                <a16:creationId xmlns:a16="http://schemas.microsoft.com/office/drawing/2014/main" id="{5F4D03D3-9E3B-446E-9B3C-6828C5B09B37}"/>
              </a:ext>
            </a:extLst>
          </p:cNvPr>
          <p:cNvPicPr>
            <a:picLocks noChangeAspect="1"/>
          </p:cNvPicPr>
          <p:nvPr/>
        </p:nvPicPr>
        <p:blipFill>
          <a:blip r:embed="rId11"/>
          <a:stretch>
            <a:fillRect/>
          </a:stretch>
        </p:blipFill>
        <p:spPr>
          <a:xfrm>
            <a:off x="420701" y="2403316"/>
            <a:ext cx="1997294" cy="2952269"/>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90CBACB6-FFBF-4AF3-ADC1-D2A1CB34EFA1}"/>
              </a:ext>
            </a:extLst>
          </p:cNvPr>
          <p:cNvPicPr>
            <a:picLocks noChangeAspect="1"/>
          </p:cNvPicPr>
          <p:nvPr/>
        </p:nvPicPr>
        <p:blipFill>
          <a:blip r:embed="rId12"/>
          <a:stretch>
            <a:fillRect/>
          </a:stretch>
        </p:blipFill>
        <p:spPr>
          <a:xfrm>
            <a:off x="9280478" y="6052558"/>
            <a:ext cx="2328426" cy="733149"/>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126703E4-3737-40A9-B69C-944F848BBEF1}"/>
              </a:ext>
            </a:extLst>
          </p:cNvPr>
          <p:cNvPicPr>
            <a:picLocks noChangeAspect="1"/>
          </p:cNvPicPr>
          <p:nvPr/>
        </p:nvPicPr>
        <p:blipFill>
          <a:blip r:embed="rId13"/>
          <a:stretch>
            <a:fillRect/>
          </a:stretch>
        </p:blipFill>
        <p:spPr>
          <a:xfrm>
            <a:off x="2698266" y="2810944"/>
            <a:ext cx="584172" cy="984290"/>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3E3F15CE-4150-465E-8111-2ADEE463085E}"/>
              </a:ext>
            </a:extLst>
          </p:cNvPr>
          <p:cNvPicPr>
            <a:picLocks noChangeAspect="1"/>
          </p:cNvPicPr>
          <p:nvPr/>
        </p:nvPicPr>
        <p:blipFill>
          <a:blip r:embed="rId14"/>
          <a:stretch>
            <a:fillRect/>
          </a:stretch>
        </p:blipFill>
        <p:spPr>
          <a:xfrm>
            <a:off x="4329141" y="5789164"/>
            <a:ext cx="744219" cy="984290"/>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6EDDC373-B659-4A99-8C4D-1810022AEA2F}"/>
              </a:ext>
            </a:extLst>
          </p:cNvPr>
          <p:cNvPicPr>
            <a:picLocks noChangeAspect="1"/>
          </p:cNvPicPr>
          <p:nvPr/>
        </p:nvPicPr>
        <p:blipFill>
          <a:blip r:embed="rId15"/>
          <a:stretch>
            <a:fillRect/>
          </a:stretch>
        </p:blipFill>
        <p:spPr>
          <a:xfrm>
            <a:off x="9141394" y="3891868"/>
            <a:ext cx="2588769" cy="1104897"/>
          </a:xfrm>
          <a:prstGeom prst="rect">
            <a:avLst/>
          </a:prstGeom>
          <a:ln>
            <a:noFill/>
          </a:ln>
          <a:effectLst>
            <a:outerShdw blurRad="292100" dist="139700" dir="2700000" algn="tl" rotWithShape="0">
              <a:srgbClr val="333333">
                <a:alpha val="65000"/>
              </a:srgbClr>
            </a:outerShdw>
          </a:effectLst>
        </p:spPr>
      </p:pic>
      <p:pic>
        <p:nvPicPr>
          <p:cNvPr id="26" name="Picture 25">
            <a:extLst>
              <a:ext uri="{FF2B5EF4-FFF2-40B4-BE49-F238E27FC236}">
                <a16:creationId xmlns:a16="http://schemas.microsoft.com/office/drawing/2014/main" id="{64BEBE5D-B2EE-42E4-AE90-755AD47D84A6}"/>
              </a:ext>
            </a:extLst>
          </p:cNvPr>
          <p:cNvPicPr>
            <a:picLocks noChangeAspect="1"/>
          </p:cNvPicPr>
          <p:nvPr/>
        </p:nvPicPr>
        <p:blipFill>
          <a:blip r:embed="rId16"/>
          <a:stretch>
            <a:fillRect/>
          </a:stretch>
        </p:blipFill>
        <p:spPr>
          <a:xfrm>
            <a:off x="4492037" y="2759151"/>
            <a:ext cx="2673440" cy="807944"/>
          </a:xfrm>
          <a:prstGeom prst="rect">
            <a:avLst/>
          </a:prstGeom>
          <a:ln>
            <a:noFill/>
          </a:ln>
          <a:effectLst>
            <a:outerShdw blurRad="292100" dist="139700" dir="2700000" algn="tl" rotWithShape="0">
              <a:srgbClr val="333333">
                <a:alpha val="65000"/>
              </a:srgbClr>
            </a:outerShdw>
          </a:effectLst>
        </p:spPr>
      </p:pic>
      <p:pic>
        <p:nvPicPr>
          <p:cNvPr id="27" name="Picture 26">
            <a:extLst>
              <a:ext uri="{FF2B5EF4-FFF2-40B4-BE49-F238E27FC236}">
                <a16:creationId xmlns:a16="http://schemas.microsoft.com/office/drawing/2014/main" id="{DF480DA7-E955-4ADF-BE05-148F85991919}"/>
              </a:ext>
            </a:extLst>
          </p:cNvPr>
          <p:cNvPicPr>
            <a:picLocks noChangeAspect="1"/>
          </p:cNvPicPr>
          <p:nvPr/>
        </p:nvPicPr>
        <p:blipFill>
          <a:blip r:embed="rId13"/>
          <a:stretch>
            <a:fillRect/>
          </a:stretch>
        </p:blipFill>
        <p:spPr>
          <a:xfrm>
            <a:off x="10965037" y="321597"/>
            <a:ext cx="572169" cy="964066"/>
          </a:xfrm>
          <a:prstGeom prst="rect">
            <a:avLst/>
          </a:prstGeom>
          <a:ln>
            <a:noFill/>
          </a:ln>
          <a:effectLst>
            <a:outerShdw blurRad="292100" dist="139700" dir="2700000" algn="tl" rotWithShape="0">
              <a:srgbClr val="333333">
                <a:alpha val="65000"/>
              </a:srgbClr>
            </a:outerShdw>
          </a:effectLst>
        </p:spPr>
      </p:pic>
      <p:pic>
        <p:nvPicPr>
          <p:cNvPr id="29" name="Picture 28">
            <a:extLst>
              <a:ext uri="{FF2B5EF4-FFF2-40B4-BE49-F238E27FC236}">
                <a16:creationId xmlns:a16="http://schemas.microsoft.com/office/drawing/2014/main" id="{B12B9908-387E-4853-8579-5F3112601E2A}"/>
              </a:ext>
            </a:extLst>
          </p:cNvPr>
          <p:cNvPicPr>
            <a:picLocks noChangeAspect="1"/>
          </p:cNvPicPr>
          <p:nvPr/>
        </p:nvPicPr>
        <p:blipFill>
          <a:blip r:embed="rId17"/>
          <a:stretch>
            <a:fillRect/>
          </a:stretch>
        </p:blipFill>
        <p:spPr>
          <a:xfrm>
            <a:off x="8500854" y="2591379"/>
            <a:ext cx="410791" cy="508890"/>
          </a:xfrm>
          <a:prstGeom prst="rect">
            <a:avLst/>
          </a:prstGeom>
          <a:ln>
            <a:noFill/>
          </a:ln>
          <a:effectLst>
            <a:outerShdw blurRad="292100" dist="139700" dir="2700000" algn="tl" rotWithShape="0">
              <a:srgbClr val="333333">
                <a:alpha val="65000"/>
              </a:srgbClr>
            </a:outerShdw>
          </a:effectLst>
        </p:spPr>
      </p:pic>
      <p:pic>
        <p:nvPicPr>
          <p:cNvPr id="30" name="Picture 29">
            <a:extLst>
              <a:ext uri="{FF2B5EF4-FFF2-40B4-BE49-F238E27FC236}">
                <a16:creationId xmlns:a16="http://schemas.microsoft.com/office/drawing/2014/main" id="{EE7D8BB0-BDFE-4257-8872-A0170F0E5427}"/>
              </a:ext>
            </a:extLst>
          </p:cNvPr>
          <p:cNvPicPr>
            <a:picLocks noChangeAspect="1"/>
          </p:cNvPicPr>
          <p:nvPr/>
        </p:nvPicPr>
        <p:blipFill>
          <a:blip r:embed="rId13"/>
          <a:stretch>
            <a:fillRect/>
          </a:stretch>
        </p:blipFill>
        <p:spPr>
          <a:xfrm>
            <a:off x="8911645" y="2579020"/>
            <a:ext cx="459498" cy="774223"/>
          </a:xfrm>
          <a:prstGeom prst="rect">
            <a:avLst/>
          </a:prstGeom>
          <a:ln>
            <a:noFill/>
          </a:ln>
          <a:effectLst>
            <a:outerShdw blurRad="292100" dist="139700" dir="2700000" algn="tl" rotWithShape="0">
              <a:srgbClr val="333333">
                <a:alpha val="65000"/>
              </a:srgbClr>
            </a:outerShdw>
          </a:effectLst>
        </p:spPr>
      </p:pic>
      <p:pic>
        <p:nvPicPr>
          <p:cNvPr id="31" name="Picture 30">
            <a:extLst>
              <a:ext uri="{FF2B5EF4-FFF2-40B4-BE49-F238E27FC236}">
                <a16:creationId xmlns:a16="http://schemas.microsoft.com/office/drawing/2014/main" id="{5D46BFD3-4A59-497A-A3C8-9BD3F5BD7060}"/>
              </a:ext>
            </a:extLst>
          </p:cNvPr>
          <p:cNvPicPr>
            <a:picLocks noChangeAspect="1"/>
          </p:cNvPicPr>
          <p:nvPr/>
        </p:nvPicPr>
        <p:blipFill>
          <a:blip r:embed="rId18"/>
          <a:stretch>
            <a:fillRect/>
          </a:stretch>
        </p:blipFill>
        <p:spPr>
          <a:xfrm>
            <a:off x="4572999" y="315649"/>
            <a:ext cx="1080824" cy="805705"/>
          </a:xfrm>
          <a:prstGeom prst="rect">
            <a:avLst/>
          </a:prstGeom>
          <a:ln>
            <a:noFill/>
          </a:ln>
          <a:effectLst>
            <a:outerShdw blurRad="292100" dist="139700" dir="2700000" algn="tl" rotWithShape="0">
              <a:srgbClr val="333333">
                <a:alpha val="65000"/>
              </a:srgbClr>
            </a:outerShdw>
          </a:effectLst>
        </p:spPr>
      </p:pic>
      <p:sp>
        <p:nvSpPr>
          <p:cNvPr id="28" name="Rectangle: Rounded Corners 27">
            <a:extLst>
              <a:ext uri="{FF2B5EF4-FFF2-40B4-BE49-F238E27FC236}">
                <a16:creationId xmlns:a16="http://schemas.microsoft.com/office/drawing/2014/main" id="{C93BE405-3555-4CE0-A618-3C0B0613E66B}"/>
              </a:ext>
            </a:extLst>
          </p:cNvPr>
          <p:cNvSpPr/>
          <p:nvPr/>
        </p:nvSpPr>
        <p:spPr bwMode="gray">
          <a:xfrm>
            <a:off x="7816422" y="1668700"/>
            <a:ext cx="4114529" cy="1760300"/>
          </a:xfrm>
          <a:prstGeom prst="roundRect">
            <a:avLst>
              <a:gd name="adj" fmla="val 8684"/>
            </a:avLst>
          </a:prstGeom>
          <a:noFill/>
          <a:ln w="76200" algn="ctr">
            <a:solidFill>
              <a:srgbClr val="FF0000"/>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5104501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303108" y="4372527"/>
            <a:ext cx="11588261" cy="2221440"/>
          </a:xfrm>
        </p:spPr>
        <p:txBody>
          <a:bodyPr>
            <a:normAutofit/>
          </a:bodyPr>
          <a:lstStyle/>
          <a:p>
            <a:r>
              <a:rPr lang="en-GB" sz="1800" dirty="0"/>
              <a:t>Sample scripts for updating users by team</a:t>
            </a:r>
          </a:p>
          <a:p>
            <a:pPr lvl="1"/>
            <a:r>
              <a:rPr lang="en-GB" sz="1600" dirty="0"/>
              <a:t>Like the 40x samples, these 45x samples remain ‘user centric’ but unlike the 40x samples, you specify a team name to obtain the list of users that are to be updated</a:t>
            </a:r>
          </a:p>
          <a:p>
            <a:pPr lvl="2"/>
            <a:r>
              <a:rPr lang="en-GB" sz="1600" dirty="0"/>
              <a:t>Means the data file is very simple, its just a list of teams, instead of a list of users</a:t>
            </a:r>
          </a:p>
          <a:p>
            <a:pPr lvl="1"/>
            <a:r>
              <a:rPr lang="en-GB" sz="1600" dirty="0"/>
              <a:t>Scripts 456 and 457 are only needed if you created users incorrectly in the first place!</a:t>
            </a:r>
          </a:p>
          <a:p>
            <a:pPr lvl="2"/>
            <a:r>
              <a:rPr lang="en-GB" sz="1600" dirty="0"/>
              <a:t>Avoid needing to use these by defining the users correctly at time of creation</a:t>
            </a:r>
          </a:p>
          <a:p>
            <a:pPr lvl="2"/>
            <a:endParaRPr lang="en-GB" sz="1600" dirty="0"/>
          </a:p>
        </p:txBody>
      </p:sp>
      <p:sp>
        <p:nvSpPr>
          <p:cNvPr id="4" name="Title"/>
          <p:cNvSpPr>
            <a:spLocks noGrp="1"/>
          </p:cNvSpPr>
          <p:nvPr>
            <p:ph type="title"/>
          </p:nvPr>
        </p:nvSpPr>
        <p:spPr>
          <a:xfrm>
            <a:off x="504001" y="504000"/>
            <a:ext cx="11186476" cy="677108"/>
          </a:xfrm>
        </p:spPr>
        <p:txBody>
          <a:bodyPr/>
          <a:lstStyle/>
          <a:p>
            <a:r>
              <a:rPr lang="en-GB" dirty="0"/>
              <a:t>Sample scripts for updating users by team</a:t>
            </a:r>
            <a:br>
              <a:rPr lang="en-GB" dirty="0"/>
            </a:br>
            <a:r>
              <a:rPr lang="en-GB" sz="2000" b="0" dirty="0"/>
              <a:t>Overview</a:t>
            </a:r>
          </a:p>
        </p:txBody>
      </p:sp>
      <p:graphicFrame>
        <p:nvGraphicFramePr>
          <p:cNvPr id="6" name="Table 4">
            <a:extLst>
              <a:ext uri="{FF2B5EF4-FFF2-40B4-BE49-F238E27FC236}">
                <a16:creationId xmlns:a16="http://schemas.microsoft.com/office/drawing/2014/main" id="{0DBAD980-3275-4B4E-9324-A231A5FCED6F}"/>
              </a:ext>
            </a:extLst>
          </p:cNvPr>
          <p:cNvGraphicFramePr>
            <a:graphicFrameLocks noGrp="1"/>
          </p:cNvGraphicFramePr>
          <p:nvPr>
            <p:extLst>
              <p:ext uri="{D42A27DB-BD31-4B8C-83A1-F6EECF244321}">
                <p14:modId xmlns:p14="http://schemas.microsoft.com/office/powerpoint/2010/main" val="3812753861"/>
              </p:ext>
            </p:extLst>
          </p:nvPr>
        </p:nvGraphicFramePr>
        <p:xfrm>
          <a:off x="405568" y="1358623"/>
          <a:ext cx="7035435" cy="2836388"/>
        </p:xfrm>
        <a:graphic>
          <a:graphicData uri="http://schemas.openxmlformats.org/drawingml/2006/table">
            <a:tbl>
              <a:tblPr firstRow="1">
                <a:tableStyleId>{3C2FFA5D-87B4-456A-9821-1D502468CF0F}</a:tableStyleId>
              </a:tblPr>
              <a:tblGrid>
                <a:gridCol w="4359863">
                  <a:extLst>
                    <a:ext uri="{9D8B030D-6E8A-4147-A177-3AD203B41FA5}">
                      <a16:colId xmlns:a16="http://schemas.microsoft.com/office/drawing/2014/main" val="1747604431"/>
                    </a:ext>
                  </a:extLst>
                </a:gridCol>
                <a:gridCol w="975946">
                  <a:extLst>
                    <a:ext uri="{9D8B030D-6E8A-4147-A177-3AD203B41FA5}">
                      <a16:colId xmlns:a16="http://schemas.microsoft.com/office/drawing/2014/main" val="2772634590"/>
                    </a:ext>
                  </a:extLst>
                </a:gridCol>
                <a:gridCol w="1699626">
                  <a:extLst>
                    <a:ext uri="{9D8B030D-6E8A-4147-A177-3AD203B41FA5}">
                      <a16:colId xmlns:a16="http://schemas.microsoft.com/office/drawing/2014/main" val="1878858340"/>
                    </a:ext>
                  </a:extLst>
                </a:gridCol>
              </a:tblGrid>
              <a:tr h="330932">
                <a:tc>
                  <a:txBody>
                    <a:bodyPr/>
                    <a:lstStyle/>
                    <a:p>
                      <a:pPr algn="r"/>
                      <a:r>
                        <a:rPr lang="en-GB" sz="1600" dirty="0"/>
                        <a:t>Updating users:</a:t>
                      </a:r>
                    </a:p>
                  </a:txBody>
                  <a:tcPr/>
                </a:tc>
                <a:tc>
                  <a:txBody>
                    <a:bodyPr/>
                    <a:lstStyle/>
                    <a:p>
                      <a:pPr algn="ctr"/>
                      <a:r>
                        <a:rPr lang="en-GB" sz="1600" dirty="0"/>
                        <a:t>Sample Script:</a:t>
                      </a:r>
                    </a:p>
                  </a:txBody>
                  <a:tcPr/>
                </a:tc>
                <a:tc>
                  <a:txBody>
                    <a:bodyPr/>
                    <a:lstStyle/>
                    <a:p>
                      <a:pPr algn="ctr"/>
                      <a:r>
                        <a:rPr lang="en-GB" sz="1600" dirty="0"/>
                        <a:t>Data file format:</a:t>
                      </a:r>
                    </a:p>
                  </a:txBody>
                  <a:tcPr/>
                </a:tc>
                <a:extLst>
                  <a:ext uri="{0D108BD9-81ED-4DB2-BD59-A6C34878D82A}">
                    <a16:rowId xmlns:a16="http://schemas.microsoft.com/office/drawing/2014/main" val="1204804081"/>
                  </a:ext>
                </a:extLst>
              </a:tr>
              <a:tr h="305237">
                <a:tc>
                  <a:txBody>
                    <a:bodyPr/>
                    <a:lstStyle/>
                    <a:p>
                      <a:pPr algn="r"/>
                      <a:r>
                        <a:rPr lang="en-GB" sz="1400" dirty="0"/>
                        <a:t>Business Intelligence license type</a:t>
                      </a:r>
                    </a:p>
                  </a:txBody>
                  <a:tcPr anchor="ctr"/>
                </a:tc>
                <a:tc>
                  <a:txBody>
                    <a:bodyPr/>
                    <a:lstStyle/>
                    <a:p>
                      <a:pPr algn="ctr"/>
                      <a:r>
                        <a:rPr lang="en-GB" sz="1400" strike="noStrike" dirty="0"/>
                        <a:t>451</a:t>
                      </a:r>
                      <a:endParaRPr lang="en-GB" sz="1400" b="0" strike="noStrike" dirty="0">
                        <a:solidFill>
                          <a:schemeClr val="tx1"/>
                        </a:solidFill>
                      </a:endParaRPr>
                    </a:p>
                  </a:txBody>
                  <a:tcPr anchor="ctr"/>
                </a:tc>
                <a:tc>
                  <a:txBody>
                    <a:bodyPr/>
                    <a:lstStyle/>
                    <a:p>
                      <a:pPr algn="ctr"/>
                      <a:r>
                        <a:rPr lang="en-GB" sz="1400" b="0" strike="noStrike" dirty="0">
                          <a:solidFill>
                            <a:schemeClr val="tx1"/>
                          </a:solidFill>
                        </a:rPr>
                        <a:t>.csv .json</a:t>
                      </a:r>
                    </a:p>
                  </a:txBody>
                  <a:tcPr anchor="ctr"/>
                </a:tc>
                <a:extLst>
                  <a:ext uri="{0D108BD9-81ED-4DB2-BD59-A6C34878D82A}">
                    <a16:rowId xmlns:a16="http://schemas.microsoft.com/office/drawing/2014/main" val="2104020131"/>
                  </a:ext>
                </a:extLst>
              </a:tr>
              <a:tr h="305237">
                <a:tc>
                  <a:txBody>
                    <a:bodyPr/>
                    <a:lstStyle/>
                    <a:p>
                      <a:pPr algn="r"/>
                      <a:r>
                        <a:rPr lang="en-GB" sz="1400" dirty="0"/>
                        <a:t>Active status</a:t>
                      </a:r>
                    </a:p>
                  </a:txBody>
                  <a:tcPr anchor="ctr"/>
                </a:tc>
                <a:tc>
                  <a:txBody>
                    <a:bodyPr/>
                    <a:lstStyle/>
                    <a:p>
                      <a:pPr algn="ctr"/>
                      <a:r>
                        <a:rPr lang="en-GB" sz="1400" b="0" strike="noStrike" dirty="0">
                          <a:solidFill>
                            <a:schemeClr val="tx1"/>
                          </a:solidFill>
                        </a:rPr>
                        <a:t>452</a:t>
                      </a:r>
                    </a:p>
                  </a:txBody>
                  <a:tcPr anchor="ctr"/>
                </a:tc>
                <a:tc>
                  <a:txBody>
                    <a:bodyPr/>
                    <a:lstStyle/>
                    <a:p>
                      <a:pPr algn="ctr"/>
                      <a:r>
                        <a:rPr lang="en-GB" sz="1400" b="0" strike="noStrike" dirty="0">
                          <a:solidFill>
                            <a:schemeClr val="tx1"/>
                          </a:solidFill>
                        </a:rPr>
                        <a:t>.csv .json</a:t>
                      </a:r>
                    </a:p>
                  </a:txBody>
                  <a:tcPr anchor="ctr"/>
                </a:tc>
                <a:extLst>
                  <a:ext uri="{0D108BD9-81ED-4DB2-BD59-A6C34878D82A}">
                    <a16:rowId xmlns:a16="http://schemas.microsoft.com/office/drawing/2014/main" val="963463274"/>
                  </a:ext>
                </a:extLst>
              </a:tr>
              <a:tr h="305237">
                <a:tc>
                  <a:txBody>
                    <a:bodyPr/>
                    <a:lstStyle/>
                    <a:p>
                      <a:pPr algn="r"/>
                      <a:r>
                        <a:rPr lang="en-GB" sz="1400" dirty="0"/>
                        <a:t>Manager</a:t>
                      </a:r>
                    </a:p>
                  </a:txBody>
                  <a:tcPr anchor="ctr"/>
                </a:tc>
                <a:tc>
                  <a:txBody>
                    <a:bodyPr/>
                    <a:lstStyle/>
                    <a:p>
                      <a:pPr algn="ctr"/>
                      <a:r>
                        <a:rPr lang="en-GB" sz="1400" b="0" strike="noStrike" kern="1200" dirty="0">
                          <a:solidFill>
                            <a:schemeClr val="tx1"/>
                          </a:solidFill>
                          <a:latin typeface="+mn-lt"/>
                          <a:ea typeface="+mn-ea"/>
                          <a:cs typeface="+mn-cs"/>
                        </a:rPr>
                        <a:t>454</a:t>
                      </a:r>
                    </a:p>
                  </a:txBody>
                  <a:tcPr anchor="ctr"/>
                </a:tc>
                <a:tc>
                  <a:txBody>
                    <a:bodyPr/>
                    <a:lstStyle/>
                    <a:p>
                      <a:pPr algn="ctr"/>
                      <a:r>
                        <a:rPr lang="en-GB" sz="1400" b="0" strike="noStrike" kern="1200" dirty="0">
                          <a:solidFill>
                            <a:schemeClr val="tx1"/>
                          </a:solidFill>
                          <a:latin typeface="+mn-lt"/>
                          <a:ea typeface="+mn-ea"/>
                          <a:cs typeface="+mn-cs"/>
                        </a:rPr>
                        <a:t>.csv .json</a:t>
                      </a:r>
                    </a:p>
                  </a:txBody>
                  <a:tcPr anchor="ctr"/>
                </a:tc>
                <a:extLst>
                  <a:ext uri="{0D108BD9-81ED-4DB2-BD59-A6C34878D82A}">
                    <a16:rowId xmlns:a16="http://schemas.microsoft.com/office/drawing/2014/main" val="3285497478"/>
                  </a:ext>
                </a:extLst>
              </a:tr>
              <a:tr h="511441">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400" dirty="0"/>
                        <a:t>Business Intelligence license type</a:t>
                      </a:r>
                    </a:p>
                    <a:p>
                      <a:pPr algn="r"/>
                      <a:r>
                        <a:rPr lang="en-GB" sz="1400" dirty="0"/>
                        <a:t>&amp; active status</a:t>
                      </a:r>
                    </a:p>
                  </a:txBody>
                  <a:tcPr anchor="ctr"/>
                </a:tc>
                <a:tc>
                  <a:txBody>
                    <a:bodyPr/>
                    <a:lstStyle/>
                    <a:p>
                      <a:pPr algn="ctr"/>
                      <a:r>
                        <a:rPr lang="en-GB" sz="1400" b="0" strike="noStrike" kern="1200" dirty="0">
                          <a:solidFill>
                            <a:schemeClr val="tx1"/>
                          </a:solidFill>
                          <a:latin typeface="+mn-lt"/>
                          <a:ea typeface="+mn-ea"/>
                          <a:cs typeface="+mn-cs"/>
                        </a:rPr>
                        <a:t>455</a:t>
                      </a:r>
                    </a:p>
                  </a:txBody>
                  <a:tcPr anchor="ctr"/>
                </a:tc>
                <a:tc>
                  <a:txBody>
                    <a:bodyPr/>
                    <a:lstStyle/>
                    <a:p>
                      <a:pPr algn="ctr"/>
                      <a:r>
                        <a:rPr lang="en-GB" sz="1400" b="0" strike="noStrike" kern="1200" dirty="0">
                          <a:solidFill>
                            <a:schemeClr val="tx1"/>
                          </a:solidFill>
                          <a:latin typeface="+mn-lt"/>
                          <a:ea typeface="+mn-ea"/>
                          <a:cs typeface="+mn-cs"/>
                        </a:rPr>
                        <a:t>.csv .json</a:t>
                      </a:r>
                    </a:p>
                  </a:txBody>
                  <a:tcPr anchor="ctr"/>
                </a:tc>
                <a:extLst>
                  <a:ext uri="{0D108BD9-81ED-4DB2-BD59-A6C34878D82A}">
                    <a16:rowId xmlns:a16="http://schemas.microsoft.com/office/drawing/2014/main" val="2027097637"/>
                  </a:ext>
                </a:extLst>
              </a:tr>
              <a:tr h="305237">
                <a:tc>
                  <a:txBody>
                    <a:bodyPr/>
                    <a:lstStyle/>
                    <a:p>
                      <a:pPr algn="r"/>
                      <a:r>
                        <a:rPr lang="en-GB" sz="1400" dirty="0"/>
                        <a:t>Datetime, number format, data access language</a:t>
                      </a:r>
                    </a:p>
                  </a:txBody>
                  <a:tcPr anchor="ctr"/>
                </a:tc>
                <a:tc>
                  <a:txBody>
                    <a:bodyPr/>
                    <a:lstStyle/>
                    <a:p>
                      <a:pPr algn="ctr"/>
                      <a:r>
                        <a:rPr lang="en-GB" sz="1400" b="0" strike="noStrike" kern="1200" dirty="0">
                          <a:solidFill>
                            <a:schemeClr val="tx1"/>
                          </a:solidFill>
                          <a:latin typeface="+mn-lt"/>
                          <a:ea typeface="+mn-ea"/>
                          <a:cs typeface="+mn-cs"/>
                        </a:rPr>
                        <a:t>456</a:t>
                      </a:r>
                    </a:p>
                  </a:txBody>
                  <a:tcPr anchor="ctr"/>
                </a:tc>
                <a:tc>
                  <a:txBody>
                    <a:bodyPr/>
                    <a:lstStyle/>
                    <a:p>
                      <a:pPr algn="ctr"/>
                      <a:r>
                        <a:rPr lang="en-GB" sz="1400" b="0" strike="noStrike" kern="1200" dirty="0">
                          <a:solidFill>
                            <a:schemeClr val="tx1"/>
                          </a:solidFill>
                          <a:latin typeface="+mn-lt"/>
                          <a:ea typeface="+mn-ea"/>
                          <a:cs typeface="+mn-cs"/>
                        </a:rPr>
                        <a:t>.json</a:t>
                      </a:r>
                    </a:p>
                  </a:txBody>
                  <a:tcPr anchor="ctr"/>
                </a:tc>
                <a:extLst>
                  <a:ext uri="{0D108BD9-81ED-4DB2-BD59-A6C34878D82A}">
                    <a16:rowId xmlns:a16="http://schemas.microsoft.com/office/drawing/2014/main" val="2689820033"/>
                  </a:ext>
                </a:extLst>
              </a:tr>
              <a:tr h="511441">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400" dirty="0"/>
                        <a:t>Business Intelligence license type</a:t>
                      </a:r>
                    </a:p>
                    <a:p>
                      <a:pPr algn="r"/>
                      <a:r>
                        <a:rPr lang="en-GB" sz="1400" dirty="0"/>
                        <a:t>&amp; Datetime, number format, data access language</a:t>
                      </a:r>
                    </a:p>
                  </a:txBody>
                  <a:tcPr anchor="ctr"/>
                </a:tc>
                <a:tc>
                  <a:txBody>
                    <a:bodyPr/>
                    <a:lstStyle/>
                    <a:p>
                      <a:pPr algn="ctr"/>
                      <a:r>
                        <a:rPr lang="en-GB" sz="1400" b="0" strike="noStrike" kern="1200" dirty="0">
                          <a:solidFill>
                            <a:schemeClr val="tx1"/>
                          </a:solidFill>
                          <a:latin typeface="+mn-lt"/>
                          <a:ea typeface="+mn-ea"/>
                          <a:cs typeface="+mn-cs"/>
                        </a:rPr>
                        <a:t>457</a:t>
                      </a:r>
                    </a:p>
                  </a:txBody>
                  <a:tcPr anchor="ctr"/>
                </a:tc>
                <a:tc>
                  <a:txBody>
                    <a:bodyPr/>
                    <a:lstStyle/>
                    <a:p>
                      <a:pPr algn="ctr"/>
                      <a:r>
                        <a:rPr lang="en-GB" sz="1400" b="0" strike="noStrike" kern="1200" dirty="0">
                          <a:solidFill>
                            <a:schemeClr val="tx1"/>
                          </a:solidFill>
                          <a:latin typeface="+mn-lt"/>
                          <a:ea typeface="+mn-ea"/>
                          <a:cs typeface="+mn-cs"/>
                        </a:rPr>
                        <a:t>.json</a:t>
                      </a:r>
                    </a:p>
                  </a:txBody>
                  <a:tcPr anchor="ctr"/>
                </a:tc>
                <a:extLst>
                  <a:ext uri="{0D108BD9-81ED-4DB2-BD59-A6C34878D82A}">
                    <a16:rowId xmlns:a16="http://schemas.microsoft.com/office/drawing/2014/main" val="3230623663"/>
                  </a:ext>
                </a:extLst>
              </a:tr>
            </a:tbl>
          </a:graphicData>
        </a:graphic>
      </p:graphicFrame>
      <p:sp>
        <p:nvSpPr>
          <p:cNvPr id="10" name="TextBox 9">
            <a:extLst>
              <a:ext uri="{FF2B5EF4-FFF2-40B4-BE49-F238E27FC236}">
                <a16:creationId xmlns:a16="http://schemas.microsoft.com/office/drawing/2014/main" id="{EB86DC39-3E5F-452E-A7BD-9C57A076C783}"/>
              </a:ext>
            </a:extLst>
          </p:cNvPr>
          <p:cNvSpPr txBox="1"/>
          <p:nvPr/>
        </p:nvSpPr>
        <p:spPr>
          <a:xfrm>
            <a:off x="8990940" y="1409266"/>
            <a:ext cx="2218556"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.csv data file for scripts 451:</a:t>
            </a:r>
          </a:p>
        </p:txBody>
      </p:sp>
      <p:sp>
        <p:nvSpPr>
          <p:cNvPr id="13" name="TextBox 12">
            <a:extLst>
              <a:ext uri="{FF2B5EF4-FFF2-40B4-BE49-F238E27FC236}">
                <a16:creationId xmlns:a16="http://schemas.microsoft.com/office/drawing/2014/main" id="{834B0580-069D-4AC3-A0D3-EC3B14CD741E}"/>
              </a:ext>
            </a:extLst>
          </p:cNvPr>
          <p:cNvSpPr txBox="1"/>
          <p:nvPr/>
        </p:nvSpPr>
        <p:spPr>
          <a:xfrm>
            <a:off x="8990940" y="2541809"/>
            <a:ext cx="2277868"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.json data file for scripts 456:</a:t>
            </a:r>
          </a:p>
        </p:txBody>
      </p:sp>
      <p:pic>
        <p:nvPicPr>
          <p:cNvPr id="5" name="Picture 4">
            <a:extLst>
              <a:ext uri="{FF2B5EF4-FFF2-40B4-BE49-F238E27FC236}">
                <a16:creationId xmlns:a16="http://schemas.microsoft.com/office/drawing/2014/main" id="{5AB32297-FD3E-47D5-8A66-DEA7C3FA2980}"/>
              </a:ext>
            </a:extLst>
          </p:cNvPr>
          <p:cNvPicPr>
            <a:picLocks noChangeAspect="1"/>
          </p:cNvPicPr>
          <p:nvPr/>
        </p:nvPicPr>
        <p:blipFill>
          <a:blip r:embed="rId3"/>
          <a:stretch>
            <a:fillRect/>
          </a:stretch>
        </p:blipFill>
        <p:spPr>
          <a:xfrm>
            <a:off x="8990940" y="1730285"/>
            <a:ext cx="2124371" cy="438211"/>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476F2D55-6CAB-4C76-AEA0-636A60B9A451}"/>
              </a:ext>
            </a:extLst>
          </p:cNvPr>
          <p:cNvPicPr>
            <a:picLocks noChangeAspect="1"/>
          </p:cNvPicPr>
          <p:nvPr/>
        </p:nvPicPr>
        <p:blipFill>
          <a:blip r:embed="rId4"/>
          <a:stretch>
            <a:fillRect/>
          </a:stretch>
        </p:blipFill>
        <p:spPr>
          <a:xfrm>
            <a:off x="8704713" y="2815017"/>
            <a:ext cx="2877854" cy="1403398"/>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5EC2918D-AB02-419A-8FE3-A6B3CFD4EDC2}"/>
              </a:ext>
            </a:extLst>
          </p:cNvPr>
          <p:cNvPicPr>
            <a:picLocks noChangeAspect="1"/>
          </p:cNvPicPr>
          <p:nvPr/>
        </p:nvPicPr>
        <p:blipFill>
          <a:blip r:embed="rId5"/>
          <a:stretch>
            <a:fillRect/>
          </a:stretch>
        </p:blipFill>
        <p:spPr>
          <a:xfrm>
            <a:off x="11212606" y="113671"/>
            <a:ext cx="751627" cy="1067437"/>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435F8A1F-B63D-4504-96FA-FF5D09C9FE06}"/>
              </a:ext>
            </a:extLst>
          </p:cNvPr>
          <p:cNvPicPr>
            <a:picLocks noChangeAspect="1"/>
          </p:cNvPicPr>
          <p:nvPr/>
        </p:nvPicPr>
        <p:blipFill>
          <a:blip r:embed="rId6"/>
          <a:stretch>
            <a:fillRect/>
          </a:stretch>
        </p:blipFill>
        <p:spPr>
          <a:xfrm>
            <a:off x="10723107" y="206647"/>
            <a:ext cx="614756" cy="7615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196245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432707" y="4730676"/>
            <a:ext cx="11458660" cy="1016981"/>
          </a:xfrm>
        </p:spPr>
        <p:txBody>
          <a:bodyPr>
            <a:normAutofit/>
          </a:bodyPr>
          <a:lstStyle/>
          <a:p>
            <a:r>
              <a:rPr lang="en-GB" sz="1800" dirty="0"/>
              <a:t>Sample scripts for updating users</a:t>
            </a:r>
          </a:p>
          <a:p>
            <a:pPr lvl="1"/>
            <a:r>
              <a:rPr lang="en-GB" sz="1600" dirty="0"/>
              <a:t>Postman isn’t really designed for thousands of requests per iteration</a:t>
            </a:r>
          </a:p>
          <a:p>
            <a:pPr lvl="2"/>
            <a:r>
              <a:rPr lang="en-GB" sz="1600" dirty="0"/>
              <a:t>Means the maximum team size for all these scripts is about 1000 users until stability issues should be expected</a:t>
            </a:r>
          </a:p>
          <a:p>
            <a:pPr lvl="2"/>
            <a:endParaRPr lang="en-GB" sz="1600" dirty="0"/>
          </a:p>
        </p:txBody>
      </p:sp>
      <p:sp>
        <p:nvSpPr>
          <p:cNvPr id="4" name="Title"/>
          <p:cNvSpPr>
            <a:spLocks noGrp="1"/>
          </p:cNvSpPr>
          <p:nvPr>
            <p:ph type="title"/>
          </p:nvPr>
        </p:nvSpPr>
        <p:spPr>
          <a:xfrm>
            <a:off x="504001" y="504000"/>
            <a:ext cx="11186476" cy="677108"/>
          </a:xfrm>
        </p:spPr>
        <p:txBody>
          <a:bodyPr/>
          <a:lstStyle/>
          <a:p>
            <a:r>
              <a:rPr lang="en-GB" dirty="0"/>
              <a:t>Sample scripts for updating users by team</a:t>
            </a:r>
            <a:br>
              <a:rPr lang="en-GB" dirty="0"/>
            </a:br>
            <a:r>
              <a:rPr lang="en-GB" sz="2000" b="0" dirty="0"/>
              <a:t>Throughput performance</a:t>
            </a:r>
          </a:p>
        </p:txBody>
      </p:sp>
      <p:graphicFrame>
        <p:nvGraphicFramePr>
          <p:cNvPr id="6" name="Table 4">
            <a:extLst>
              <a:ext uri="{FF2B5EF4-FFF2-40B4-BE49-F238E27FC236}">
                <a16:creationId xmlns:a16="http://schemas.microsoft.com/office/drawing/2014/main" id="{0DBAD980-3275-4B4E-9324-A231A5FCED6F}"/>
              </a:ext>
            </a:extLst>
          </p:cNvPr>
          <p:cNvGraphicFramePr>
            <a:graphicFrameLocks noGrp="1"/>
          </p:cNvGraphicFramePr>
          <p:nvPr>
            <p:extLst>
              <p:ext uri="{D42A27DB-BD31-4B8C-83A1-F6EECF244321}">
                <p14:modId xmlns:p14="http://schemas.microsoft.com/office/powerpoint/2010/main" val="655628331"/>
              </p:ext>
            </p:extLst>
          </p:nvPr>
        </p:nvGraphicFramePr>
        <p:xfrm>
          <a:off x="708114" y="1181108"/>
          <a:ext cx="10778247" cy="3080228"/>
        </p:xfrm>
        <a:graphic>
          <a:graphicData uri="http://schemas.openxmlformats.org/drawingml/2006/table">
            <a:tbl>
              <a:tblPr firstRow="1">
                <a:tableStyleId>{3C2FFA5D-87B4-456A-9821-1D502468CF0F}</a:tableStyleId>
              </a:tblPr>
              <a:tblGrid>
                <a:gridCol w="4490168">
                  <a:extLst>
                    <a:ext uri="{9D8B030D-6E8A-4147-A177-3AD203B41FA5}">
                      <a16:colId xmlns:a16="http://schemas.microsoft.com/office/drawing/2014/main" val="1747604431"/>
                    </a:ext>
                  </a:extLst>
                </a:gridCol>
                <a:gridCol w="1130364">
                  <a:extLst>
                    <a:ext uri="{9D8B030D-6E8A-4147-A177-3AD203B41FA5}">
                      <a16:colId xmlns:a16="http://schemas.microsoft.com/office/drawing/2014/main" val="2772634590"/>
                    </a:ext>
                  </a:extLst>
                </a:gridCol>
                <a:gridCol w="2368836">
                  <a:extLst>
                    <a:ext uri="{9D8B030D-6E8A-4147-A177-3AD203B41FA5}">
                      <a16:colId xmlns:a16="http://schemas.microsoft.com/office/drawing/2014/main" val="1878858340"/>
                    </a:ext>
                  </a:extLst>
                </a:gridCol>
                <a:gridCol w="2788879">
                  <a:extLst>
                    <a:ext uri="{9D8B030D-6E8A-4147-A177-3AD203B41FA5}">
                      <a16:colId xmlns:a16="http://schemas.microsoft.com/office/drawing/2014/main" val="2170530155"/>
                    </a:ext>
                  </a:extLst>
                </a:gridCol>
              </a:tblGrid>
              <a:tr h="330932">
                <a:tc>
                  <a:txBody>
                    <a:bodyPr/>
                    <a:lstStyle/>
                    <a:p>
                      <a:pPr algn="r"/>
                      <a:r>
                        <a:rPr lang="en-GB" sz="1600" dirty="0"/>
                        <a:t>Updating users:</a:t>
                      </a:r>
                    </a:p>
                  </a:txBody>
                  <a:tcPr/>
                </a:tc>
                <a:tc>
                  <a:txBody>
                    <a:bodyPr/>
                    <a:lstStyle/>
                    <a:p>
                      <a:pPr algn="ctr"/>
                      <a:r>
                        <a:rPr lang="en-GB" sz="1600" dirty="0"/>
                        <a:t>Script:</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a:t>0 or 500 users registered in Service.</a:t>
                      </a:r>
                    </a:p>
                    <a:p>
                      <a:pPr algn="ctr"/>
                      <a:r>
                        <a:rPr lang="en-GB" sz="1600"/>
                        <a:t>Throughput</a:t>
                      </a:r>
                      <a:r>
                        <a:rPr lang="en-GB" sz="1600" dirty="0"/>
                        <a:t>:</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a:t>80,000 users registered in Service.</a:t>
                      </a:r>
                    </a:p>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a:t>Throughput</a:t>
                      </a:r>
                      <a:r>
                        <a:rPr lang="en-GB" sz="1600" dirty="0"/>
                        <a:t>:</a:t>
                      </a:r>
                    </a:p>
                  </a:txBody>
                  <a:tcPr/>
                </a:tc>
                <a:extLst>
                  <a:ext uri="{0D108BD9-81ED-4DB2-BD59-A6C34878D82A}">
                    <a16:rowId xmlns:a16="http://schemas.microsoft.com/office/drawing/2014/main" val="1204804081"/>
                  </a:ext>
                </a:extLst>
              </a:tr>
              <a:tr h="305237">
                <a:tc>
                  <a:txBody>
                    <a:bodyPr/>
                    <a:lstStyle/>
                    <a:p>
                      <a:pPr algn="r"/>
                      <a:r>
                        <a:rPr lang="en-GB" sz="1400" dirty="0"/>
                        <a:t>Business Intelligence license type</a:t>
                      </a:r>
                    </a:p>
                  </a:txBody>
                  <a:tcPr anchor="ctr"/>
                </a:tc>
                <a:tc>
                  <a:txBody>
                    <a:bodyPr/>
                    <a:lstStyle/>
                    <a:p>
                      <a:pPr algn="ctr"/>
                      <a:r>
                        <a:rPr lang="en-GB" sz="1400" strike="noStrike" dirty="0"/>
                        <a:t>451</a:t>
                      </a:r>
                      <a:endParaRPr lang="en-GB" sz="1400" b="0" strike="noStrike" dirty="0">
                        <a:solidFill>
                          <a:schemeClr val="tx1"/>
                        </a:solidFill>
                      </a:endParaRPr>
                    </a:p>
                  </a:txBody>
                  <a:tcPr anchor="ctr"/>
                </a:tc>
                <a:tc rowSpan="6">
                  <a:txBody>
                    <a:bodyPr/>
                    <a:lstStyle/>
                    <a:p>
                      <a:pPr algn="ctr"/>
                      <a:r>
                        <a:rPr lang="en-GB" sz="1400" b="0" strike="noStrike" dirty="0">
                          <a:solidFill>
                            <a:schemeClr val="tx1"/>
                          </a:solidFill>
                        </a:rPr>
                        <a:t>0.33 users/sec</a:t>
                      </a:r>
                    </a:p>
                    <a:p>
                      <a:pPr algn="ctr"/>
                      <a:r>
                        <a:rPr lang="en-GB" sz="1400" b="0" strike="noStrike" dirty="0">
                          <a:solidFill>
                            <a:schemeClr val="tx1"/>
                          </a:solidFill>
                        </a:rPr>
                        <a:t>2.99 secs/user (8.6%)</a:t>
                      </a:r>
                    </a:p>
                  </a:txBody>
                  <a:tcPr anchor="ctr"/>
                </a:tc>
                <a:tc rowSpan="6">
                  <a:txBody>
                    <a:bodyPr/>
                    <a:lstStyle/>
                    <a:p>
                      <a:pPr algn="ctr"/>
                      <a:r>
                        <a:rPr lang="en-GB" sz="1400" b="0" strike="noStrike" dirty="0">
                          <a:solidFill>
                            <a:schemeClr val="tx1"/>
                          </a:solidFill>
                        </a:rPr>
                        <a:t>0.14 users/sec</a:t>
                      </a:r>
                    </a:p>
                    <a:p>
                      <a:pPr algn="ctr"/>
                      <a:r>
                        <a:rPr lang="en-GB" sz="1400" b="0" strike="noStrike" dirty="0">
                          <a:solidFill>
                            <a:schemeClr val="tx1"/>
                          </a:solidFill>
                        </a:rPr>
                        <a:t>7.13 secs/user (3.5%)</a:t>
                      </a:r>
                    </a:p>
                  </a:txBody>
                  <a:tcPr anchor="ctr"/>
                </a:tc>
                <a:extLst>
                  <a:ext uri="{0D108BD9-81ED-4DB2-BD59-A6C34878D82A}">
                    <a16:rowId xmlns:a16="http://schemas.microsoft.com/office/drawing/2014/main" val="2104020131"/>
                  </a:ext>
                </a:extLst>
              </a:tr>
              <a:tr h="305237">
                <a:tc>
                  <a:txBody>
                    <a:bodyPr/>
                    <a:lstStyle/>
                    <a:p>
                      <a:pPr algn="r"/>
                      <a:r>
                        <a:rPr lang="en-GB" sz="1400" dirty="0"/>
                        <a:t>Active status</a:t>
                      </a:r>
                    </a:p>
                  </a:txBody>
                  <a:tcPr anchor="ctr"/>
                </a:tc>
                <a:tc>
                  <a:txBody>
                    <a:bodyPr/>
                    <a:lstStyle/>
                    <a:p>
                      <a:pPr algn="ctr"/>
                      <a:r>
                        <a:rPr lang="en-GB" sz="1400" b="0" strike="noStrike" dirty="0">
                          <a:solidFill>
                            <a:schemeClr val="tx1"/>
                          </a:solidFill>
                        </a:rPr>
                        <a:t>452</a:t>
                      </a:r>
                    </a:p>
                  </a:txBody>
                  <a:tcPr anchor="ctr"/>
                </a:tc>
                <a:tc vMerge="1">
                  <a:txBody>
                    <a:bodyPr/>
                    <a:lstStyle/>
                    <a:p>
                      <a:pPr algn="ctr"/>
                      <a:endParaRPr lang="en-GB" sz="1400" b="0" strike="noStrike" dirty="0">
                        <a:solidFill>
                          <a:schemeClr val="tx1"/>
                        </a:solidFill>
                      </a:endParaRPr>
                    </a:p>
                  </a:txBody>
                  <a:tcPr anchor="ctr"/>
                </a:tc>
                <a:tc vMerge="1">
                  <a:txBody>
                    <a:bodyPr/>
                    <a:lstStyle/>
                    <a:p>
                      <a:pPr algn="ctr"/>
                      <a:endParaRPr lang="en-GB" sz="1400" b="0" strike="noStrike" dirty="0">
                        <a:solidFill>
                          <a:schemeClr val="tx1"/>
                        </a:solidFill>
                      </a:endParaRPr>
                    </a:p>
                  </a:txBody>
                  <a:tcPr anchor="ctr"/>
                </a:tc>
                <a:extLst>
                  <a:ext uri="{0D108BD9-81ED-4DB2-BD59-A6C34878D82A}">
                    <a16:rowId xmlns:a16="http://schemas.microsoft.com/office/drawing/2014/main" val="963463274"/>
                  </a:ext>
                </a:extLst>
              </a:tr>
              <a:tr h="305237">
                <a:tc>
                  <a:txBody>
                    <a:bodyPr/>
                    <a:lstStyle/>
                    <a:p>
                      <a:pPr algn="r"/>
                      <a:r>
                        <a:rPr lang="en-GB" sz="1400" dirty="0"/>
                        <a:t>Manager</a:t>
                      </a:r>
                    </a:p>
                  </a:txBody>
                  <a:tcPr anchor="ctr"/>
                </a:tc>
                <a:tc>
                  <a:txBody>
                    <a:bodyPr/>
                    <a:lstStyle/>
                    <a:p>
                      <a:pPr algn="ctr"/>
                      <a:r>
                        <a:rPr lang="en-GB" sz="1400" b="0" strike="noStrike" kern="1200" dirty="0">
                          <a:solidFill>
                            <a:schemeClr val="tx1"/>
                          </a:solidFill>
                          <a:latin typeface="+mn-lt"/>
                          <a:ea typeface="+mn-ea"/>
                          <a:cs typeface="+mn-cs"/>
                        </a:rPr>
                        <a:t>454</a:t>
                      </a:r>
                    </a:p>
                  </a:txBody>
                  <a:tcPr anchor="ctr"/>
                </a:tc>
                <a:tc vMerge="1">
                  <a:txBody>
                    <a:bodyPr/>
                    <a:lstStyle/>
                    <a:p>
                      <a:pPr algn="ctr"/>
                      <a:endParaRPr lang="en-GB" sz="1400" b="0" strike="noStrike" dirty="0">
                        <a:solidFill>
                          <a:schemeClr val="tx1"/>
                        </a:solidFill>
                      </a:endParaRPr>
                    </a:p>
                  </a:txBody>
                  <a:tcPr anchor="ctr"/>
                </a:tc>
                <a:tc vMerge="1">
                  <a:txBody>
                    <a:bodyPr/>
                    <a:lstStyle/>
                    <a:p>
                      <a:pPr algn="ctr"/>
                      <a:endParaRPr lang="en-GB" sz="1400" b="0" strike="noStrike" dirty="0">
                        <a:solidFill>
                          <a:schemeClr val="tx1"/>
                        </a:solidFill>
                      </a:endParaRPr>
                    </a:p>
                  </a:txBody>
                  <a:tcPr anchor="ctr"/>
                </a:tc>
                <a:extLst>
                  <a:ext uri="{0D108BD9-81ED-4DB2-BD59-A6C34878D82A}">
                    <a16:rowId xmlns:a16="http://schemas.microsoft.com/office/drawing/2014/main" val="3285497478"/>
                  </a:ext>
                </a:extLst>
              </a:tr>
              <a:tr h="511441">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400" dirty="0"/>
                        <a:t>Business Intelligence license type</a:t>
                      </a:r>
                    </a:p>
                    <a:p>
                      <a:pPr algn="r"/>
                      <a:r>
                        <a:rPr lang="en-GB" sz="1400" dirty="0"/>
                        <a:t>&amp; active status</a:t>
                      </a:r>
                    </a:p>
                  </a:txBody>
                  <a:tcPr anchor="ctr"/>
                </a:tc>
                <a:tc>
                  <a:txBody>
                    <a:bodyPr/>
                    <a:lstStyle/>
                    <a:p>
                      <a:pPr algn="ctr"/>
                      <a:r>
                        <a:rPr lang="en-GB" sz="1400" b="0" strike="noStrike" kern="1200" dirty="0">
                          <a:solidFill>
                            <a:schemeClr val="tx1"/>
                          </a:solidFill>
                          <a:latin typeface="+mn-lt"/>
                          <a:ea typeface="+mn-ea"/>
                          <a:cs typeface="+mn-cs"/>
                        </a:rPr>
                        <a:t>455</a:t>
                      </a:r>
                    </a:p>
                  </a:txBody>
                  <a:tcPr anchor="ctr"/>
                </a:tc>
                <a:tc vMerge="1">
                  <a:txBody>
                    <a:bodyPr/>
                    <a:lstStyle/>
                    <a:p>
                      <a:pPr algn="ctr"/>
                      <a:endParaRPr lang="en-GB" sz="1400" b="0" strike="noStrike" kern="1200" dirty="0">
                        <a:solidFill>
                          <a:schemeClr val="tx1"/>
                        </a:solidFill>
                        <a:latin typeface="+mn-lt"/>
                        <a:ea typeface="+mn-ea"/>
                        <a:cs typeface="+mn-cs"/>
                      </a:endParaRPr>
                    </a:p>
                  </a:txBody>
                  <a:tcPr anchor="ctr"/>
                </a:tc>
                <a:tc vMerge="1">
                  <a:txBody>
                    <a:bodyPr/>
                    <a:lstStyle/>
                    <a:p>
                      <a:pPr algn="ctr"/>
                      <a:endParaRPr lang="en-GB" sz="1400" b="0" strike="noStrike" kern="1200" dirty="0">
                        <a:solidFill>
                          <a:schemeClr val="tx1"/>
                        </a:solidFill>
                        <a:latin typeface="+mn-lt"/>
                        <a:ea typeface="+mn-ea"/>
                        <a:cs typeface="+mn-cs"/>
                      </a:endParaRPr>
                    </a:p>
                  </a:txBody>
                  <a:tcPr anchor="ctr"/>
                </a:tc>
                <a:extLst>
                  <a:ext uri="{0D108BD9-81ED-4DB2-BD59-A6C34878D82A}">
                    <a16:rowId xmlns:a16="http://schemas.microsoft.com/office/drawing/2014/main" val="2027097637"/>
                  </a:ext>
                </a:extLst>
              </a:tr>
              <a:tr h="305237">
                <a:tc>
                  <a:txBody>
                    <a:bodyPr/>
                    <a:lstStyle/>
                    <a:p>
                      <a:pPr algn="r"/>
                      <a:r>
                        <a:rPr lang="en-GB" sz="1400" dirty="0"/>
                        <a:t>Datetime, number format, data access language</a:t>
                      </a:r>
                    </a:p>
                  </a:txBody>
                  <a:tcPr anchor="ctr"/>
                </a:tc>
                <a:tc>
                  <a:txBody>
                    <a:bodyPr/>
                    <a:lstStyle/>
                    <a:p>
                      <a:pPr algn="ctr"/>
                      <a:r>
                        <a:rPr lang="en-GB" sz="1400" b="0" strike="noStrike" kern="1200" dirty="0">
                          <a:solidFill>
                            <a:schemeClr val="tx1"/>
                          </a:solidFill>
                          <a:latin typeface="+mn-lt"/>
                          <a:ea typeface="+mn-ea"/>
                          <a:cs typeface="+mn-cs"/>
                        </a:rPr>
                        <a:t>456</a:t>
                      </a:r>
                    </a:p>
                  </a:txBody>
                  <a:tcPr anchor="ctr"/>
                </a:tc>
                <a:tc vMerge="1">
                  <a:txBody>
                    <a:bodyPr/>
                    <a:lstStyle/>
                    <a:p>
                      <a:pPr algn="ctr"/>
                      <a:endParaRPr lang="en-GB" sz="1400" b="0" strike="noStrike" kern="1200" dirty="0">
                        <a:solidFill>
                          <a:schemeClr val="tx1"/>
                        </a:solidFill>
                        <a:latin typeface="+mn-lt"/>
                        <a:ea typeface="+mn-ea"/>
                        <a:cs typeface="+mn-cs"/>
                      </a:endParaRPr>
                    </a:p>
                  </a:txBody>
                  <a:tcPr anchor="ctr"/>
                </a:tc>
                <a:tc vMerge="1">
                  <a:txBody>
                    <a:bodyPr/>
                    <a:lstStyle/>
                    <a:p>
                      <a:pPr algn="ctr"/>
                      <a:endParaRPr lang="en-GB" sz="1400" b="0" strike="noStrike" kern="1200" dirty="0">
                        <a:solidFill>
                          <a:schemeClr val="tx1"/>
                        </a:solidFill>
                        <a:latin typeface="+mn-lt"/>
                        <a:ea typeface="+mn-ea"/>
                        <a:cs typeface="+mn-cs"/>
                      </a:endParaRPr>
                    </a:p>
                  </a:txBody>
                  <a:tcPr anchor="ctr"/>
                </a:tc>
                <a:extLst>
                  <a:ext uri="{0D108BD9-81ED-4DB2-BD59-A6C34878D82A}">
                    <a16:rowId xmlns:a16="http://schemas.microsoft.com/office/drawing/2014/main" val="2689820033"/>
                  </a:ext>
                </a:extLst>
              </a:tr>
              <a:tr h="511441">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400" dirty="0"/>
                        <a:t>Business Intelligence license type</a:t>
                      </a:r>
                    </a:p>
                    <a:p>
                      <a:pPr algn="r"/>
                      <a:r>
                        <a:rPr lang="en-GB" sz="1400" dirty="0"/>
                        <a:t>&amp; Datetime, number format, data access language</a:t>
                      </a:r>
                    </a:p>
                  </a:txBody>
                  <a:tcPr anchor="ctr"/>
                </a:tc>
                <a:tc>
                  <a:txBody>
                    <a:bodyPr/>
                    <a:lstStyle/>
                    <a:p>
                      <a:pPr algn="ctr"/>
                      <a:r>
                        <a:rPr lang="en-GB" sz="1400" b="0" strike="noStrike" kern="1200" dirty="0">
                          <a:solidFill>
                            <a:schemeClr val="tx1"/>
                          </a:solidFill>
                          <a:latin typeface="+mn-lt"/>
                          <a:ea typeface="+mn-ea"/>
                          <a:cs typeface="+mn-cs"/>
                        </a:rPr>
                        <a:t>457</a:t>
                      </a:r>
                    </a:p>
                  </a:txBody>
                  <a:tcPr anchor="ctr"/>
                </a:tc>
                <a:tc vMerge="1">
                  <a:txBody>
                    <a:bodyPr/>
                    <a:lstStyle/>
                    <a:p>
                      <a:pPr algn="ctr"/>
                      <a:endParaRPr lang="en-GB" sz="1400" b="0" strike="noStrike" kern="1200" dirty="0">
                        <a:solidFill>
                          <a:schemeClr val="tx1"/>
                        </a:solidFill>
                        <a:latin typeface="+mn-lt"/>
                        <a:ea typeface="+mn-ea"/>
                        <a:cs typeface="+mn-cs"/>
                      </a:endParaRPr>
                    </a:p>
                  </a:txBody>
                  <a:tcPr anchor="ctr"/>
                </a:tc>
                <a:tc vMerge="1">
                  <a:txBody>
                    <a:bodyPr/>
                    <a:lstStyle/>
                    <a:p>
                      <a:pPr algn="ctr"/>
                      <a:endParaRPr lang="en-GB" sz="1400" b="0" strike="noStrike" kern="1200" dirty="0">
                        <a:solidFill>
                          <a:schemeClr val="tx1"/>
                        </a:solidFill>
                        <a:latin typeface="+mn-lt"/>
                        <a:ea typeface="+mn-ea"/>
                        <a:cs typeface="+mn-cs"/>
                      </a:endParaRPr>
                    </a:p>
                  </a:txBody>
                  <a:tcPr anchor="ctr"/>
                </a:tc>
                <a:extLst>
                  <a:ext uri="{0D108BD9-81ED-4DB2-BD59-A6C34878D82A}">
                    <a16:rowId xmlns:a16="http://schemas.microsoft.com/office/drawing/2014/main" val="3230623663"/>
                  </a:ext>
                </a:extLst>
              </a:tr>
            </a:tbl>
          </a:graphicData>
        </a:graphic>
      </p:graphicFrame>
      <p:pic>
        <p:nvPicPr>
          <p:cNvPr id="5" name="Picture 4">
            <a:extLst>
              <a:ext uri="{FF2B5EF4-FFF2-40B4-BE49-F238E27FC236}">
                <a16:creationId xmlns:a16="http://schemas.microsoft.com/office/drawing/2014/main" id="{F5CB1A63-E1E1-4B17-AAD5-E6B92AFFA4E6}"/>
              </a:ext>
            </a:extLst>
          </p:cNvPr>
          <p:cNvPicPr>
            <a:picLocks noChangeAspect="1"/>
          </p:cNvPicPr>
          <p:nvPr/>
        </p:nvPicPr>
        <p:blipFill>
          <a:blip r:embed="rId3"/>
          <a:stretch>
            <a:fillRect/>
          </a:stretch>
        </p:blipFill>
        <p:spPr>
          <a:xfrm>
            <a:off x="5616727" y="1529111"/>
            <a:ext cx="386507" cy="329105"/>
          </a:xfrm>
          <a:prstGeom prst="rect">
            <a:avLst/>
          </a:prstGeom>
        </p:spPr>
      </p:pic>
      <p:pic>
        <p:nvPicPr>
          <p:cNvPr id="7" name="Picture 6">
            <a:extLst>
              <a:ext uri="{FF2B5EF4-FFF2-40B4-BE49-F238E27FC236}">
                <a16:creationId xmlns:a16="http://schemas.microsoft.com/office/drawing/2014/main" id="{2EAEC3CC-2005-4354-9438-405B3EA9C2EF}"/>
              </a:ext>
            </a:extLst>
          </p:cNvPr>
          <p:cNvPicPr>
            <a:picLocks noChangeAspect="1"/>
          </p:cNvPicPr>
          <p:nvPr/>
        </p:nvPicPr>
        <p:blipFill>
          <a:blip r:embed="rId3"/>
          <a:stretch>
            <a:fillRect/>
          </a:stretch>
        </p:blipFill>
        <p:spPr>
          <a:xfrm>
            <a:off x="260733" y="5323114"/>
            <a:ext cx="343948" cy="292867"/>
          </a:xfrm>
          <a:prstGeom prst="rect">
            <a:avLst/>
          </a:prstGeom>
        </p:spPr>
      </p:pic>
      <p:pic>
        <p:nvPicPr>
          <p:cNvPr id="9" name="Picture 8">
            <a:extLst>
              <a:ext uri="{FF2B5EF4-FFF2-40B4-BE49-F238E27FC236}">
                <a16:creationId xmlns:a16="http://schemas.microsoft.com/office/drawing/2014/main" id="{FE6A7E2B-F5E3-49BC-8280-8E110D67DAE6}"/>
              </a:ext>
            </a:extLst>
          </p:cNvPr>
          <p:cNvPicPr>
            <a:picLocks noChangeAspect="1"/>
          </p:cNvPicPr>
          <p:nvPr/>
        </p:nvPicPr>
        <p:blipFill>
          <a:blip r:embed="rId4"/>
          <a:stretch>
            <a:fillRect/>
          </a:stretch>
        </p:blipFill>
        <p:spPr>
          <a:xfrm>
            <a:off x="11212606" y="113671"/>
            <a:ext cx="751627" cy="1067437"/>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A0E2D86F-DAC4-488C-879C-B8ED4E8064E8}"/>
              </a:ext>
            </a:extLst>
          </p:cNvPr>
          <p:cNvPicPr>
            <a:picLocks noChangeAspect="1"/>
          </p:cNvPicPr>
          <p:nvPr/>
        </p:nvPicPr>
        <p:blipFill>
          <a:blip r:embed="rId5"/>
          <a:stretch>
            <a:fillRect/>
          </a:stretch>
        </p:blipFill>
        <p:spPr>
          <a:xfrm>
            <a:off x="10723107" y="206647"/>
            <a:ext cx="614756" cy="7615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962726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DE0CAF3B-8A9C-4B1A-8EA1-A5090EE90B85}"/>
              </a:ext>
            </a:extLst>
          </p:cNvPr>
          <p:cNvSpPr/>
          <p:nvPr/>
        </p:nvSpPr>
        <p:spPr bwMode="gray">
          <a:xfrm>
            <a:off x="11314706" y="6354000"/>
            <a:ext cx="588397" cy="419454"/>
          </a:xfrm>
          <a:prstGeom prst="rect">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id="{ABD9386D-B413-4470-85B4-29F6E93B4836}"/>
              </a:ext>
            </a:extLst>
          </p:cNvPr>
          <p:cNvSpPr>
            <a:spLocks noGrp="1"/>
          </p:cNvSpPr>
          <p:nvPr>
            <p:ph type="title"/>
          </p:nvPr>
        </p:nvSpPr>
        <p:spPr>
          <a:xfrm>
            <a:off x="504001" y="504000"/>
            <a:ext cx="11186476" cy="646331"/>
          </a:xfrm>
        </p:spPr>
        <p:txBody>
          <a:bodyPr/>
          <a:lstStyle/>
          <a:p>
            <a:r>
              <a:rPr lang="en-GB" dirty="0"/>
              <a:t>Sample scripts</a:t>
            </a:r>
            <a:br>
              <a:rPr lang="en-GB" dirty="0"/>
            </a:br>
            <a:r>
              <a:rPr lang="en-GB" sz="1800" b="0" dirty="0"/>
              <a:t>Postman collections</a:t>
            </a:r>
            <a:endParaRPr lang="en-GB" b="0" dirty="0"/>
          </a:p>
        </p:txBody>
      </p:sp>
      <p:pic>
        <p:nvPicPr>
          <p:cNvPr id="4" name="Picture 3">
            <a:extLst>
              <a:ext uri="{FF2B5EF4-FFF2-40B4-BE49-F238E27FC236}">
                <a16:creationId xmlns:a16="http://schemas.microsoft.com/office/drawing/2014/main" id="{A4F77725-857F-45A9-ABDB-B88AD30F8E04}"/>
              </a:ext>
            </a:extLst>
          </p:cNvPr>
          <p:cNvPicPr>
            <a:picLocks noChangeAspect="1"/>
          </p:cNvPicPr>
          <p:nvPr/>
        </p:nvPicPr>
        <p:blipFill>
          <a:blip r:embed="rId3"/>
          <a:stretch>
            <a:fillRect/>
          </a:stretch>
        </p:blipFill>
        <p:spPr>
          <a:xfrm>
            <a:off x="364373" y="1436018"/>
            <a:ext cx="2341719" cy="358145"/>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C1862F19-3C1B-4EC0-9FCF-C9F5C30BE88C}"/>
              </a:ext>
            </a:extLst>
          </p:cNvPr>
          <p:cNvPicPr>
            <a:picLocks noChangeAspect="1"/>
          </p:cNvPicPr>
          <p:nvPr/>
        </p:nvPicPr>
        <p:blipFill rotWithShape="1">
          <a:blip r:embed="rId4"/>
          <a:srcRect l="1" r="1449"/>
          <a:stretch/>
        </p:blipFill>
        <p:spPr>
          <a:xfrm>
            <a:off x="4598565" y="1073024"/>
            <a:ext cx="2483737" cy="211849"/>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272A2F87-6D66-4632-915E-49932DA0920A}"/>
              </a:ext>
            </a:extLst>
          </p:cNvPr>
          <p:cNvPicPr>
            <a:picLocks noChangeAspect="1"/>
          </p:cNvPicPr>
          <p:nvPr/>
        </p:nvPicPr>
        <p:blipFill>
          <a:blip r:embed="rId5"/>
          <a:stretch>
            <a:fillRect/>
          </a:stretch>
        </p:blipFill>
        <p:spPr>
          <a:xfrm>
            <a:off x="4598565" y="1362220"/>
            <a:ext cx="2483737" cy="599019"/>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8DEAE5B9-8C05-47E3-9BF9-44C556874A9F}"/>
              </a:ext>
            </a:extLst>
          </p:cNvPr>
          <p:cNvPicPr>
            <a:picLocks noChangeAspect="1"/>
          </p:cNvPicPr>
          <p:nvPr/>
        </p:nvPicPr>
        <p:blipFill>
          <a:blip r:embed="rId6"/>
          <a:stretch>
            <a:fillRect/>
          </a:stretch>
        </p:blipFill>
        <p:spPr>
          <a:xfrm>
            <a:off x="8443365" y="578127"/>
            <a:ext cx="2186386" cy="1235783"/>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6D467756-804A-4E05-BBB9-42A2EDAE4A49}"/>
              </a:ext>
            </a:extLst>
          </p:cNvPr>
          <p:cNvPicPr>
            <a:picLocks noChangeAspect="1"/>
          </p:cNvPicPr>
          <p:nvPr/>
        </p:nvPicPr>
        <p:blipFill>
          <a:blip r:embed="rId7"/>
          <a:stretch>
            <a:fillRect/>
          </a:stretch>
        </p:blipFill>
        <p:spPr>
          <a:xfrm>
            <a:off x="9588088" y="1765007"/>
            <a:ext cx="2186386" cy="1045937"/>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C833A626-0EF8-4D35-990D-161D2A690064}"/>
              </a:ext>
            </a:extLst>
          </p:cNvPr>
          <p:cNvPicPr>
            <a:picLocks noChangeAspect="1"/>
          </p:cNvPicPr>
          <p:nvPr/>
        </p:nvPicPr>
        <p:blipFill>
          <a:blip r:embed="rId8"/>
          <a:stretch>
            <a:fillRect/>
          </a:stretch>
        </p:blipFill>
        <p:spPr>
          <a:xfrm>
            <a:off x="5091017" y="6432051"/>
            <a:ext cx="2588768" cy="182736"/>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734CBD16-0035-4385-9757-659FF6F45535}"/>
              </a:ext>
            </a:extLst>
          </p:cNvPr>
          <p:cNvPicPr>
            <a:picLocks noChangeAspect="1"/>
          </p:cNvPicPr>
          <p:nvPr/>
        </p:nvPicPr>
        <p:blipFill>
          <a:blip r:embed="rId9"/>
          <a:stretch>
            <a:fillRect/>
          </a:stretch>
        </p:blipFill>
        <p:spPr>
          <a:xfrm>
            <a:off x="4851511" y="4543469"/>
            <a:ext cx="2230791" cy="541390"/>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648B0CF7-FAEA-461C-BA75-E475965E24DC}"/>
              </a:ext>
            </a:extLst>
          </p:cNvPr>
          <p:cNvSpPr txBox="1"/>
          <p:nvPr/>
        </p:nvSpPr>
        <p:spPr>
          <a:xfrm>
            <a:off x="2803140" y="1499785"/>
            <a:ext cx="958596" cy="246221"/>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600" kern="0" dirty="0">
                <a:ea typeface="Arial Unicode MS" pitchFamily="34" charset="-128"/>
                <a:cs typeface="Arial Unicode MS" pitchFamily="34" charset="-128"/>
              </a:rPr>
              <a:t>Test setup</a:t>
            </a:r>
          </a:p>
        </p:txBody>
      </p:sp>
      <p:sp>
        <p:nvSpPr>
          <p:cNvPr id="16" name="TextBox 15">
            <a:extLst>
              <a:ext uri="{FF2B5EF4-FFF2-40B4-BE49-F238E27FC236}">
                <a16:creationId xmlns:a16="http://schemas.microsoft.com/office/drawing/2014/main" id="{85F0335F-B104-4B4F-8E67-05CE74AFED4E}"/>
              </a:ext>
            </a:extLst>
          </p:cNvPr>
          <p:cNvSpPr txBox="1"/>
          <p:nvPr/>
        </p:nvSpPr>
        <p:spPr>
          <a:xfrm>
            <a:off x="2417995" y="3750046"/>
            <a:ext cx="1120967"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4"/>
                </a:solidFill>
                <a:ea typeface="Arial Unicode MS" pitchFamily="34" charset="-128"/>
                <a:cs typeface="Arial Unicode MS" pitchFamily="34" charset="-128"/>
              </a:rPr>
              <a:t>Creating and updating users</a:t>
            </a:r>
          </a:p>
        </p:txBody>
      </p:sp>
      <p:sp>
        <p:nvSpPr>
          <p:cNvPr id="17" name="TextBox 16">
            <a:extLst>
              <a:ext uri="{FF2B5EF4-FFF2-40B4-BE49-F238E27FC236}">
                <a16:creationId xmlns:a16="http://schemas.microsoft.com/office/drawing/2014/main" id="{6C636189-DD27-4EC6-AEA8-5354D987E2A3}"/>
              </a:ext>
            </a:extLst>
          </p:cNvPr>
          <p:cNvSpPr txBox="1"/>
          <p:nvPr/>
        </p:nvSpPr>
        <p:spPr>
          <a:xfrm>
            <a:off x="5090428" y="5833893"/>
            <a:ext cx="2932438"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3"/>
                </a:solidFill>
                <a:ea typeface="Arial Unicode MS" pitchFamily="34" charset="-128"/>
                <a:cs typeface="Arial Unicode MS" pitchFamily="34" charset="-128"/>
              </a:rPr>
              <a:t>Creating teams and updating their display name</a:t>
            </a:r>
          </a:p>
        </p:txBody>
      </p:sp>
      <p:sp>
        <p:nvSpPr>
          <p:cNvPr id="18" name="TextBox 17">
            <a:extLst>
              <a:ext uri="{FF2B5EF4-FFF2-40B4-BE49-F238E27FC236}">
                <a16:creationId xmlns:a16="http://schemas.microsoft.com/office/drawing/2014/main" id="{F4839A12-8432-4F39-8BB9-C61E4E203413}"/>
              </a:ext>
            </a:extLst>
          </p:cNvPr>
          <p:cNvSpPr txBox="1"/>
          <p:nvPr/>
        </p:nvSpPr>
        <p:spPr>
          <a:xfrm>
            <a:off x="4329141" y="3522726"/>
            <a:ext cx="4327073" cy="98488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1600" kern="0" dirty="0">
                <a:solidFill>
                  <a:schemeClr val="accent6"/>
                </a:solidFill>
                <a:ea typeface="Arial Unicode MS" pitchFamily="34" charset="-128"/>
                <a:cs typeface="Arial Unicode MS" pitchFamily="34" charset="-128"/>
              </a:rPr>
              <a:t>Team Management:</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Add/remove users/roles to/from teams</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Team on team operations, like add members of a team to another, copy a team etc.</a:t>
            </a:r>
          </a:p>
        </p:txBody>
      </p:sp>
      <p:sp>
        <p:nvSpPr>
          <p:cNvPr id="19" name="TextBox 18">
            <a:extLst>
              <a:ext uri="{FF2B5EF4-FFF2-40B4-BE49-F238E27FC236}">
                <a16:creationId xmlns:a16="http://schemas.microsoft.com/office/drawing/2014/main" id="{20C4EC70-D615-429A-A069-8A6A67D8FA26}"/>
              </a:ext>
            </a:extLst>
          </p:cNvPr>
          <p:cNvSpPr txBox="1"/>
          <p:nvPr/>
        </p:nvSpPr>
        <p:spPr>
          <a:xfrm>
            <a:off x="5734433" y="395337"/>
            <a:ext cx="1589053"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5"/>
                </a:solidFill>
                <a:ea typeface="Arial Unicode MS" pitchFamily="34" charset="-128"/>
                <a:cs typeface="Arial Unicode MS" pitchFamily="34" charset="-128"/>
              </a:rPr>
              <a:t>Deleting users and teams</a:t>
            </a:r>
          </a:p>
        </p:txBody>
      </p:sp>
      <p:sp>
        <p:nvSpPr>
          <p:cNvPr id="20" name="TextBox 19">
            <a:extLst>
              <a:ext uri="{FF2B5EF4-FFF2-40B4-BE49-F238E27FC236}">
                <a16:creationId xmlns:a16="http://schemas.microsoft.com/office/drawing/2014/main" id="{12BE0C93-37A9-4510-AD08-831D54F48159}"/>
              </a:ext>
            </a:extLst>
          </p:cNvPr>
          <p:cNvSpPr txBox="1"/>
          <p:nvPr/>
        </p:nvSpPr>
        <p:spPr>
          <a:xfrm>
            <a:off x="8328031" y="277875"/>
            <a:ext cx="2483736" cy="246221"/>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a:t>
            </a:r>
          </a:p>
        </p:txBody>
      </p:sp>
      <p:sp>
        <p:nvSpPr>
          <p:cNvPr id="21" name="TextBox 20">
            <a:extLst>
              <a:ext uri="{FF2B5EF4-FFF2-40B4-BE49-F238E27FC236}">
                <a16:creationId xmlns:a16="http://schemas.microsoft.com/office/drawing/2014/main" id="{72AE7DDD-B4B1-4536-9F32-415B27DF7143}"/>
              </a:ext>
            </a:extLst>
          </p:cNvPr>
          <p:cNvSpPr txBox="1"/>
          <p:nvPr/>
        </p:nvSpPr>
        <p:spPr>
          <a:xfrm>
            <a:off x="7758684" y="1988167"/>
            <a:ext cx="1612460" cy="492443"/>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 by team</a:t>
            </a:r>
          </a:p>
        </p:txBody>
      </p:sp>
      <p:sp>
        <p:nvSpPr>
          <p:cNvPr id="22" name="TextBox 21">
            <a:extLst>
              <a:ext uri="{FF2B5EF4-FFF2-40B4-BE49-F238E27FC236}">
                <a16:creationId xmlns:a16="http://schemas.microsoft.com/office/drawing/2014/main" id="{F85A97F5-D3E9-44BC-A0E1-250B49CC2CE0}"/>
              </a:ext>
            </a:extLst>
          </p:cNvPr>
          <p:cNvSpPr txBox="1"/>
          <p:nvPr/>
        </p:nvSpPr>
        <p:spPr>
          <a:xfrm>
            <a:off x="8785867" y="5066031"/>
            <a:ext cx="3248456"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rgbClr val="002060"/>
                </a:solidFill>
                <a:ea typeface="Arial Unicode MS" pitchFamily="34" charset="-128"/>
                <a:cs typeface="Arial Unicode MS" pitchFamily="34" charset="-128"/>
              </a:rPr>
              <a:t>‘Transport’ users, teams</a:t>
            </a:r>
            <a:br>
              <a:rPr lang="en-GB" sz="1600" kern="0" dirty="0">
                <a:solidFill>
                  <a:srgbClr val="002060"/>
                </a:solidFill>
                <a:ea typeface="Arial Unicode MS" pitchFamily="34" charset="-128"/>
                <a:cs typeface="Arial Unicode MS" pitchFamily="34" charset="-128"/>
              </a:rPr>
            </a:br>
            <a:r>
              <a:rPr lang="en-GB" sz="1600" kern="0" dirty="0">
                <a:solidFill>
                  <a:srgbClr val="002060"/>
                </a:solidFill>
                <a:ea typeface="Arial Unicode MS" pitchFamily="34" charset="-128"/>
                <a:cs typeface="Arial Unicode MS" pitchFamily="34" charset="-128"/>
              </a:rPr>
              <a:t>(and their relationships to roles) from one SAP Analytics Cloud Service to another</a:t>
            </a:r>
          </a:p>
        </p:txBody>
      </p:sp>
      <p:sp>
        <p:nvSpPr>
          <p:cNvPr id="23" name="Agenda items">
            <a:extLst>
              <a:ext uri="{FF2B5EF4-FFF2-40B4-BE49-F238E27FC236}">
                <a16:creationId xmlns:a16="http://schemas.microsoft.com/office/drawing/2014/main" id="{F3C95830-5C45-4270-AB81-66A1F4E9744D}"/>
              </a:ext>
            </a:extLst>
          </p:cNvPr>
          <p:cNvSpPr>
            <a:spLocks noGrp="1"/>
          </p:cNvSpPr>
          <p:nvPr>
            <p:ph type="body" sz="quarter" idx="10"/>
          </p:nvPr>
        </p:nvSpPr>
        <p:spPr>
          <a:xfrm>
            <a:off x="490046" y="5751117"/>
            <a:ext cx="3080236" cy="602883"/>
          </a:xfrm>
        </p:spPr>
        <p:txBody>
          <a:bodyPr>
            <a:normAutofit/>
          </a:bodyPr>
          <a:lstStyle/>
          <a:p>
            <a:pPr lvl="1"/>
            <a:r>
              <a:rPr lang="en-GB" sz="1600" dirty="0"/>
              <a:t>45 samples</a:t>
            </a:r>
          </a:p>
          <a:p>
            <a:pPr lvl="1"/>
            <a:r>
              <a:rPr lang="en-GB" sz="1600" dirty="0"/>
              <a:t>59,000 lines of code</a:t>
            </a:r>
          </a:p>
        </p:txBody>
      </p:sp>
      <p:pic>
        <p:nvPicPr>
          <p:cNvPr id="24" name="Picture 23">
            <a:extLst>
              <a:ext uri="{FF2B5EF4-FFF2-40B4-BE49-F238E27FC236}">
                <a16:creationId xmlns:a16="http://schemas.microsoft.com/office/drawing/2014/main" id="{040791CD-D32B-4AA5-996C-48B3AA137A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auto">
          <a:xfrm>
            <a:off x="2870409" y="601031"/>
            <a:ext cx="548222" cy="492846"/>
          </a:xfrm>
          <a:prstGeom prst="rect">
            <a:avLst/>
          </a:prstGeom>
          <a:noFill/>
        </p:spPr>
      </p:pic>
      <p:pic>
        <p:nvPicPr>
          <p:cNvPr id="5" name="Picture 4">
            <a:extLst>
              <a:ext uri="{FF2B5EF4-FFF2-40B4-BE49-F238E27FC236}">
                <a16:creationId xmlns:a16="http://schemas.microsoft.com/office/drawing/2014/main" id="{5F4D03D3-9E3B-446E-9B3C-6828C5B09B37}"/>
              </a:ext>
            </a:extLst>
          </p:cNvPr>
          <p:cNvPicPr>
            <a:picLocks noChangeAspect="1"/>
          </p:cNvPicPr>
          <p:nvPr/>
        </p:nvPicPr>
        <p:blipFill>
          <a:blip r:embed="rId11"/>
          <a:stretch>
            <a:fillRect/>
          </a:stretch>
        </p:blipFill>
        <p:spPr>
          <a:xfrm>
            <a:off x="420701" y="2403316"/>
            <a:ext cx="1997294" cy="2952269"/>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90CBACB6-FFBF-4AF3-ADC1-D2A1CB34EFA1}"/>
              </a:ext>
            </a:extLst>
          </p:cNvPr>
          <p:cNvPicPr>
            <a:picLocks noChangeAspect="1"/>
          </p:cNvPicPr>
          <p:nvPr/>
        </p:nvPicPr>
        <p:blipFill>
          <a:blip r:embed="rId12"/>
          <a:stretch>
            <a:fillRect/>
          </a:stretch>
        </p:blipFill>
        <p:spPr>
          <a:xfrm>
            <a:off x="9280478" y="6052558"/>
            <a:ext cx="2328426" cy="733149"/>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126703E4-3737-40A9-B69C-944F848BBEF1}"/>
              </a:ext>
            </a:extLst>
          </p:cNvPr>
          <p:cNvPicPr>
            <a:picLocks noChangeAspect="1"/>
          </p:cNvPicPr>
          <p:nvPr/>
        </p:nvPicPr>
        <p:blipFill>
          <a:blip r:embed="rId13"/>
          <a:stretch>
            <a:fillRect/>
          </a:stretch>
        </p:blipFill>
        <p:spPr>
          <a:xfrm>
            <a:off x="2698266" y="2810944"/>
            <a:ext cx="584172" cy="984290"/>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3E3F15CE-4150-465E-8111-2ADEE463085E}"/>
              </a:ext>
            </a:extLst>
          </p:cNvPr>
          <p:cNvPicPr>
            <a:picLocks noChangeAspect="1"/>
          </p:cNvPicPr>
          <p:nvPr/>
        </p:nvPicPr>
        <p:blipFill>
          <a:blip r:embed="rId14"/>
          <a:stretch>
            <a:fillRect/>
          </a:stretch>
        </p:blipFill>
        <p:spPr>
          <a:xfrm>
            <a:off x="4329141" y="5789164"/>
            <a:ext cx="744219" cy="984290"/>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6EDDC373-B659-4A99-8C4D-1810022AEA2F}"/>
              </a:ext>
            </a:extLst>
          </p:cNvPr>
          <p:cNvPicPr>
            <a:picLocks noChangeAspect="1"/>
          </p:cNvPicPr>
          <p:nvPr/>
        </p:nvPicPr>
        <p:blipFill>
          <a:blip r:embed="rId15"/>
          <a:stretch>
            <a:fillRect/>
          </a:stretch>
        </p:blipFill>
        <p:spPr>
          <a:xfrm>
            <a:off x="9141394" y="3891868"/>
            <a:ext cx="2588769" cy="1104897"/>
          </a:xfrm>
          <a:prstGeom prst="rect">
            <a:avLst/>
          </a:prstGeom>
          <a:ln>
            <a:noFill/>
          </a:ln>
          <a:effectLst>
            <a:outerShdw blurRad="292100" dist="139700" dir="2700000" algn="tl" rotWithShape="0">
              <a:srgbClr val="333333">
                <a:alpha val="65000"/>
              </a:srgbClr>
            </a:outerShdw>
          </a:effectLst>
        </p:spPr>
      </p:pic>
      <p:pic>
        <p:nvPicPr>
          <p:cNvPr id="26" name="Picture 25">
            <a:extLst>
              <a:ext uri="{FF2B5EF4-FFF2-40B4-BE49-F238E27FC236}">
                <a16:creationId xmlns:a16="http://schemas.microsoft.com/office/drawing/2014/main" id="{64BEBE5D-B2EE-42E4-AE90-755AD47D84A6}"/>
              </a:ext>
            </a:extLst>
          </p:cNvPr>
          <p:cNvPicPr>
            <a:picLocks noChangeAspect="1"/>
          </p:cNvPicPr>
          <p:nvPr/>
        </p:nvPicPr>
        <p:blipFill>
          <a:blip r:embed="rId16"/>
          <a:stretch>
            <a:fillRect/>
          </a:stretch>
        </p:blipFill>
        <p:spPr>
          <a:xfrm>
            <a:off x="4492037" y="2759151"/>
            <a:ext cx="2673440" cy="807944"/>
          </a:xfrm>
          <a:prstGeom prst="rect">
            <a:avLst/>
          </a:prstGeom>
          <a:ln>
            <a:noFill/>
          </a:ln>
          <a:effectLst>
            <a:outerShdw blurRad="292100" dist="139700" dir="2700000" algn="tl" rotWithShape="0">
              <a:srgbClr val="333333">
                <a:alpha val="65000"/>
              </a:srgbClr>
            </a:outerShdw>
          </a:effectLst>
        </p:spPr>
      </p:pic>
      <p:pic>
        <p:nvPicPr>
          <p:cNvPr id="27" name="Picture 26">
            <a:extLst>
              <a:ext uri="{FF2B5EF4-FFF2-40B4-BE49-F238E27FC236}">
                <a16:creationId xmlns:a16="http://schemas.microsoft.com/office/drawing/2014/main" id="{DF480DA7-E955-4ADF-BE05-148F85991919}"/>
              </a:ext>
            </a:extLst>
          </p:cNvPr>
          <p:cNvPicPr>
            <a:picLocks noChangeAspect="1"/>
          </p:cNvPicPr>
          <p:nvPr/>
        </p:nvPicPr>
        <p:blipFill>
          <a:blip r:embed="rId13"/>
          <a:stretch>
            <a:fillRect/>
          </a:stretch>
        </p:blipFill>
        <p:spPr>
          <a:xfrm>
            <a:off x="10965037" y="321597"/>
            <a:ext cx="572169" cy="964066"/>
          </a:xfrm>
          <a:prstGeom prst="rect">
            <a:avLst/>
          </a:prstGeom>
          <a:ln>
            <a:noFill/>
          </a:ln>
          <a:effectLst>
            <a:outerShdw blurRad="292100" dist="139700" dir="2700000" algn="tl" rotWithShape="0">
              <a:srgbClr val="333333">
                <a:alpha val="65000"/>
              </a:srgbClr>
            </a:outerShdw>
          </a:effectLst>
        </p:spPr>
      </p:pic>
      <p:pic>
        <p:nvPicPr>
          <p:cNvPr id="29" name="Picture 28">
            <a:extLst>
              <a:ext uri="{FF2B5EF4-FFF2-40B4-BE49-F238E27FC236}">
                <a16:creationId xmlns:a16="http://schemas.microsoft.com/office/drawing/2014/main" id="{B12B9908-387E-4853-8579-5F3112601E2A}"/>
              </a:ext>
            </a:extLst>
          </p:cNvPr>
          <p:cNvPicPr>
            <a:picLocks noChangeAspect="1"/>
          </p:cNvPicPr>
          <p:nvPr/>
        </p:nvPicPr>
        <p:blipFill>
          <a:blip r:embed="rId17"/>
          <a:stretch>
            <a:fillRect/>
          </a:stretch>
        </p:blipFill>
        <p:spPr>
          <a:xfrm>
            <a:off x="8500854" y="2591379"/>
            <a:ext cx="410791" cy="508890"/>
          </a:xfrm>
          <a:prstGeom prst="rect">
            <a:avLst/>
          </a:prstGeom>
          <a:ln>
            <a:noFill/>
          </a:ln>
          <a:effectLst>
            <a:outerShdw blurRad="292100" dist="139700" dir="2700000" algn="tl" rotWithShape="0">
              <a:srgbClr val="333333">
                <a:alpha val="65000"/>
              </a:srgbClr>
            </a:outerShdw>
          </a:effectLst>
        </p:spPr>
      </p:pic>
      <p:pic>
        <p:nvPicPr>
          <p:cNvPr id="30" name="Picture 29">
            <a:extLst>
              <a:ext uri="{FF2B5EF4-FFF2-40B4-BE49-F238E27FC236}">
                <a16:creationId xmlns:a16="http://schemas.microsoft.com/office/drawing/2014/main" id="{EE7D8BB0-BDFE-4257-8872-A0170F0E5427}"/>
              </a:ext>
            </a:extLst>
          </p:cNvPr>
          <p:cNvPicPr>
            <a:picLocks noChangeAspect="1"/>
          </p:cNvPicPr>
          <p:nvPr/>
        </p:nvPicPr>
        <p:blipFill>
          <a:blip r:embed="rId13"/>
          <a:stretch>
            <a:fillRect/>
          </a:stretch>
        </p:blipFill>
        <p:spPr>
          <a:xfrm>
            <a:off x="8911645" y="2579020"/>
            <a:ext cx="459498" cy="774223"/>
          </a:xfrm>
          <a:prstGeom prst="rect">
            <a:avLst/>
          </a:prstGeom>
          <a:ln>
            <a:noFill/>
          </a:ln>
          <a:effectLst>
            <a:outerShdw blurRad="292100" dist="139700" dir="2700000" algn="tl" rotWithShape="0">
              <a:srgbClr val="333333">
                <a:alpha val="65000"/>
              </a:srgbClr>
            </a:outerShdw>
          </a:effectLst>
        </p:spPr>
      </p:pic>
      <p:pic>
        <p:nvPicPr>
          <p:cNvPr id="31" name="Picture 30">
            <a:extLst>
              <a:ext uri="{FF2B5EF4-FFF2-40B4-BE49-F238E27FC236}">
                <a16:creationId xmlns:a16="http://schemas.microsoft.com/office/drawing/2014/main" id="{5D46BFD3-4A59-497A-A3C8-9BD3F5BD7060}"/>
              </a:ext>
            </a:extLst>
          </p:cNvPr>
          <p:cNvPicPr>
            <a:picLocks noChangeAspect="1"/>
          </p:cNvPicPr>
          <p:nvPr/>
        </p:nvPicPr>
        <p:blipFill>
          <a:blip r:embed="rId18"/>
          <a:stretch>
            <a:fillRect/>
          </a:stretch>
        </p:blipFill>
        <p:spPr>
          <a:xfrm>
            <a:off x="4572999" y="315649"/>
            <a:ext cx="1080824" cy="805705"/>
          </a:xfrm>
          <a:prstGeom prst="rect">
            <a:avLst/>
          </a:prstGeom>
          <a:ln>
            <a:noFill/>
          </a:ln>
          <a:effectLst>
            <a:outerShdw blurRad="292100" dist="139700" dir="2700000" algn="tl" rotWithShape="0">
              <a:srgbClr val="333333">
                <a:alpha val="65000"/>
              </a:srgbClr>
            </a:outerShdw>
          </a:effectLst>
        </p:spPr>
      </p:pic>
      <p:sp>
        <p:nvSpPr>
          <p:cNvPr id="28" name="Rectangle: Rounded Corners 27">
            <a:extLst>
              <a:ext uri="{FF2B5EF4-FFF2-40B4-BE49-F238E27FC236}">
                <a16:creationId xmlns:a16="http://schemas.microsoft.com/office/drawing/2014/main" id="{C93BE405-3555-4CE0-A618-3C0B0613E66B}"/>
              </a:ext>
            </a:extLst>
          </p:cNvPr>
          <p:cNvSpPr/>
          <p:nvPr/>
        </p:nvSpPr>
        <p:spPr bwMode="gray">
          <a:xfrm>
            <a:off x="4166535" y="175009"/>
            <a:ext cx="3375205" cy="2066163"/>
          </a:xfrm>
          <a:prstGeom prst="roundRect">
            <a:avLst>
              <a:gd name="adj" fmla="val 8684"/>
            </a:avLst>
          </a:prstGeom>
          <a:noFill/>
          <a:ln w="76200" algn="ctr">
            <a:solidFill>
              <a:srgbClr val="FF0000"/>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3058290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genda items"/>
          <p:cNvSpPr>
            <a:spLocks noGrp="1"/>
          </p:cNvSpPr>
          <p:nvPr>
            <p:ph type="body" sz="quarter" idx="10"/>
          </p:nvPr>
        </p:nvSpPr>
        <p:spPr>
          <a:xfrm>
            <a:off x="504000" y="1379914"/>
            <a:ext cx="6994080" cy="4372494"/>
          </a:xfrm>
        </p:spPr>
        <p:txBody>
          <a:bodyPr>
            <a:normAutofit/>
          </a:bodyPr>
          <a:lstStyle/>
          <a:p>
            <a:pPr lvl="1"/>
            <a:r>
              <a:rPr lang="en-GB" dirty="0"/>
              <a:t>Use-cases</a:t>
            </a:r>
          </a:p>
          <a:p>
            <a:pPr lvl="1"/>
            <a:r>
              <a:rPr lang="en-GB" dirty="0"/>
              <a:t>Demo</a:t>
            </a:r>
          </a:p>
          <a:p>
            <a:pPr lvl="1"/>
            <a:r>
              <a:rPr lang="en-GB" dirty="0"/>
              <a:t>Guidelines used for development</a:t>
            </a:r>
          </a:p>
          <a:p>
            <a:pPr lvl="1"/>
            <a:r>
              <a:rPr lang="en-GB" dirty="0"/>
              <a:t>Sample Scripts</a:t>
            </a:r>
          </a:p>
          <a:p>
            <a:pPr lvl="1"/>
            <a:r>
              <a:rPr lang="en-GB" dirty="0"/>
              <a:t>Getting Started Overview</a:t>
            </a:r>
          </a:p>
          <a:p>
            <a:pPr lvl="1"/>
            <a:r>
              <a:rPr lang="en-GB" dirty="0"/>
              <a:t>Common Design</a:t>
            </a:r>
          </a:p>
          <a:p>
            <a:pPr lvl="1"/>
            <a:r>
              <a:rPr lang="en-GB" dirty="0"/>
              <a:t>Managing Errors</a:t>
            </a:r>
          </a:p>
          <a:p>
            <a:pPr lvl="1"/>
            <a:r>
              <a:rPr lang="en-GB" dirty="0"/>
              <a:t>Developer Notes</a:t>
            </a:r>
          </a:p>
          <a:p>
            <a:pPr lvl="1"/>
            <a:r>
              <a:rPr lang="en-GB" dirty="0"/>
              <a:t>FAQ</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303456" y="3550388"/>
            <a:ext cx="11588261" cy="2904197"/>
          </a:xfrm>
        </p:spPr>
        <p:txBody>
          <a:bodyPr>
            <a:normAutofit fontScale="85000" lnSpcReduction="10000"/>
          </a:bodyPr>
          <a:lstStyle/>
          <a:p>
            <a:r>
              <a:rPr lang="en-GB" dirty="0"/>
              <a:t>Sample scripts for deleting users and teams</a:t>
            </a:r>
          </a:p>
          <a:p>
            <a:pPr lvl="1"/>
            <a:r>
              <a:rPr lang="en-GB" dirty="0"/>
              <a:t>Script 852 deletes all users of a team as well as the team itself</a:t>
            </a:r>
          </a:p>
          <a:p>
            <a:pPr lvl="1"/>
            <a:r>
              <a:rPr lang="en-GB" dirty="0"/>
              <a:t>Script 801 deletes the team and might timeout if the team is very large</a:t>
            </a:r>
          </a:p>
          <a:p>
            <a:pPr lvl="2"/>
            <a:r>
              <a:rPr lang="en-GB" dirty="0"/>
              <a:t>it will still delete the team!</a:t>
            </a:r>
          </a:p>
          <a:p>
            <a:pPr lvl="2"/>
            <a:r>
              <a:rPr lang="en-GB" dirty="0"/>
              <a:t>802 just removes the users before deleting the team, so not really much point to it!</a:t>
            </a:r>
          </a:p>
          <a:p>
            <a:pPr lvl="1"/>
            <a:r>
              <a:rPr lang="en-GB" dirty="0"/>
              <a:t>Both 801 and 802 will not delete the users of the team, they just delete the team</a:t>
            </a:r>
          </a:p>
          <a:p>
            <a:pPr lvl="1"/>
            <a:r>
              <a:rPr lang="en-GB" dirty="0"/>
              <a:t>852 is quite versatile, enables you to delete either just the users of a given team, the team without deleting the users, or both!</a:t>
            </a:r>
          </a:p>
          <a:p>
            <a:pPr lvl="1"/>
            <a:r>
              <a:rPr lang="en-GB" dirty="0"/>
              <a:t>You can’t delete a user that is a manager of other users</a:t>
            </a:r>
          </a:p>
          <a:p>
            <a:pPr lvl="2"/>
            <a:r>
              <a:rPr lang="en-GB" dirty="0"/>
              <a:t>Need to either</a:t>
            </a:r>
          </a:p>
          <a:p>
            <a:pPr lvl="3"/>
            <a:r>
              <a:rPr lang="en-GB" dirty="0"/>
              <a:t>Delete any manager </a:t>
            </a:r>
            <a:r>
              <a:rPr lang="en-GB" i="1" dirty="0"/>
              <a:t>after</a:t>
            </a:r>
            <a:r>
              <a:rPr lang="en-GB" dirty="0"/>
              <a:t> having deleted all the users of that manager</a:t>
            </a:r>
          </a:p>
          <a:p>
            <a:pPr lvl="3"/>
            <a:r>
              <a:rPr lang="en-GB" dirty="0"/>
              <a:t>Update the other users to have a different manager, or no manager at all!</a:t>
            </a:r>
          </a:p>
        </p:txBody>
      </p:sp>
      <p:sp>
        <p:nvSpPr>
          <p:cNvPr id="4" name="Title"/>
          <p:cNvSpPr>
            <a:spLocks noGrp="1"/>
          </p:cNvSpPr>
          <p:nvPr>
            <p:ph type="title"/>
          </p:nvPr>
        </p:nvSpPr>
        <p:spPr>
          <a:xfrm>
            <a:off x="504001" y="504000"/>
            <a:ext cx="11186476" cy="677108"/>
          </a:xfrm>
        </p:spPr>
        <p:txBody>
          <a:bodyPr/>
          <a:lstStyle/>
          <a:p>
            <a:r>
              <a:rPr lang="en-GB" dirty="0"/>
              <a:t>Sample scripts for deleting users and teams</a:t>
            </a:r>
            <a:br>
              <a:rPr lang="en-GB" dirty="0"/>
            </a:br>
            <a:r>
              <a:rPr lang="en-GB" sz="2000" b="0" dirty="0"/>
              <a:t>Overview</a:t>
            </a:r>
          </a:p>
        </p:txBody>
      </p:sp>
      <p:graphicFrame>
        <p:nvGraphicFramePr>
          <p:cNvPr id="6" name="Table 4">
            <a:extLst>
              <a:ext uri="{FF2B5EF4-FFF2-40B4-BE49-F238E27FC236}">
                <a16:creationId xmlns:a16="http://schemas.microsoft.com/office/drawing/2014/main" id="{0DBAD980-3275-4B4E-9324-A231A5FCED6F}"/>
              </a:ext>
            </a:extLst>
          </p:cNvPr>
          <p:cNvGraphicFramePr>
            <a:graphicFrameLocks noGrp="1"/>
          </p:cNvGraphicFramePr>
          <p:nvPr>
            <p:extLst>
              <p:ext uri="{D42A27DB-BD31-4B8C-83A1-F6EECF244321}">
                <p14:modId xmlns:p14="http://schemas.microsoft.com/office/powerpoint/2010/main" val="1939818180"/>
              </p:ext>
            </p:extLst>
          </p:nvPr>
        </p:nvGraphicFramePr>
        <p:xfrm>
          <a:off x="808094" y="1519928"/>
          <a:ext cx="6735705" cy="1691640"/>
        </p:xfrm>
        <a:graphic>
          <a:graphicData uri="http://schemas.openxmlformats.org/drawingml/2006/table">
            <a:tbl>
              <a:tblPr firstRow="1">
                <a:tableStyleId>{35758FB7-9AC5-4552-8A53-C91805E547FA}</a:tableStyleId>
              </a:tblPr>
              <a:tblGrid>
                <a:gridCol w="3615467">
                  <a:extLst>
                    <a:ext uri="{9D8B030D-6E8A-4147-A177-3AD203B41FA5}">
                      <a16:colId xmlns:a16="http://schemas.microsoft.com/office/drawing/2014/main" val="1747604431"/>
                    </a:ext>
                  </a:extLst>
                </a:gridCol>
                <a:gridCol w="1238685">
                  <a:extLst>
                    <a:ext uri="{9D8B030D-6E8A-4147-A177-3AD203B41FA5}">
                      <a16:colId xmlns:a16="http://schemas.microsoft.com/office/drawing/2014/main" val="2772634590"/>
                    </a:ext>
                  </a:extLst>
                </a:gridCol>
                <a:gridCol w="1881553">
                  <a:extLst>
                    <a:ext uri="{9D8B030D-6E8A-4147-A177-3AD203B41FA5}">
                      <a16:colId xmlns:a16="http://schemas.microsoft.com/office/drawing/2014/main" val="1534778583"/>
                    </a:ext>
                  </a:extLst>
                </a:gridCol>
              </a:tblGrid>
              <a:tr h="370840">
                <a:tc>
                  <a:txBody>
                    <a:bodyPr/>
                    <a:lstStyle/>
                    <a:p>
                      <a:pPr algn="r"/>
                      <a:r>
                        <a:rPr lang="en-GB" sz="1600" dirty="0"/>
                        <a:t>Deleting users/teams:</a:t>
                      </a:r>
                    </a:p>
                  </a:txBody>
                  <a:tcPr/>
                </a:tc>
                <a:tc>
                  <a:txBody>
                    <a:bodyPr/>
                    <a:lstStyle/>
                    <a:p>
                      <a:pPr algn="ctr"/>
                      <a:r>
                        <a:rPr lang="en-GB" sz="1600" dirty="0"/>
                        <a:t>Sample Script:</a:t>
                      </a:r>
                    </a:p>
                  </a:txBody>
                  <a:tcPr/>
                </a:tc>
                <a:tc>
                  <a:txBody>
                    <a:bodyPr/>
                    <a:lstStyle/>
                    <a:p>
                      <a:pPr algn="ctr"/>
                      <a:r>
                        <a:rPr lang="en-GB" sz="1600" dirty="0"/>
                        <a:t>Data file format</a:t>
                      </a:r>
                    </a:p>
                  </a:txBody>
                  <a:tcPr/>
                </a:tc>
                <a:extLst>
                  <a:ext uri="{0D108BD9-81ED-4DB2-BD59-A6C34878D82A}">
                    <a16:rowId xmlns:a16="http://schemas.microsoft.com/office/drawing/2014/main" val="1204804081"/>
                  </a:ext>
                </a:extLst>
              </a:tr>
              <a:tr h="370840">
                <a:tc>
                  <a:txBody>
                    <a:bodyPr/>
                    <a:lstStyle/>
                    <a:p>
                      <a:pPr algn="r"/>
                      <a:r>
                        <a:rPr lang="en-GB" sz="1600" dirty="0"/>
                        <a:t>Deleting just users</a:t>
                      </a:r>
                    </a:p>
                  </a:txBody>
                  <a:tcPr/>
                </a:tc>
                <a:tc>
                  <a:txBody>
                    <a:bodyPr/>
                    <a:lstStyle/>
                    <a:p>
                      <a:pPr algn="ctr"/>
                      <a:r>
                        <a:rPr lang="en-GB" sz="1600" strike="noStrike" dirty="0"/>
                        <a:t>301</a:t>
                      </a:r>
                      <a:endParaRPr lang="en-GB" sz="1600" b="0" strike="noStrike" dirty="0">
                        <a:solidFill>
                          <a:schemeClr val="tx1"/>
                        </a:solidFill>
                      </a:endParaRPr>
                    </a:p>
                  </a:txBody>
                  <a:tcPr/>
                </a:tc>
                <a:tc>
                  <a:txBody>
                    <a:bodyPr/>
                    <a:lstStyle/>
                    <a:p>
                      <a:pPr algn="ctr"/>
                      <a:r>
                        <a:rPr lang="en-GB" sz="1600" b="0" strike="noStrike" dirty="0">
                          <a:solidFill>
                            <a:schemeClr val="tx1"/>
                          </a:solidFill>
                        </a:rPr>
                        <a:t>.csv .json</a:t>
                      </a:r>
                    </a:p>
                  </a:txBody>
                  <a:tcPr/>
                </a:tc>
                <a:extLst>
                  <a:ext uri="{0D108BD9-81ED-4DB2-BD59-A6C34878D82A}">
                    <a16:rowId xmlns:a16="http://schemas.microsoft.com/office/drawing/2014/main" val="2104020131"/>
                  </a:ext>
                </a:extLst>
              </a:tr>
              <a:tr h="370840">
                <a:tc>
                  <a:txBody>
                    <a:bodyPr/>
                    <a:lstStyle/>
                    <a:p>
                      <a:pPr algn="r"/>
                      <a:r>
                        <a:rPr lang="en-GB" sz="1600" dirty="0"/>
                        <a:t>Deleting just teams</a:t>
                      </a:r>
                    </a:p>
                  </a:txBody>
                  <a:tcPr/>
                </a:tc>
                <a:tc>
                  <a:txBody>
                    <a:bodyPr/>
                    <a:lstStyle/>
                    <a:p>
                      <a:pPr algn="ctr"/>
                      <a:r>
                        <a:rPr lang="en-GB" sz="1600" strike="noStrike" dirty="0"/>
                        <a:t>801, 802</a:t>
                      </a:r>
                      <a:endParaRPr lang="en-GB" sz="1600" b="0" strike="noStrike" dirty="0">
                        <a:solidFill>
                          <a:schemeClr val="tx1"/>
                        </a:solidFill>
                      </a:endParaRP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b="0" strike="noStrike" dirty="0">
                          <a:solidFill>
                            <a:schemeClr val="tx1"/>
                          </a:solidFill>
                        </a:rPr>
                        <a:t>.csv .json</a:t>
                      </a:r>
                    </a:p>
                  </a:txBody>
                  <a:tcPr/>
                </a:tc>
                <a:extLst>
                  <a:ext uri="{0D108BD9-81ED-4DB2-BD59-A6C34878D82A}">
                    <a16:rowId xmlns:a16="http://schemas.microsoft.com/office/drawing/2014/main" val="963463274"/>
                  </a:ext>
                </a:extLst>
              </a:tr>
              <a:tr h="370840">
                <a:tc>
                  <a:txBody>
                    <a:bodyPr/>
                    <a:lstStyle/>
                    <a:p>
                      <a:pPr algn="r"/>
                      <a:r>
                        <a:rPr lang="en-GB" sz="1600" dirty="0"/>
                        <a:t>Deleting teams and/or users of teams</a:t>
                      </a:r>
                    </a:p>
                  </a:txBody>
                  <a:tcPr/>
                </a:tc>
                <a:tc>
                  <a:txBody>
                    <a:bodyPr/>
                    <a:lstStyle/>
                    <a:p>
                      <a:pPr algn="ctr"/>
                      <a:r>
                        <a:rPr lang="en-GB" sz="1600" strike="noStrike" kern="1200" dirty="0"/>
                        <a:t>852</a:t>
                      </a:r>
                      <a:endParaRPr lang="en-GB" sz="1600" b="0" strike="noStrike" kern="1200" dirty="0">
                        <a:solidFill>
                          <a:schemeClr val="tx1"/>
                        </a:solidFill>
                        <a:latin typeface="+mn-lt"/>
                        <a:ea typeface="+mn-ea"/>
                        <a:cs typeface="+mn-cs"/>
                      </a:endParaRP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b="0" strike="noStrike" dirty="0">
                          <a:solidFill>
                            <a:schemeClr val="tx1"/>
                          </a:solidFill>
                        </a:rPr>
                        <a:t>.csv .json</a:t>
                      </a:r>
                    </a:p>
                  </a:txBody>
                  <a:tcPr/>
                </a:tc>
                <a:extLst>
                  <a:ext uri="{0D108BD9-81ED-4DB2-BD59-A6C34878D82A}">
                    <a16:rowId xmlns:a16="http://schemas.microsoft.com/office/drawing/2014/main" val="2933743739"/>
                  </a:ext>
                </a:extLst>
              </a:tr>
            </a:tbl>
          </a:graphicData>
        </a:graphic>
      </p:graphicFrame>
      <p:pic>
        <p:nvPicPr>
          <p:cNvPr id="3" name="Picture 2">
            <a:extLst>
              <a:ext uri="{FF2B5EF4-FFF2-40B4-BE49-F238E27FC236}">
                <a16:creationId xmlns:a16="http://schemas.microsoft.com/office/drawing/2014/main" id="{EE6FB02A-1C32-4351-8444-73FB1ADC3215}"/>
              </a:ext>
            </a:extLst>
          </p:cNvPr>
          <p:cNvPicPr>
            <a:picLocks noChangeAspect="1"/>
          </p:cNvPicPr>
          <p:nvPr/>
        </p:nvPicPr>
        <p:blipFill>
          <a:blip r:embed="rId3"/>
          <a:stretch>
            <a:fillRect/>
          </a:stretch>
        </p:blipFill>
        <p:spPr>
          <a:xfrm>
            <a:off x="9140193" y="1689660"/>
            <a:ext cx="1428949" cy="476316"/>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2881839A-8E0B-43CF-9615-5FAB4B03480D}"/>
              </a:ext>
            </a:extLst>
          </p:cNvPr>
          <p:cNvPicPr>
            <a:picLocks noChangeAspect="1"/>
          </p:cNvPicPr>
          <p:nvPr/>
        </p:nvPicPr>
        <p:blipFill>
          <a:blip r:embed="rId4"/>
          <a:stretch>
            <a:fillRect/>
          </a:stretch>
        </p:blipFill>
        <p:spPr>
          <a:xfrm>
            <a:off x="8274471" y="3559311"/>
            <a:ext cx="3227131" cy="353658"/>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BD5E3F1B-6F4A-4F5F-A829-E9EBC609BD00}"/>
              </a:ext>
            </a:extLst>
          </p:cNvPr>
          <p:cNvPicPr>
            <a:picLocks noChangeAspect="1"/>
          </p:cNvPicPr>
          <p:nvPr/>
        </p:nvPicPr>
        <p:blipFill>
          <a:blip r:embed="rId5"/>
          <a:stretch>
            <a:fillRect/>
          </a:stretch>
        </p:blipFill>
        <p:spPr>
          <a:xfrm>
            <a:off x="9165528" y="2669580"/>
            <a:ext cx="1378278" cy="476316"/>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EB86DC39-3E5F-452E-A7BD-9C57A076C783}"/>
              </a:ext>
            </a:extLst>
          </p:cNvPr>
          <p:cNvSpPr txBox="1"/>
          <p:nvPr/>
        </p:nvSpPr>
        <p:spPr>
          <a:xfrm>
            <a:off x="8745389" y="1412206"/>
            <a:ext cx="2218556"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.csv data file for scripts 301:</a:t>
            </a:r>
          </a:p>
        </p:txBody>
      </p:sp>
      <p:sp>
        <p:nvSpPr>
          <p:cNvPr id="12" name="TextBox 11">
            <a:extLst>
              <a:ext uri="{FF2B5EF4-FFF2-40B4-BE49-F238E27FC236}">
                <a16:creationId xmlns:a16="http://schemas.microsoft.com/office/drawing/2014/main" id="{FB9C7FAD-385C-40E7-9A80-5253A133E90D}"/>
              </a:ext>
            </a:extLst>
          </p:cNvPr>
          <p:cNvSpPr txBox="1"/>
          <p:nvPr/>
        </p:nvSpPr>
        <p:spPr>
          <a:xfrm>
            <a:off x="8604832" y="2420262"/>
            <a:ext cx="2566408"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.csv data file for scripts 801/802:</a:t>
            </a:r>
          </a:p>
        </p:txBody>
      </p:sp>
      <p:sp>
        <p:nvSpPr>
          <p:cNvPr id="13" name="TextBox 12">
            <a:extLst>
              <a:ext uri="{FF2B5EF4-FFF2-40B4-BE49-F238E27FC236}">
                <a16:creationId xmlns:a16="http://schemas.microsoft.com/office/drawing/2014/main" id="{834B0580-069D-4AC3-A0D3-EC3B14CD741E}"/>
              </a:ext>
            </a:extLst>
          </p:cNvPr>
          <p:cNvSpPr txBox="1"/>
          <p:nvPr/>
        </p:nvSpPr>
        <p:spPr>
          <a:xfrm>
            <a:off x="8778758" y="3323247"/>
            <a:ext cx="2218556"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.csv data file for scripts 852:</a:t>
            </a:r>
          </a:p>
        </p:txBody>
      </p:sp>
      <p:pic>
        <p:nvPicPr>
          <p:cNvPr id="2" name="Picture 1">
            <a:extLst>
              <a:ext uri="{FF2B5EF4-FFF2-40B4-BE49-F238E27FC236}">
                <a16:creationId xmlns:a16="http://schemas.microsoft.com/office/drawing/2014/main" id="{2A482BC2-4E25-47E2-83D1-173870229FF6}"/>
              </a:ext>
            </a:extLst>
          </p:cNvPr>
          <p:cNvPicPr>
            <a:picLocks noChangeAspect="1"/>
          </p:cNvPicPr>
          <p:nvPr/>
        </p:nvPicPr>
        <p:blipFill>
          <a:blip r:embed="rId6"/>
          <a:stretch>
            <a:fillRect/>
          </a:stretch>
        </p:blipFill>
        <p:spPr>
          <a:xfrm>
            <a:off x="8906596" y="-339695"/>
            <a:ext cx="1427800" cy="10643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746670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504001" y="504000"/>
            <a:ext cx="11186476" cy="677108"/>
          </a:xfrm>
        </p:spPr>
        <p:txBody>
          <a:bodyPr/>
          <a:lstStyle/>
          <a:p>
            <a:r>
              <a:rPr lang="en-GB"/>
              <a:t>Sample scripts for deleting users and teams</a:t>
            </a:r>
            <a:br>
              <a:rPr lang="en-GB"/>
            </a:br>
            <a:r>
              <a:rPr lang="en-GB" sz="2000" b="0"/>
              <a:t>Throughput performance</a:t>
            </a:r>
            <a:endParaRPr lang="en-GB" sz="2000" b="0" dirty="0"/>
          </a:p>
        </p:txBody>
      </p:sp>
      <p:graphicFrame>
        <p:nvGraphicFramePr>
          <p:cNvPr id="6" name="Table 4">
            <a:extLst>
              <a:ext uri="{FF2B5EF4-FFF2-40B4-BE49-F238E27FC236}">
                <a16:creationId xmlns:a16="http://schemas.microsoft.com/office/drawing/2014/main" id="{0DBAD980-3275-4B4E-9324-A231A5FCED6F}"/>
              </a:ext>
            </a:extLst>
          </p:cNvPr>
          <p:cNvGraphicFramePr>
            <a:graphicFrameLocks noGrp="1"/>
          </p:cNvGraphicFramePr>
          <p:nvPr>
            <p:extLst>
              <p:ext uri="{D42A27DB-BD31-4B8C-83A1-F6EECF244321}">
                <p14:modId xmlns:p14="http://schemas.microsoft.com/office/powerpoint/2010/main" val="983169443"/>
              </p:ext>
            </p:extLst>
          </p:nvPr>
        </p:nvGraphicFramePr>
        <p:xfrm>
          <a:off x="917239" y="1449742"/>
          <a:ext cx="10196237" cy="3098637"/>
        </p:xfrm>
        <a:graphic>
          <a:graphicData uri="http://schemas.openxmlformats.org/drawingml/2006/table">
            <a:tbl>
              <a:tblPr firstRow="1">
                <a:tableStyleId>{35758FB7-9AC5-4552-8A53-C91805E547FA}</a:tableStyleId>
              </a:tblPr>
              <a:tblGrid>
                <a:gridCol w="4549047">
                  <a:extLst>
                    <a:ext uri="{9D8B030D-6E8A-4147-A177-3AD203B41FA5}">
                      <a16:colId xmlns:a16="http://schemas.microsoft.com/office/drawing/2014/main" val="1747604431"/>
                    </a:ext>
                  </a:extLst>
                </a:gridCol>
                <a:gridCol w="1028205">
                  <a:extLst>
                    <a:ext uri="{9D8B030D-6E8A-4147-A177-3AD203B41FA5}">
                      <a16:colId xmlns:a16="http://schemas.microsoft.com/office/drawing/2014/main" val="2772634590"/>
                    </a:ext>
                  </a:extLst>
                </a:gridCol>
                <a:gridCol w="2315401">
                  <a:extLst>
                    <a:ext uri="{9D8B030D-6E8A-4147-A177-3AD203B41FA5}">
                      <a16:colId xmlns:a16="http://schemas.microsoft.com/office/drawing/2014/main" val="2210409791"/>
                    </a:ext>
                  </a:extLst>
                </a:gridCol>
                <a:gridCol w="2303584">
                  <a:extLst>
                    <a:ext uri="{9D8B030D-6E8A-4147-A177-3AD203B41FA5}">
                      <a16:colId xmlns:a16="http://schemas.microsoft.com/office/drawing/2014/main" val="2873282551"/>
                    </a:ext>
                  </a:extLst>
                </a:gridCol>
              </a:tblGrid>
              <a:tr h="792297">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600" dirty="0"/>
                        <a:t>Deleting users/teams:</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dirty="0"/>
                        <a:t>Sample Script:</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a:t>0 or 500 users registered in Service.</a:t>
                      </a:r>
                    </a:p>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a:t>Throughput</a:t>
                      </a:r>
                      <a:r>
                        <a:rPr lang="en-GB" sz="1600" dirty="0"/>
                        <a:t>:</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a:t>80,000 users registered in Service.</a:t>
                      </a:r>
                    </a:p>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a:t>Throughput</a:t>
                      </a:r>
                      <a:r>
                        <a:rPr lang="en-GB" sz="1600" dirty="0"/>
                        <a:t>:</a:t>
                      </a:r>
                    </a:p>
                  </a:txBody>
                  <a:tcPr/>
                </a:tc>
                <a:extLst>
                  <a:ext uri="{0D108BD9-81ED-4DB2-BD59-A6C34878D82A}">
                    <a16:rowId xmlns:a16="http://schemas.microsoft.com/office/drawing/2014/main" val="1204804081"/>
                  </a:ext>
                </a:extLst>
              </a:tr>
              <a:tr h="438210">
                <a:tc>
                  <a:txBody>
                    <a:bodyPr/>
                    <a:lstStyle/>
                    <a:p>
                      <a:pPr algn="r"/>
                      <a:r>
                        <a:rPr lang="en-GB" sz="1600" dirty="0"/>
                        <a:t>Deleting just users</a:t>
                      </a:r>
                    </a:p>
                  </a:txBody>
                  <a:tcPr anchor="ctr"/>
                </a:tc>
                <a:tc>
                  <a:txBody>
                    <a:bodyPr/>
                    <a:lstStyle/>
                    <a:p>
                      <a:pPr algn="ctr"/>
                      <a:r>
                        <a:rPr lang="en-GB" sz="1600" strike="noStrike" dirty="0"/>
                        <a:t>301</a:t>
                      </a:r>
                      <a:endParaRPr lang="en-GB" sz="1600" b="0" strike="noStrike" dirty="0">
                        <a:solidFill>
                          <a:schemeClr val="tx1"/>
                        </a:solidFill>
                      </a:endParaRPr>
                    </a:p>
                  </a:txBody>
                  <a:tcPr anchor="ctr"/>
                </a:tc>
                <a:tc>
                  <a:txBody>
                    <a:bodyPr/>
                    <a:lstStyle/>
                    <a:p>
                      <a:pPr algn="ctr"/>
                      <a:r>
                        <a:rPr lang="en-GB" sz="1200" b="0" strike="noStrike" dirty="0">
                          <a:solidFill>
                            <a:schemeClr val="tx1"/>
                          </a:solidFill>
                        </a:rPr>
                        <a:t>0.54 users/sec</a:t>
                      </a:r>
                    </a:p>
                    <a:p>
                      <a:pPr algn="ctr"/>
                      <a:r>
                        <a:rPr lang="en-GB" sz="1200" b="0" strike="noStrike" dirty="0">
                          <a:solidFill>
                            <a:schemeClr val="tx1"/>
                          </a:solidFill>
                        </a:rPr>
                        <a:t>1.85 secs/user (4.2%)</a:t>
                      </a:r>
                    </a:p>
                  </a:txBody>
                  <a:tcPr anchor="ctr"/>
                </a:tc>
                <a:tc>
                  <a:txBody>
                    <a:bodyPr/>
                    <a:lstStyle/>
                    <a:p>
                      <a:pPr algn="ctr"/>
                      <a:r>
                        <a:rPr lang="en-GB" sz="1200" b="0" strike="noStrike" dirty="0">
                          <a:solidFill>
                            <a:schemeClr val="tx1"/>
                          </a:solidFill>
                        </a:rPr>
                        <a:t>0.37 users/sec</a:t>
                      </a:r>
                    </a:p>
                    <a:p>
                      <a:pPr algn="ctr"/>
                      <a:r>
                        <a:rPr lang="en-GB" sz="1200" b="0" strike="noStrike" dirty="0">
                          <a:solidFill>
                            <a:schemeClr val="tx1"/>
                          </a:solidFill>
                        </a:rPr>
                        <a:t>2.74 secs/user (2.9%)</a:t>
                      </a:r>
                    </a:p>
                  </a:txBody>
                  <a:tcPr anchor="ctr"/>
                </a:tc>
                <a:extLst>
                  <a:ext uri="{0D108BD9-81ED-4DB2-BD59-A6C34878D82A}">
                    <a16:rowId xmlns:a16="http://schemas.microsoft.com/office/drawing/2014/main" val="2104020131"/>
                  </a:ext>
                </a:extLst>
              </a:tr>
              <a:tr h="438210">
                <a:tc>
                  <a:txBody>
                    <a:bodyPr/>
                    <a:lstStyle/>
                    <a:p>
                      <a:pPr algn="r"/>
                      <a:r>
                        <a:rPr lang="en-GB" sz="1600" dirty="0"/>
                        <a:t>Deleting empty team</a:t>
                      </a:r>
                    </a:p>
                  </a:txBody>
                  <a:tcPr anchor="ctr"/>
                </a:tc>
                <a:tc>
                  <a:txBody>
                    <a:bodyPr/>
                    <a:lstStyle/>
                    <a:p>
                      <a:pPr algn="ctr"/>
                      <a:r>
                        <a:rPr lang="en-GB" sz="1600" strike="noStrike" dirty="0"/>
                        <a:t>801, 802</a:t>
                      </a:r>
                      <a:endParaRPr lang="en-GB" sz="1600" b="0" strike="noStrike" dirty="0">
                        <a:solidFill>
                          <a:schemeClr val="tx1"/>
                        </a:solidFill>
                      </a:endParaRPr>
                    </a:p>
                  </a:txBody>
                  <a:tcPr anchor="ctr"/>
                </a:tc>
                <a:tc>
                  <a:txBody>
                    <a:bodyPr/>
                    <a:lstStyle/>
                    <a:p>
                      <a:pPr algn="ctr"/>
                      <a:r>
                        <a:rPr lang="en-GB" sz="1200" b="0" strike="noStrike" dirty="0">
                          <a:solidFill>
                            <a:schemeClr val="tx1"/>
                          </a:solidFill>
                        </a:rPr>
                        <a:t>0.45 teams/sec</a:t>
                      </a:r>
                    </a:p>
                    <a:p>
                      <a:pPr algn="ctr"/>
                      <a:r>
                        <a:rPr lang="en-GB" sz="1200" b="0" strike="noStrike" dirty="0">
                          <a:solidFill>
                            <a:schemeClr val="tx1"/>
                          </a:solidFill>
                        </a:rPr>
                        <a:t>2.22 secs/team (7.1%)</a:t>
                      </a:r>
                    </a:p>
                  </a:txBody>
                  <a:tcPr anchor="ctr"/>
                </a:tc>
                <a:tc>
                  <a:txBody>
                    <a:bodyPr/>
                    <a:lstStyle/>
                    <a:p>
                      <a:pPr algn="ctr"/>
                      <a:r>
                        <a:rPr lang="en-GB" sz="1200" b="0" strike="noStrike" dirty="0">
                          <a:solidFill>
                            <a:schemeClr val="tx1"/>
                          </a:solidFill>
                        </a:rPr>
                        <a:t>0.27 teams/sec</a:t>
                      </a:r>
                    </a:p>
                    <a:p>
                      <a:pPr algn="ctr"/>
                      <a:r>
                        <a:rPr lang="en-GB" sz="1200" b="0" strike="noStrike" dirty="0">
                          <a:solidFill>
                            <a:schemeClr val="tx1"/>
                          </a:solidFill>
                        </a:rPr>
                        <a:t>3.64 secs/team (4.3%)</a:t>
                      </a:r>
                    </a:p>
                  </a:txBody>
                  <a:tcPr anchor="ctr"/>
                </a:tc>
                <a:extLst>
                  <a:ext uri="{0D108BD9-81ED-4DB2-BD59-A6C34878D82A}">
                    <a16:rowId xmlns:a16="http://schemas.microsoft.com/office/drawing/2014/main" val="963463274"/>
                  </a:ext>
                </a:extLst>
              </a:tr>
              <a:tr h="788779">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600" dirty="0"/>
                        <a:t>Deleting team</a:t>
                      </a:r>
                    </a:p>
                    <a:p>
                      <a:pPr marL="0" marR="0" lvl="0" indent="0" algn="r" defTabSz="1088558" rtl="0" eaLnBrk="1" fontAlgn="auto" latinLnBrk="0" hangingPunct="1">
                        <a:lnSpc>
                          <a:spcPct val="100000"/>
                        </a:lnSpc>
                        <a:spcBef>
                          <a:spcPts val="0"/>
                        </a:spcBef>
                        <a:spcAft>
                          <a:spcPts val="0"/>
                        </a:spcAft>
                        <a:buClrTx/>
                        <a:buSzTx/>
                        <a:buFontTx/>
                        <a:buNone/>
                        <a:tabLst/>
                        <a:defRPr/>
                      </a:pPr>
                      <a:r>
                        <a:rPr lang="en-GB" sz="1600" dirty="0"/>
                        <a:t>(not the users of the team)</a:t>
                      </a:r>
                    </a:p>
                    <a:p>
                      <a:pPr marL="0" marR="0" lvl="0" indent="0" algn="r" defTabSz="1088558" rtl="0" eaLnBrk="1" fontAlgn="auto" latinLnBrk="0" hangingPunct="1">
                        <a:lnSpc>
                          <a:spcPct val="100000"/>
                        </a:lnSpc>
                        <a:spcBef>
                          <a:spcPts val="0"/>
                        </a:spcBef>
                        <a:spcAft>
                          <a:spcPts val="0"/>
                        </a:spcAft>
                        <a:buClrTx/>
                        <a:buSzTx/>
                        <a:buFontTx/>
                        <a:buNone/>
                        <a:tabLst/>
                        <a:defRPr/>
                      </a:pPr>
                      <a:r>
                        <a:rPr lang="en-GB" sz="1600" dirty="0"/>
                        <a:t>(500 users per team)</a:t>
                      </a:r>
                    </a:p>
                  </a:txBody>
                  <a:tcPr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strike="noStrike" dirty="0"/>
                        <a:t>801, 802</a:t>
                      </a:r>
                      <a:endParaRPr lang="en-GB" sz="1600" b="0" strike="noStrike" dirty="0">
                        <a:solidFill>
                          <a:schemeClr val="tx1"/>
                        </a:solidFill>
                      </a:endParaRPr>
                    </a:p>
                  </a:txBody>
                  <a:tcPr anchor="ctr"/>
                </a:tc>
                <a:tc>
                  <a:txBody>
                    <a:bodyPr/>
                    <a:lstStyle/>
                    <a:p>
                      <a:pPr algn="ctr"/>
                      <a:r>
                        <a:rPr lang="en-GB" sz="1200" b="0" strike="noStrike" dirty="0">
                          <a:solidFill>
                            <a:schemeClr val="tx1"/>
                          </a:solidFill>
                        </a:rPr>
                        <a:t>0.09 teams/sec</a:t>
                      </a:r>
                    </a:p>
                    <a:p>
                      <a:pPr algn="ctr"/>
                      <a:r>
                        <a:rPr lang="en-GB" sz="1200" b="0" strike="noStrike" dirty="0">
                          <a:solidFill>
                            <a:schemeClr val="tx1"/>
                          </a:solidFill>
                        </a:rPr>
                        <a:t>10.56 secs/team</a:t>
                      </a:r>
                    </a:p>
                    <a:p>
                      <a:pPr algn="ctr"/>
                      <a:endParaRPr lang="en-GB" sz="1200" b="0" strike="noStrike" dirty="0">
                        <a:solidFill>
                          <a:schemeClr val="tx1"/>
                        </a:solidFill>
                      </a:endParaRPr>
                    </a:p>
                    <a:p>
                      <a:pPr algn="ctr"/>
                      <a:r>
                        <a:rPr lang="en-GB" sz="1200" b="0" strike="noStrike" dirty="0">
                          <a:solidFill>
                            <a:schemeClr val="tx1"/>
                          </a:solidFill>
                        </a:rPr>
                        <a:t>9.47 users/sec</a:t>
                      </a:r>
                    </a:p>
                    <a:p>
                      <a:pPr algn="ctr"/>
                      <a:r>
                        <a:rPr lang="en-GB" sz="1200" b="0" strike="noStrike" dirty="0">
                          <a:solidFill>
                            <a:schemeClr val="tx1"/>
                          </a:solidFill>
                        </a:rPr>
                        <a:t>0.11 secs/user (1.7%)</a:t>
                      </a:r>
                    </a:p>
                  </a:txBody>
                  <a:tcPr anchor="ctr"/>
                </a:tc>
                <a:tc>
                  <a:txBody>
                    <a:bodyPr/>
                    <a:lstStyle/>
                    <a:p>
                      <a:pPr algn="ctr"/>
                      <a:r>
                        <a:rPr lang="en-GB" sz="1200" b="0" strike="noStrike" dirty="0">
                          <a:solidFill>
                            <a:schemeClr val="tx1"/>
                          </a:solidFill>
                        </a:rPr>
                        <a:t>0.06 teams/sec</a:t>
                      </a:r>
                    </a:p>
                    <a:p>
                      <a:pPr algn="ctr"/>
                      <a:r>
                        <a:rPr lang="en-GB" sz="1200" b="0" strike="noStrike" dirty="0">
                          <a:solidFill>
                            <a:schemeClr val="tx1"/>
                          </a:solidFill>
                        </a:rPr>
                        <a:t>15.9 secs/team</a:t>
                      </a:r>
                    </a:p>
                    <a:p>
                      <a:pPr algn="ctr"/>
                      <a:endParaRPr lang="en-GB" sz="1200" b="0" strike="noStrike" dirty="0">
                        <a:solidFill>
                          <a:schemeClr val="tx1"/>
                        </a:solidFill>
                      </a:endParaRPr>
                    </a:p>
                    <a:p>
                      <a:pPr algn="ctr"/>
                      <a:r>
                        <a:rPr lang="en-GB" sz="1200" b="0" strike="noStrike" dirty="0">
                          <a:solidFill>
                            <a:schemeClr val="tx1"/>
                          </a:solidFill>
                        </a:rPr>
                        <a:t>6.30 users/sec</a:t>
                      </a:r>
                    </a:p>
                    <a:p>
                      <a:pPr algn="ctr"/>
                      <a:r>
                        <a:rPr lang="en-GB" sz="1200" b="0" strike="noStrike" dirty="0">
                          <a:solidFill>
                            <a:schemeClr val="tx1"/>
                          </a:solidFill>
                        </a:rPr>
                        <a:t>0.16 sec/user (1.1%)</a:t>
                      </a:r>
                    </a:p>
                  </a:txBody>
                  <a:tcPr anchor="ctr"/>
                </a:tc>
                <a:extLst>
                  <a:ext uri="{0D108BD9-81ED-4DB2-BD59-A6C34878D82A}">
                    <a16:rowId xmlns:a16="http://schemas.microsoft.com/office/drawing/2014/main" val="450338223"/>
                  </a:ext>
                </a:extLst>
              </a:tr>
              <a:tr h="355437">
                <a:tc>
                  <a:txBody>
                    <a:bodyPr/>
                    <a:lstStyle/>
                    <a:p>
                      <a:pPr algn="r"/>
                      <a:r>
                        <a:rPr lang="en-GB" sz="1600" dirty="0"/>
                        <a:t>Deleting teams and/or users of teams</a:t>
                      </a:r>
                    </a:p>
                  </a:txBody>
                  <a:tcPr anchor="ctr"/>
                </a:tc>
                <a:tc>
                  <a:txBody>
                    <a:bodyPr/>
                    <a:lstStyle/>
                    <a:p>
                      <a:pPr algn="ctr"/>
                      <a:r>
                        <a:rPr lang="en-GB" sz="1600" strike="noStrike" kern="1200" dirty="0"/>
                        <a:t>852</a:t>
                      </a:r>
                      <a:endParaRPr lang="en-GB" sz="1600" b="0" strike="noStrike" kern="1200" dirty="0">
                        <a:solidFill>
                          <a:schemeClr val="tx1"/>
                        </a:solidFill>
                        <a:latin typeface="+mn-lt"/>
                        <a:ea typeface="+mn-ea"/>
                        <a:cs typeface="+mn-cs"/>
                      </a:endParaRPr>
                    </a:p>
                  </a:txBody>
                  <a:tcPr anchor="ctr"/>
                </a:tc>
                <a:tc>
                  <a:txBody>
                    <a:bodyPr/>
                    <a:lstStyle/>
                    <a:p>
                      <a:pPr algn="ctr"/>
                      <a:r>
                        <a:rPr lang="en-GB" sz="1200" b="0" strike="noStrike" kern="1200" dirty="0">
                          <a:solidFill>
                            <a:schemeClr val="tx1"/>
                          </a:solidFill>
                          <a:latin typeface="+mn-lt"/>
                          <a:ea typeface="+mn-ea"/>
                          <a:cs typeface="+mn-cs"/>
                        </a:rPr>
                        <a:t>As above</a:t>
                      </a:r>
                    </a:p>
                  </a:txBody>
                  <a:tcPr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b="0" strike="noStrike" kern="1200" dirty="0">
                          <a:solidFill>
                            <a:schemeClr val="tx1"/>
                          </a:solidFill>
                          <a:latin typeface="+mn-lt"/>
                          <a:ea typeface="+mn-ea"/>
                          <a:cs typeface="+mn-cs"/>
                        </a:rPr>
                        <a:t>As above</a:t>
                      </a:r>
                    </a:p>
                  </a:txBody>
                  <a:tcPr anchor="ctr"/>
                </a:tc>
                <a:extLst>
                  <a:ext uri="{0D108BD9-81ED-4DB2-BD59-A6C34878D82A}">
                    <a16:rowId xmlns:a16="http://schemas.microsoft.com/office/drawing/2014/main" val="2933743739"/>
                  </a:ext>
                </a:extLst>
              </a:tr>
            </a:tbl>
          </a:graphicData>
        </a:graphic>
      </p:graphicFrame>
      <p:sp>
        <p:nvSpPr>
          <p:cNvPr id="17" name="Text Placeholder">
            <a:extLst>
              <a:ext uri="{FF2B5EF4-FFF2-40B4-BE49-F238E27FC236}">
                <a16:creationId xmlns:a16="http://schemas.microsoft.com/office/drawing/2014/main" id="{20442DA2-4605-43BE-9DCF-98606E6DA5A2}"/>
              </a:ext>
            </a:extLst>
          </p:cNvPr>
          <p:cNvSpPr txBox="1">
            <a:spLocks/>
          </p:cNvSpPr>
          <p:nvPr/>
        </p:nvSpPr>
        <p:spPr bwMode="black">
          <a:xfrm>
            <a:off x="504001" y="4996544"/>
            <a:ext cx="11023970" cy="1461406"/>
          </a:xfrm>
          <a:prstGeom prst="rect">
            <a:avLst/>
          </a:prstGeom>
        </p:spPr>
        <p:txBody>
          <a:bodyPr vert="horz" lIns="0" tIns="0" rIns="0" bIns="0" rtlCol="0">
            <a:normAutofit fontScale="925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sz="1600" dirty="0"/>
              <a:t>Don’t compare 301 with 80x as these scripts delete entirely different objects, one is for users, one is for teams</a:t>
            </a:r>
          </a:p>
          <a:p>
            <a:pPr lvl="1"/>
            <a:r>
              <a:rPr lang="en-GB" sz="1600" dirty="0"/>
              <a:t>If 852 is deleting the users </a:t>
            </a:r>
            <a:r>
              <a:rPr lang="en-GB" sz="1600" u="sng" dirty="0"/>
              <a:t>and</a:t>
            </a:r>
            <a:r>
              <a:rPr lang="en-GB" sz="1600" dirty="0"/>
              <a:t> deleting the team, the performance will be:</a:t>
            </a:r>
          </a:p>
          <a:p>
            <a:pPr marL="179387" lvl="2" indent="0">
              <a:buNone/>
            </a:pPr>
            <a:r>
              <a:rPr lang="en-GB" sz="1600" dirty="0"/>
              <a:t>= (time to delete all users) + (time to delete an empty team)</a:t>
            </a:r>
          </a:p>
          <a:p>
            <a:pPr lvl="1"/>
            <a:r>
              <a:rPr lang="en-GB" sz="1600" dirty="0"/>
              <a:t>Postman isn’t really designed for thousands of requests per iteration</a:t>
            </a:r>
          </a:p>
          <a:p>
            <a:pPr lvl="2"/>
            <a:r>
              <a:rPr lang="en-GB" sz="1600" dirty="0"/>
              <a:t>Means the maximum team size when deleting users of a team is about 1000 users until stability issues should be expected</a:t>
            </a:r>
          </a:p>
          <a:p>
            <a:pPr marL="179387" lvl="2" indent="0">
              <a:buNone/>
            </a:pPr>
            <a:endParaRPr lang="en-GB" sz="1600" dirty="0"/>
          </a:p>
        </p:txBody>
      </p:sp>
      <p:pic>
        <p:nvPicPr>
          <p:cNvPr id="7" name="Picture 6">
            <a:extLst>
              <a:ext uri="{FF2B5EF4-FFF2-40B4-BE49-F238E27FC236}">
                <a16:creationId xmlns:a16="http://schemas.microsoft.com/office/drawing/2014/main" id="{E7FC58DB-93FA-4934-A7D9-CC9C1D96526B}"/>
              </a:ext>
            </a:extLst>
          </p:cNvPr>
          <p:cNvPicPr>
            <a:picLocks noChangeAspect="1"/>
          </p:cNvPicPr>
          <p:nvPr/>
        </p:nvPicPr>
        <p:blipFill>
          <a:blip r:embed="rId3"/>
          <a:stretch>
            <a:fillRect/>
          </a:stretch>
        </p:blipFill>
        <p:spPr>
          <a:xfrm>
            <a:off x="1081698" y="4219274"/>
            <a:ext cx="386507" cy="329105"/>
          </a:xfrm>
          <a:prstGeom prst="rect">
            <a:avLst/>
          </a:prstGeom>
        </p:spPr>
      </p:pic>
      <p:pic>
        <p:nvPicPr>
          <p:cNvPr id="8" name="Picture 7">
            <a:extLst>
              <a:ext uri="{FF2B5EF4-FFF2-40B4-BE49-F238E27FC236}">
                <a16:creationId xmlns:a16="http://schemas.microsoft.com/office/drawing/2014/main" id="{DEF9B6A9-FA73-453F-B43A-E523D6BF63E2}"/>
              </a:ext>
            </a:extLst>
          </p:cNvPr>
          <p:cNvPicPr>
            <a:picLocks noChangeAspect="1"/>
          </p:cNvPicPr>
          <p:nvPr/>
        </p:nvPicPr>
        <p:blipFill>
          <a:blip r:embed="rId3"/>
          <a:stretch>
            <a:fillRect/>
          </a:stretch>
        </p:blipFill>
        <p:spPr>
          <a:xfrm>
            <a:off x="412946" y="6110548"/>
            <a:ext cx="338634" cy="288342"/>
          </a:xfrm>
          <a:prstGeom prst="rect">
            <a:avLst/>
          </a:prstGeom>
        </p:spPr>
      </p:pic>
      <p:pic>
        <p:nvPicPr>
          <p:cNvPr id="11" name="Picture 10">
            <a:extLst>
              <a:ext uri="{FF2B5EF4-FFF2-40B4-BE49-F238E27FC236}">
                <a16:creationId xmlns:a16="http://schemas.microsoft.com/office/drawing/2014/main" id="{B8C79F82-808F-42AB-8025-53B3113B0BFA}"/>
              </a:ext>
            </a:extLst>
          </p:cNvPr>
          <p:cNvPicPr>
            <a:picLocks noChangeAspect="1"/>
          </p:cNvPicPr>
          <p:nvPr/>
        </p:nvPicPr>
        <p:blipFill>
          <a:blip r:embed="rId4"/>
          <a:stretch>
            <a:fillRect/>
          </a:stretch>
        </p:blipFill>
        <p:spPr>
          <a:xfrm>
            <a:off x="10569142" y="116748"/>
            <a:ext cx="1427800" cy="10643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015239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DE0CAF3B-8A9C-4B1A-8EA1-A5090EE90B85}"/>
              </a:ext>
            </a:extLst>
          </p:cNvPr>
          <p:cNvSpPr/>
          <p:nvPr/>
        </p:nvSpPr>
        <p:spPr bwMode="gray">
          <a:xfrm>
            <a:off x="11314706" y="6354000"/>
            <a:ext cx="588397" cy="419454"/>
          </a:xfrm>
          <a:prstGeom prst="rect">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id="{ABD9386D-B413-4470-85B4-29F6E93B4836}"/>
              </a:ext>
            </a:extLst>
          </p:cNvPr>
          <p:cNvSpPr>
            <a:spLocks noGrp="1"/>
          </p:cNvSpPr>
          <p:nvPr>
            <p:ph type="title"/>
          </p:nvPr>
        </p:nvSpPr>
        <p:spPr>
          <a:xfrm>
            <a:off x="504001" y="504000"/>
            <a:ext cx="11186476" cy="646331"/>
          </a:xfrm>
        </p:spPr>
        <p:txBody>
          <a:bodyPr/>
          <a:lstStyle/>
          <a:p>
            <a:r>
              <a:rPr lang="en-GB" dirty="0"/>
              <a:t>Sample scripts</a:t>
            </a:r>
            <a:br>
              <a:rPr lang="en-GB" dirty="0"/>
            </a:br>
            <a:r>
              <a:rPr lang="en-GB" sz="1800" b="0" dirty="0"/>
              <a:t>Postman collections</a:t>
            </a:r>
            <a:endParaRPr lang="en-GB" b="0" dirty="0"/>
          </a:p>
        </p:txBody>
      </p:sp>
      <p:pic>
        <p:nvPicPr>
          <p:cNvPr id="4" name="Picture 3">
            <a:extLst>
              <a:ext uri="{FF2B5EF4-FFF2-40B4-BE49-F238E27FC236}">
                <a16:creationId xmlns:a16="http://schemas.microsoft.com/office/drawing/2014/main" id="{A4F77725-857F-45A9-ABDB-B88AD30F8E04}"/>
              </a:ext>
            </a:extLst>
          </p:cNvPr>
          <p:cNvPicPr>
            <a:picLocks noChangeAspect="1"/>
          </p:cNvPicPr>
          <p:nvPr/>
        </p:nvPicPr>
        <p:blipFill>
          <a:blip r:embed="rId3"/>
          <a:stretch>
            <a:fillRect/>
          </a:stretch>
        </p:blipFill>
        <p:spPr>
          <a:xfrm>
            <a:off x="364373" y="1436018"/>
            <a:ext cx="2341719" cy="358145"/>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C1862F19-3C1B-4EC0-9FCF-C9F5C30BE88C}"/>
              </a:ext>
            </a:extLst>
          </p:cNvPr>
          <p:cNvPicPr>
            <a:picLocks noChangeAspect="1"/>
          </p:cNvPicPr>
          <p:nvPr/>
        </p:nvPicPr>
        <p:blipFill rotWithShape="1">
          <a:blip r:embed="rId4"/>
          <a:srcRect l="1" r="1449"/>
          <a:stretch/>
        </p:blipFill>
        <p:spPr>
          <a:xfrm>
            <a:off x="4598565" y="1073024"/>
            <a:ext cx="2483737" cy="211849"/>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272A2F87-6D66-4632-915E-49932DA0920A}"/>
              </a:ext>
            </a:extLst>
          </p:cNvPr>
          <p:cNvPicPr>
            <a:picLocks noChangeAspect="1"/>
          </p:cNvPicPr>
          <p:nvPr/>
        </p:nvPicPr>
        <p:blipFill>
          <a:blip r:embed="rId5"/>
          <a:stretch>
            <a:fillRect/>
          </a:stretch>
        </p:blipFill>
        <p:spPr>
          <a:xfrm>
            <a:off x="4598565" y="1362220"/>
            <a:ext cx="2483737" cy="599019"/>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8DEAE5B9-8C05-47E3-9BF9-44C556874A9F}"/>
              </a:ext>
            </a:extLst>
          </p:cNvPr>
          <p:cNvPicPr>
            <a:picLocks noChangeAspect="1"/>
          </p:cNvPicPr>
          <p:nvPr/>
        </p:nvPicPr>
        <p:blipFill>
          <a:blip r:embed="rId6"/>
          <a:stretch>
            <a:fillRect/>
          </a:stretch>
        </p:blipFill>
        <p:spPr>
          <a:xfrm>
            <a:off x="8443365" y="578127"/>
            <a:ext cx="2186386" cy="1235783"/>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6D467756-804A-4E05-BBB9-42A2EDAE4A49}"/>
              </a:ext>
            </a:extLst>
          </p:cNvPr>
          <p:cNvPicPr>
            <a:picLocks noChangeAspect="1"/>
          </p:cNvPicPr>
          <p:nvPr/>
        </p:nvPicPr>
        <p:blipFill>
          <a:blip r:embed="rId7"/>
          <a:stretch>
            <a:fillRect/>
          </a:stretch>
        </p:blipFill>
        <p:spPr>
          <a:xfrm>
            <a:off x="9588088" y="1765007"/>
            <a:ext cx="2186386" cy="1045937"/>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C833A626-0EF8-4D35-990D-161D2A690064}"/>
              </a:ext>
            </a:extLst>
          </p:cNvPr>
          <p:cNvPicPr>
            <a:picLocks noChangeAspect="1"/>
          </p:cNvPicPr>
          <p:nvPr/>
        </p:nvPicPr>
        <p:blipFill>
          <a:blip r:embed="rId8"/>
          <a:stretch>
            <a:fillRect/>
          </a:stretch>
        </p:blipFill>
        <p:spPr>
          <a:xfrm>
            <a:off x="5091017" y="6432051"/>
            <a:ext cx="2588768" cy="182736"/>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734CBD16-0035-4385-9757-659FF6F45535}"/>
              </a:ext>
            </a:extLst>
          </p:cNvPr>
          <p:cNvPicPr>
            <a:picLocks noChangeAspect="1"/>
          </p:cNvPicPr>
          <p:nvPr/>
        </p:nvPicPr>
        <p:blipFill>
          <a:blip r:embed="rId9"/>
          <a:stretch>
            <a:fillRect/>
          </a:stretch>
        </p:blipFill>
        <p:spPr>
          <a:xfrm>
            <a:off x="4851511" y="4543469"/>
            <a:ext cx="2230791" cy="541390"/>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648B0CF7-FAEA-461C-BA75-E475965E24DC}"/>
              </a:ext>
            </a:extLst>
          </p:cNvPr>
          <p:cNvSpPr txBox="1"/>
          <p:nvPr/>
        </p:nvSpPr>
        <p:spPr>
          <a:xfrm>
            <a:off x="2803140" y="1499785"/>
            <a:ext cx="958596" cy="246221"/>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600" kern="0" dirty="0">
                <a:ea typeface="Arial Unicode MS" pitchFamily="34" charset="-128"/>
                <a:cs typeface="Arial Unicode MS" pitchFamily="34" charset="-128"/>
              </a:rPr>
              <a:t>Test setup</a:t>
            </a:r>
          </a:p>
        </p:txBody>
      </p:sp>
      <p:sp>
        <p:nvSpPr>
          <p:cNvPr id="16" name="TextBox 15">
            <a:extLst>
              <a:ext uri="{FF2B5EF4-FFF2-40B4-BE49-F238E27FC236}">
                <a16:creationId xmlns:a16="http://schemas.microsoft.com/office/drawing/2014/main" id="{85F0335F-B104-4B4F-8E67-05CE74AFED4E}"/>
              </a:ext>
            </a:extLst>
          </p:cNvPr>
          <p:cNvSpPr txBox="1"/>
          <p:nvPr/>
        </p:nvSpPr>
        <p:spPr>
          <a:xfrm>
            <a:off x="2417995" y="3750046"/>
            <a:ext cx="1120967"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4"/>
                </a:solidFill>
                <a:ea typeface="Arial Unicode MS" pitchFamily="34" charset="-128"/>
                <a:cs typeface="Arial Unicode MS" pitchFamily="34" charset="-128"/>
              </a:rPr>
              <a:t>Creating and updating users</a:t>
            </a:r>
          </a:p>
        </p:txBody>
      </p:sp>
      <p:sp>
        <p:nvSpPr>
          <p:cNvPr id="17" name="TextBox 16">
            <a:extLst>
              <a:ext uri="{FF2B5EF4-FFF2-40B4-BE49-F238E27FC236}">
                <a16:creationId xmlns:a16="http://schemas.microsoft.com/office/drawing/2014/main" id="{6C636189-DD27-4EC6-AEA8-5354D987E2A3}"/>
              </a:ext>
            </a:extLst>
          </p:cNvPr>
          <p:cNvSpPr txBox="1"/>
          <p:nvPr/>
        </p:nvSpPr>
        <p:spPr>
          <a:xfrm>
            <a:off x="5090428" y="5833893"/>
            <a:ext cx="2932438"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3"/>
                </a:solidFill>
                <a:ea typeface="Arial Unicode MS" pitchFamily="34" charset="-128"/>
                <a:cs typeface="Arial Unicode MS" pitchFamily="34" charset="-128"/>
              </a:rPr>
              <a:t>Creating teams and updating their display name</a:t>
            </a:r>
          </a:p>
        </p:txBody>
      </p:sp>
      <p:sp>
        <p:nvSpPr>
          <p:cNvPr id="18" name="TextBox 17">
            <a:extLst>
              <a:ext uri="{FF2B5EF4-FFF2-40B4-BE49-F238E27FC236}">
                <a16:creationId xmlns:a16="http://schemas.microsoft.com/office/drawing/2014/main" id="{F4839A12-8432-4F39-8BB9-C61E4E203413}"/>
              </a:ext>
            </a:extLst>
          </p:cNvPr>
          <p:cNvSpPr txBox="1"/>
          <p:nvPr/>
        </p:nvSpPr>
        <p:spPr>
          <a:xfrm>
            <a:off x="4329141" y="3522726"/>
            <a:ext cx="4327073" cy="98488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1600" kern="0" dirty="0">
                <a:solidFill>
                  <a:schemeClr val="accent6"/>
                </a:solidFill>
                <a:ea typeface="Arial Unicode MS" pitchFamily="34" charset="-128"/>
                <a:cs typeface="Arial Unicode MS" pitchFamily="34" charset="-128"/>
              </a:rPr>
              <a:t>Team Management:</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Add/remove users/roles to/from teams</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Team on team operations, like add members of a team to another, copy a team etc.</a:t>
            </a:r>
          </a:p>
        </p:txBody>
      </p:sp>
      <p:sp>
        <p:nvSpPr>
          <p:cNvPr id="19" name="TextBox 18">
            <a:extLst>
              <a:ext uri="{FF2B5EF4-FFF2-40B4-BE49-F238E27FC236}">
                <a16:creationId xmlns:a16="http://schemas.microsoft.com/office/drawing/2014/main" id="{20C4EC70-D615-429A-A069-8A6A67D8FA26}"/>
              </a:ext>
            </a:extLst>
          </p:cNvPr>
          <p:cNvSpPr txBox="1"/>
          <p:nvPr/>
        </p:nvSpPr>
        <p:spPr>
          <a:xfrm>
            <a:off x="5734433" y="395337"/>
            <a:ext cx="1589053"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5"/>
                </a:solidFill>
                <a:ea typeface="Arial Unicode MS" pitchFamily="34" charset="-128"/>
                <a:cs typeface="Arial Unicode MS" pitchFamily="34" charset="-128"/>
              </a:rPr>
              <a:t>Deleting users and teams</a:t>
            </a:r>
          </a:p>
        </p:txBody>
      </p:sp>
      <p:sp>
        <p:nvSpPr>
          <p:cNvPr id="20" name="TextBox 19">
            <a:extLst>
              <a:ext uri="{FF2B5EF4-FFF2-40B4-BE49-F238E27FC236}">
                <a16:creationId xmlns:a16="http://schemas.microsoft.com/office/drawing/2014/main" id="{12BE0C93-37A9-4510-AD08-831D54F48159}"/>
              </a:ext>
            </a:extLst>
          </p:cNvPr>
          <p:cNvSpPr txBox="1"/>
          <p:nvPr/>
        </p:nvSpPr>
        <p:spPr>
          <a:xfrm>
            <a:off x="8328031" y="277875"/>
            <a:ext cx="2483736" cy="246221"/>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a:t>
            </a:r>
          </a:p>
        </p:txBody>
      </p:sp>
      <p:sp>
        <p:nvSpPr>
          <p:cNvPr id="21" name="TextBox 20">
            <a:extLst>
              <a:ext uri="{FF2B5EF4-FFF2-40B4-BE49-F238E27FC236}">
                <a16:creationId xmlns:a16="http://schemas.microsoft.com/office/drawing/2014/main" id="{72AE7DDD-B4B1-4536-9F32-415B27DF7143}"/>
              </a:ext>
            </a:extLst>
          </p:cNvPr>
          <p:cNvSpPr txBox="1"/>
          <p:nvPr/>
        </p:nvSpPr>
        <p:spPr>
          <a:xfrm>
            <a:off x="7758684" y="1988167"/>
            <a:ext cx="1612460" cy="492443"/>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 by team</a:t>
            </a:r>
          </a:p>
        </p:txBody>
      </p:sp>
      <p:sp>
        <p:nvSpPr>
          <p:cNvPr id="22" name="TextBox 21">
            <a:extLst>
              <a:ext uri="{FF2B5EF4-FFF2-40B4-BE49-F238E27FC236}">
                <a16:creationId xmlns:a16="http://schemas.microsoft.com/office/drawing/2014/main" id="{F85A97F5-D3E9-44BC-A0E1-250B49CC2CE0}"/>
              </a:ext>
            </a:extLst>
          </p:cNvPr>
          <p:cNvSpPr txBox="1"/>
          <p:nvPr/>
        </p:nvSpPr>
        <p:spPr>
          <a:xfrm>
            <a:off x="8785867" y="5066031"/>
            <a:ext cx="3248456"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rgbClr val="002060"/>
                </a:solidFill>
                <a:ea typeface="Arial Unicode MS" pitchFamily="34" charset="-128"/>
                <a:cs typeface="Arial Unicode MS" pitchFamily="34" charset="-128"/>
              </a:rPr>
              <a:t>‘Transport’ users, teams</a:t>
            </a:r>
            <a:br>
              <a:rPr lang="en-GB" sz="1600" kern="0" dirty="0">
                <a:solidFill>
                  <a:srgbClr val="002060"/>
                </a:solidFill>
                <a:ea typeface="Arial Unicode MS" pitchFamily="34" charset="-128"/>
                <a:cs typeface="Arial Unicode MS" pitchFamily="34" charset="-128"/>
              </a:rPr>
            </a:br>
            <a:r>
              <a:rPr lang="en-GB" sz="1600" kern="0" dirty="0">
                <a:solidFill>
                  <a:srgbClr val="002060"/>
                </a:solidFill>
                <a:ea typeface="Arial Unicode MS" pitchFamily="34" charset="-128"/>
                <a:cs typeface="Arial Unicode MS" pitchFamily="34" charset="-128"/>
              </a:rPr>
              <a:t>(and their relationships to roles) from one SAP Analytics Cloud Service to another</a:t>
            </a:r>
          </a:p>
        </p:txBody>
      </p:sp>
      <p:sp>
        <p:nvSpPr>
          <p:cNvPr id="23" name="Agenda items">
            <a:extLst>
              <a:ext uri="{FF2B5EF4-FFF2-40B4-BE49-F238E27FC236}">
                <a16:creationId xmlns:a16="http://schemas.microsoft.com/office/drawing/2014/main" id="{F3C95830-5C45-4270-AB81-66A1F4E9744D}"/>
              </a:ext>
            </a:extLst>
          </p:cNvPr>
          <p:cNvSpPr>
            <a:spLocks noGrp="1"/>
          </p:cNvSpPr>
          <p:nvPr>
            <p:ph type="body" sz="quarter" idx="10"/>
          </p:nvPr>
        </p:nvSpPr>
        <p:spPr>
          <a:xfrm>
            <a:off x="490046" y="5751117"/>
            <a:ext cx="3080236" cy="602883"/>
          </a:xfrm>
        </p:spPr>
        <p:txBody>
          <a:bodyPr>
            <a:normAutofit/>
          </a:bodyPr>
          <a:lstStyle/>
          <a:p>
            <a:pPr lvl="1"/>
            <a:r>
              <a:rPr lang="en-GB" sz="1600" dirty="0"/>
              <a:t>45 samples</a:t>
            </a:r>
          </a:p>
          <a:p>
            <a:pPr lvl="1"/>
            <a:r>
              <a:rPr lang="en-GB" sz="1600" dirty="0"/>
              <a:t>59,000 lines of code</a:t>
            </a:r>
          </a:p>
        </p:txBody>
      </p:sp>
      <p:pic>
        <p:nvPicPr>
          <p:cNvPr id="24" name="Picture 23">
            <a:extLst>
              <a:ext uri="{FF2B5EF4-FFF2-40B4-BE49-F238E27FC236}">
                <a16:creationId xmlns:a16="http://schemas.microsoft.com/office/drawing/2014/main" id="{040791CD-D32B-4AA5-996C-48B3AA137A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auto">
          <a:xfrm>
            <a:off x="2870409" y="601031"/>
            <a:ext cx="548222" cy="492846"/>
          </a:xfrm>
          <a:prstGeom prst="rect">
            <a:avLst/>
          </a:prstGeom>
          <a:noFill/>
        </p:spPr>
      </p:pic>
      <p:pic>
        <p:nvPicPr>
          <p:cNvPr id="5" name="Picture 4">
            <a:extLst>
              <a:ext uri="{FF2B5EF4-FFF2-40B4-BE49-F238E27FC236}">
                <a16:creationId xmlns:a16="http://schemas.microsoft.com/office/drawing/2014/main" id="{5F4D03D3-9E3B-446E-9B3C-6828C5B09B37}"/>
              </a:ext>
            </a:extLst>
          </p:cNvPr>
          <p:cNvPicPr>
            <a:picLocks noChangeAspect="1"/>
          </p:cNvPicPr>
          <p:nvPr/>
        </p:nvPicPr>
        <p:blipFill>
          <a:blip r:embed="rId11"/>
          <a:stretch>
            <a:fillRect/>
          </a:stretch>
        </p:blipFill>
        <p:spPr>
          <a:xfrm>
            <a:off x="420701" y="2403316"/>
            <a:ext cx="1997294" cy="2952269"/>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90CBACB6-FFBF-4AF3-ADC1-D2A1CB34EFA1}"/>
              </a:ext>
            </a:extLst>
          </p:cNvPr>
          <p:cNvPicPr>
            <a:picLocks noChangeAspect="1"/>
          </p:cNvPicPr>
          <p:nvPr/>
        </p:nvPicPr>
        <p:blipFill>
          <a:blip r:embed="rId12"/>
          <a:stretch>
            <a:fillRect/>
          </a:stretch>
        </p:blipFill>
        <p:spPr>
          <a:xfrm>
            <a:off x="9280478" y="6052558"/>
            <a:ext cx="2328426" cy="733149"/>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126703E4-3737-40A9-B69C-944F848BBEF1}"/>
              </a:ext>
            </a:extLst>
          </p:cNvPr>
          <p:cNvPicPr>
            <a:picLocks noChangeAspect="1"/>
          </p:cNvPicPr>
          <p:nvPr/>
        </p:nvPicPr>
        <p:blipFill>
          <a:blip r:embed="rId13"/>
          <a:stretch>
            <a:fillRect/>
          </a:stretch>
        </p:blipFill>
        <p:spPr>
          <a:xfrm>
            <a:off x="2698266" y="2810944"/>
            <a:ext cx="584172" cy="984290"/>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3E3F15CE-4150-465E-8111-2ADEE463085E}"/>
              </a:ext>
            </a:extLst>
          </p:cNvPr>
          <p:cNvPicPr>
            <a:picLocks noChangeAspect="1"/>
          </p:cNvPicPr>
          <p:nvPr/>
        </p:nvPicPr>
        <p:blipFill>
          <a:blip r:embed="rId14"/>
          <a:stretch>
            <a:fillRect/>
          </a:stretch>
        </p:blipFill>
        <p:spPr>
          <a:xfrm>
            <a:off x="4329141" y="5789164"/>
            <a:ext cx="744219" cy="984290"/>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6EDDC373-B659-4A99-8C4D-1810022AEA2F}"/>
              </a:ext>
            </a:extLst>
          </p:cNvPr>
          <p:cNvPicPr>
            <a:picLocks noChangeAspect="1"/>
          </p:cNvPicPr>
          <p:nvPr/>
        </p:nvPicPr>
        <p:blipFill>
          <a:blip r:embed="rId15"/>
          <a:stretch>
            <a:fillRect/>
          </a:stretch>
        </p:blipFill>
        <p:spPr>
          <a:xfrm>
            <a:off x="9141394" y="3891868"/>
            <a:ext cx="2588769" cy="1104897"/>
          </a:xfrm>
          <a:prstGeom prst="rect">
            <a:avLst/>
          </a:prstGeom>
          <a:ln>
            <a:noFill/>
          </a:ln>
          <a:effectLst>
            <a:outerShdw blurRad="292100" dist="139700" dir="2700000" algn="tl" rotWithShape="0">
              <a:srgbClr val="333333">
                <a:alpha val="65000"/>
              </a:srgbClr>
            </a:outerShdw>
          </a:effectLst>
        </p:spPr>
      </p:pic>
      <p:pic>
        <p:nvPicPr>
          <p:cNvPr id="26" name="Picture 25">
            <a:extLst>
              <a:ext uri="{FF2B5EF4-FFF2-40B4-BE49-F238E27FC236}">
                <a16:creationId xmlns:a16="http://schemas.microsoft.com/office/drawing/2014/main" id="{64BEBE5D-B2EE-42E4-AE90-755AD47D84A6}"/>
              </a:ext>
            </a:extLst>
          </p:cNvPr>
          <p:cNvPicPr>
            <a:picLocks noChangeAspect="1"/>
          </p:cNvPicPr>
          <p:nvPr/>
        </p:nvPicPr>
        <p:blipFill>
          <a:blip r:embed="rId16"/>
          <a:stretch>
            <a:fillRect/>
          </a:stretch>
        </p:blipFill>
        <p:spPr>
          <a:xfrm>
            <a:off x="4492037" y="2759151"/>
            <a:ext cx="2673440" cy="807944"/>
          </a:xfrm>
          <a:prstGeom prst="rect">
            <a:avLst/>
          </a:prstGeom>
          <a:ln>
            <a:noFill/>
          </a:ln>
          <a:effectLst>
            <a:outerShdw blurRad="292100" dist="139700" dir="2700000" algn="tl" rotWithShape="0">
              <a:srgbClr val="333333">
                <a:alpha val="65000"/>
              </a:srgbClr>
            </a:outerShdw>
          </a:effectLst>
        </p:spPr>
      </p:pic>
      <p:pic>
        <p:nvPicPr>
          <p:cNvPr id="27" name="Picture 26">
            <a:extLst>
              <a:ext uri="{FF2B5EF4-FFF2-40B4-BE49-F238E27FC236}">
                <a16:creationId xmlns:a16="http://schemas.microsoft.com/office/drawing/2014/main" id="{DF480DA7-E955-4ADF-BE05-148F85991919}"/>
              </a:ext>
            </a:extLst>
          </p:cNvPr>
          <p:cNvPicPr>
            <a:picLocks noChangeAspect="1"/>
          </p:cNvPicPr>
          <p:nvPr/>
        </p:nvPicPr>
        <p:blipFill>
          <a:blip r:embed="rId13"/>
          <a:stretch>
            <a:fillRect/>
          </a:stretch>
        </p:blipFill>
        <p:spPr>
          <a:xfrm>
            <a:off x="10965037" y="321597"/>
            <a:ext cx="572169" cy="964066"/>
          </a:xfrm>
          <a:prstGeom prst="rect">
            <a:avLst/>
          </a:prstGeom>
          <a:ln>
            <a:noFill/>
          </a:ln>
          <a:effectLst>
            <a:outerShdw blurRad="292100" dist="139700" dir="2700000" algn="tl" rotWithShape="0">
              <a:srgbClr val="333333">
                <a:alpha val="65000"/>
              </a:srgbClr>
            </a:outerShdw>
          </a:effectLst>
        </p:spPr>
      </p:pic>
      <p:pic>
        <p:nvPicPr>
          <p:cNvPr id="29" name="Picture 28">
            <a:extLst>
              <a:ext uri="{FF2B5EF4-FFF2-40B4-BE49-F238E27FC236}">
                <a16:creationId xmlns:a16="http://schemas.microsoft.com/office/drawing/2014/main" id="{B12B9908-387E-4853-8579-5F3112601E2A}"/>
              </a:ext>
            </a:extLst>
          </p:cNvPr>
          <p:cNvPicPr>
            <a:picLocks noChangeAspect="1"/>
          </p:cNvPicPr>
          <p:nvPr/>
        </p:nvPicPr>
        <p:blipFill>
          <a:blip r:embed="rId17"/>
          <a:stretch>
            <a:fillRect/>
          </a:stretch>
        </p:blipFill>
        <p:spPr>
          <a:xfrm>
            <a:off x="8500854" y="2591379"/>
            <a:ext cx="410791" cy="508890"/>
          </a:xfrm>
          <a:prstGeom prst="rect">
            <a:avLst/>
          </a:prstGeom>
          <a:ln>
            <a:noFill/>
          </a:ln>
          <a:effectLst>
            <a:outerShdw blurRad="292100" dist="139700" dir="2700000" algn="tl" rotWithShape="0">
              <a:srgbClr val="333333">
                <a:alpha val="65000"/>
              </a:srgbClr>
            </a:outerShdw>
          </a:effectLst>
        </p:spPr>
      </p:pic>
      <p:pic>
        <p:nvPicPr>
          <p:cNvPr id="30" name="Picture 29">
            <a:extLst>
              <a:ext uri="{FF2B5EF4-FFF2-40B4-BE49-F238E27FC236}">
                <a16:creationId xmlns:a16="http://schemas.microsoft.com/office/drawing/2014/main" id="{EE7D8BB0-BDFE-4257-8872-A0170F0E5427}"/>
              </a:ext>
            </a:extLst>
          </p:cNvPr>
          <p:cNvPicPr>
            <a:picLocks noChangeAspect="1"/>
          </p:cNvPicPr>
          <p:nvPr/>
        </p:nvPicPr>
        <p:blipFill>
          <a:blip r:embed="rId13"/>
          <a:stretch>
            <a:fillRect/>
          </a:stretch>
        </p:blipFill>
        <p:spPr>
          <a:xfrm>
            <a:off x="8911645" y="2579020"/>
            <a:ext cx="459498" cy="774223"/>
          </a:xfrm>
          <a:prstGeom prst="rect">
            <a:avLst/>
          </a:prstGeom>
          <a:ln>
            <a:noFill/>
          </a:ln>
          <a:effectLst>
            <a:outerShdw blurRad="292100" dist="139700" dir="2700000" algn="tl" rotWithShape="0">
              <a:srgbClr val="333333">
                <a:alpha val="65000"/>
              </a:srgbClr>
            </a:outerShdw>
          </a:effectLst>
        </p:spPr>
      </p:pic>
      <p:pic>
        <p:nvPicPr>
          <p:cNvPr id="31" name="Picture 30">
            <a:extLst>
              <a:ext uri="{FF2B5EF4-FFF2-40B4-BE49-F238E27FC236}">
                <a16:creationId xmlns:a16="http://schemas.microsoft.com/office/drawing/2014/main" id="{5D46BFD3-4A59-497A-A3C8-9BD3F5BD7060}"/>
              </a:ext>
            </a:extLst>
          </p:cNvPr>
          <p:cNvPicPr>
            <a:picLocks noChangeAspect="1"/>
          </p:cNvPicPr>
          <p:nvPr/>
        </p:nvPicPr>
        <p:blipFill>
          <a:blip r:embed="rId18"/>
          <a:stretch>
            <a:fillRect/>
          </a:stretch>
        </p:blipFill>
        <p:spPr>
          <a:xfrm>
            <a:off x="4572999" y="315649"/>
            <a:ext cx="1080824" cy="805705"/>
          </a:xfrm>
          <a:prstGeom prst="rect">
            <a:avLst/>
          </a:prstGeom>
          <a:ln>
            <a:noFill/>
          </a:ln>
          <a:effectLst>
            <a:outerShdw blurRad="292100" dist="139700" dir="2700000" algn="tl" rotWithShape="0">
              <a:srgbClr val="333333">
                <a:alpha val="65000"/>
              </a:srgbClr>
            </a:outerShdw>
          </a:effectLst>
        </p:spPr>
      </p:pic>
      <p:sp>
        <p:nvSpPr>
          <p:cNvPr id="28" name="Rectangle: Rounded Corners 27">
            <a:extLst>
              <a:ext uri="{FF2B5EF4-FFF2-40B4-BE49-F238E27FC236}">
                <a16:creationId xmlns:a16="http://schemas.microsoft.com/office/drawing/2014/main" id="{C93BE405-3555-4CE0-A618-3C0B0613E66B}"/>
              </a:ext>
            </a:extLst>
          </p:cNvPr>
          <p:cNvSpPr/>
          <p:nvPr/>
        </p:nvSpPr>
        <p:spPr bwMode="gray">
          <a:xfrm>
            <a:off x="4046830" y="5549727"/>
            <a:ext cx="4281201" cy="1251367"/>
          </a:xfrm>
          <a:prstGeom prst="roundRect">
            <a:avLst>
              <a:gd name="adj" fmla="val 8684"/>
            </a:avLst>
          </a:prstGeom>
          <a:noFill/>
          <a:ln w="76200" algn="ctr">
            <a:solidFill>
              <a:srgbClr val="FF0000"/>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28690559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303456" y="3429000"/>
            <a:ext cx="11588261" cy="2865664"/>
          </a:xfrm>
        </p:spPr>
        <p:txBody>
          <a:bodyPr>
            <a:normAutofit fontScale="92500" lnSpcReduction="10000"/>
          </a:bodyPr>
          <a:lstStyle/>
          <a:p>
            <a:r>
              <a:rPr lang="en-GB" sz="1800" dirty="0"/>
              <a:t>Sample scripts for updating and creating teams</a:t>
            </a:r>
          </a:p>
          <a:p>
            <a:pPr lvl="1"/>
            <a:r>
              <a:rPr lang="en-GB" sz="1600" dirty="0"/>
              <a:t>A versatile script that can do one or both of the following:</a:t>
            </a:r>
          </a:p>
          <a:p>
            <a:pPr lvl="2"/>
            <a:r>
              <a:rPr lang="en-GB" sz="1600" dirty="0"/>
              <a:t>Create a team, if it doesn’t already exist</a:t>
            </a:r>
          </a:p>
          <a:p>
            <a:pPr lvl="2"/>
            <a:r>
              <a:rPr lang="en-GB" sz="1600" dirty="0"/>
              <a:t>Update the </a:t>
            </a:r>
            <a:r>
              <a:rPr lang="en-GB" sz="1600" b="1" dirty="0" err="1"/>
              <a:t>displayname</a:t>
            </a:r>
            <a:r>
              <a:rPr lang="en-GB" sz="1600" dirty="0"/>
              <a:t> of a team</a:t>
            </a:r>
          </a:p>
          <a:p>
            <a:pPr lvl="2"/>
            <a:endParaRPr lang="en-GB" sz="1600" dirty="0"/>
          </a:p>
          <a:p>
            <a:pPr lvl="1"/>
            <a:r>
              <a:rPr lang="en-GB" sz="1600" dirty="0"/>
              <a:t>All of these sample scripts will create a team if the team doesn’t exist, but the </a:t>
            </a:r>
            <a:r>
              <a:rPr lang="en-GB" sz="1600" b="1" dirty="0" err="1"/>
              <a:t>displayname</a:t>
            </a:r>
            <a:r>
              <a:rPr lang="en-GB" sz="1600" dirty="0"/>
              <a:t> will be (team name)+“ with team folder”</a:t>
            </a:r>
          </a:p>
          <a:p>
            <a:pPr lvl="2"/>
            <a:r>
              <a:rPr lang="en-GB" sz="1600" dirty="0" err="1"/>
              <a:t>e.g</a:t>
            </a:r>
            <a:r>
              <a:rPr lang="en-GB" sz="1600" dirty="0"/>
              <a:t> “Team1 with Team Folder”</a:t>
            </a:r>
          </a:p>
          <a:p>
            <a:pPr lvl="1"/>
            <a:r>
              <a:rPr lang="en-GB" sz="1600" dirty="0"/>
              <a:t>So this sample script enables you to give the team </a:t>
            </a:r>
            <a:r>
              <a:rPr lang="en-GB" sz="1600" b="1" dirty="0" err="1"/>
              <a:t>displayname</a:t>
            </a:r>
            <a:r>
              <a:rPr lang="en-GB" sz="1600" dirty="0"/>
              <a:t> a more suitable title</a:t>
            </a:r>
          </a:p>
          <a:p>
            <a:pPr lvl="1"/>
            <a:r>
              <a:rPr lang="en-GB" sz="1600" dirty="0"/>
              <a:t>Whenever a team is created, a team folder is always created with it</a:t>
            </a:r>
          </a:p>
          <a:p>
            <a:pPr lvl="2"/>
            <a:r>
              <a:rPr lang="en-GB" sz="1600" dirty="0"/>
              <a:t>You may need to manually delete this folder if its unwanted</a:t>
            </a:r>
          </a:p>
          <a:p>
            <a:pPr lvl="2"/>
            <a:r>
              <a:rPr lang="en-GB" sz="1600" dirty="0"/>
              <a:t>(The option, within the user interface, to not create a team folder was provided after the API was developed)</a:t>
            </a:r>
          </a:p>
          <a:p>
            <a:pPr lvl="2"/>
            <a:endParaRPr lang="en-GB" sz="1600" dirty="0"/>
          </a:p>
        </p:txBody>
      </p:sp>
      <p:sp>
        <p:nvSpPr>
          <p:cNvPr id="4" name="Title"/>
          <p:cNvSpPr>
            <a:spLocks noGrp="1"/>
          </p:cNvSpPr>
          <p:nvPr>
            <p:ph type="title"/>
          </p:nvPr>
        </p:nvSpPr>
        <p:spPr>
          <a:xfrm>
            <a:off x="504001" y="504000"/>
            <a:ext cx="11186476" cy="677108"/>
          </a:xfrm>
        </p:spPr>
        <p:txBody>
          <a:bodyPr/>
          <a:lstStyle/>
          <a:p>
            <a:r>
              <a:rPr lang="en-GB"/>
              <a:t>Sample scripts for updating creating teams</a:t>
            </a:r>
            <a:br>
              <a:rPr lang="en-GB"/>
            </a:br>
            <a:r>
              <a:rPr lang="en-GB" sz="2000" b="0"/>
              <a:t>Overview</a:t>
            </a:r>
            <a:endParaRPr lang="en-GB" sz="2000" b="0" dirty="0"/>
          </a:p>
        </p:txBody>
      </p:sp>
      <p:graphicFrame>
        <p:nvGraphicFramePr>
          <p:cNvPr id="6" name="Table 4">
            <a:extLst>
              <a:ext uri="{FF2B5EF4-FFF2-40B4-BE49-F238E27FC236}">
                <a16:creationId xmlns:a16="http://schemas.microsoft.com/office/drawing/2014/main" id="{0DBAD980-3275-4B4E-9324-A231A5FCED6F}"/>
              </a:ext>
            </a:extLst>
          </p:cNvPr>
          <p:cNvGraphicFramePr>
            <a:graphicFrameLocks noGrp="1"/>
          </p:cNvGraphicFramePr>
          <p:nvPr>
            <p:extLst>
              <p:ext uri="{D42A27DB-BD31-4B8C-83A1-F6EECF244321}">
                <p14:modId xmlns:p14="http://schemas.microsoft.com/office/powerpoint/2010/main" val="3102792029"/>
              </p:ext>
            </p:extLst>
          </p:nvPr>
        </p:nvGraphicFramePr>
        <p:xfrm>
          <a:off x="504001" y="1462789"/>
          <a:ext cx="7937487" cy="640517"/>
        </p:xfrm>
        <a:graphic>
          <a:graphicData uri="http://schemas.openxmlformats.org/drawingml/2006/table">
            <a:tbl>
              <a:tblPr firstRow="1">
                <a:tableStyleId>{08FB837D-C827-4EFA-A057-4D05807E0F7C}</a:tableStyleId>
              </a:tblPr>
              <a:tblGrid>
                <a:gridCol w="4159567">
                  <a:extLst>
                    <a:ext uri="{9D8B030D-6E8A-4147-A177-3AD203B41FA5}">
                      <a16:colId xmlns:a16="http://schemas.microsoft.com/office/drawing/2014/main" val="1747604431"/>
                    </a:ext>
                  </a:extLst>
                </a:gridCol>
                <a:gridCol w="1664017">
                  <a:extLst>
                    <a:ext uri="{9D8B030D-6E8A-4147-A177-3AD203B41FA5}">
                      <a16:colId xmlns:a16="http://schemas.microsoft.com/office/drawing/2014/main" val="2772634590"/>
                    </a:ext>
                  </a:extLst>
                </a:gridCol>
                <a:gridCol w="2113903">
                  <a:extLst>
                    <a:ext uri="{9D8B030D-6E8A-4147-A177-3AD203B41FA5}">
                      <a16:colId xmlns:a16="http://schemas.microsoft.com/office/drawing/2014/main" val="1878858340"/>
                    </a:ext>
                  </a:extLst>
                </a:gridCol>
              </a:tblGrid>
              <a:tr h="330932">
                <a:tc>
                  <a:txBody>
                    <a:bodyPr/>
                    <a:lstStyle/>
                    <a:p>
                      <a:pPr algn="r"/>
                      <a:r>
                        <a:rPr lang="en-GB" sz="1600" dirty="0"/>
                        <a:t>Create and/or update team:</a:t>
                      </a:r>
                    </a:p>
                  </a:txBody>
                  <a:tcP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rgbClr val="0070C0"/>
                    </a:solidFill>
                  </a:tcPr>
                </a:tc>
                <a:tc>
                  <a:txBody>
                    <a:bodyPr/>
                    <a:lstStyle/>
                    <a:p>
                      <a:pPr algn="ctr"/>
                      <a:r>
                        <a:rPr lang="en-GB" sz="1600" dirty="0"/>
                        <a:t>Sample Script:</a:t>
                      </a:r>
                    </a:p>
                  </a:txBody>
                  <a:tcP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rgbClr val="0070C0"/>
                    </a:solidFill>
                  </a:tcPr>
                </a:tc>
                <a:tc>
                  <a:txBody>
                    <a:bodyPr/>
                    <a:lstStyle/>
                    <a:p>
                      <a:pPr algn="ctr"/>
                      <a:r>
                        <a:rPr lang="en-GB" sz="1600" dirty="0"/>
                        <a:t>Data file format:</a:t>
                      </a:r>
                    </a:p>
                  </a:txBody>
                  <a:tcP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rgbClr val="0070C0"/>
                    </a:solidFill>
                  </a:tcPr>
                </a:tc>
                <a:extLst>
                  <a:ext uri="{0D108BD9-81ED-4DB2-BD59-A6C34878D82A}">
                    <a16:rowId xmlns:a16="http://schemas.microsoft.com/office/drawing/2014/main" val="1204804081"/>
                  </a:ext>
                </a:extLst>
              </a:tr>
              <a:tr h="305237">
                <a:tc>
                  <a:txBody>
                    <a:bodyPr/>
                    <a:lstStyle/>
                    <a:p>
                      <a:pPr algn="r"/>
                      <a:r>
                        <a:rPr lang="en-GB" sz="1400" dirty="0"/>
                        <a:t>Update create team</a:t>
                      </a: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tcPr>
                </a:tc>
                <a:tc>
                  <a:txBody>
                    <a:bodyPr/>
                    <a:lstStyle/>
                    <a:p>
                      <a:pPr algn="ctr"/>
                      <a:r>
                        <a:rPr lang="en-GB" sz="1400" strike="noStrike" dirty="0"/>
                        <a:t>501</a:t>
                      </a:r>
                      <a:endParaRPr lang="en-GB" sz="1400" b="0" strike="noStrike" dirty="0">
                        <a:solidFill>
                          <a:schemeClr val="tx1"/>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tcPr>
                </a:tc>
                <a:tc>
                  <a:txBody>
                    <a:bodyPr/>
                    <a:lstStyle/>
                    <a:p>
                      <a:pPr algn="ctr"/>
                      <a:r>
                        <a:rPr lang="en-GB" sz="1400" strike="noStrike" dirty="0"/>
                        <a:t>.csv .json</a:t>
                      </a:r>
                      <a:endParaRPr lang="en-GB" sz="1400" b="0" strike="noStrike" dirty="0">
                        <a:solidFill>
                          <a:schemeClr val="tx1"/>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tcPr>
                </a:tc>
                <a:extLst>
                  <a:ext uri="{0D108BD9-81ED-4DB2-BD59-A6C34878D82A}">
                    <a16:rowId xmlns:a16="http://schemas.microsoft.com/office/drawing/2014/main" val="2104020131"/>
                  </a:ext>
                </a:extLst>
              </a:tr>
            </a:tbl>
          </a:graphicData>
        </a:graphic>
      </p:graphicFrame>
      <p:sp>
        <p:nvSpPr>
          <p:cNvPr id="12" name="TextBox 11">
            <a:extLst>
              <a:ext uri="{FF2B5EF4-FFF2-40B4-BE49-F238E27FC236}">
                <a16:creationId xmlns:a16="http://schemas.microsoft.com/office/drawing/2014/main" id="{FB9C7FAD-385C-40E7-9A80-5253A133E90D}"/>
              </a:ext>
            </a:extLst>
          </p:cNvPr>
          <p:cNvSpPr txBox="1"/>
          <p:nvPr/>
        </p:nvSpPr>
        <p:spPr>
          <a:xfrm>
            <a:off x="9143701" y="1273788"/>
            <a:ext cx="2218556"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.csv data file for scripts 501:</a:t>
            </a:r>
          </a:p>
        </p:txBody>
      </p:sp>
      <p:pic>
        <p:nvPicPr>
          <p:cNvPr id="2" name="Picture 1">
            <a:extLst>
              <a:ext uri="{FF2B5EF4-FFF2-40B4-BE49-F238E27FC236}">
                <a16:creationId xmlns:a16="http://schemas.microsoft.com/office/drawing/2014/main" id="{F904D100-993C-46E7-8610-8EB0EC9164A4}"/>
              </a:ext>
            </a:extLst>
          </p:cNvPr>
          <p:cNvPicPr>
            <a:picLocks noChangeAspect="1"/>
          </p:cNvPicPr>
          <p:nvPr/>
        </p:nvPicPr>
        <p:blipFill>
          <a:blip r:embed="rId3"/>
          <a:stretch>
            <a:fillRect/>
          </a:stretch>
        </p:blipFill>
        <p:spPr>
          <a:xfrm>
            <a:off x="9143701" y="1601847"/>
            <a:ext cx="2057687" cy="609685"/>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55E07B46-AD6A-4B72-BB0D-7A8617E7FE5D}"/>
              </a:ext>
            </a:extLst>
          </p:cNvPr>
          <p:cNvPicPr>
            <a:picLocks noChangeAspect="1"/>
          </p:cNvPicPr>
          <p:nvPr/>
        </p:nvPicPr>
        <p:blipFill>
          <a:blip r:embed="rId4"/>
          <a:stretch>
            <a:fillRect/>
          </a:stretch>
        </p:blipFill>
        <p:spPr>
          <a:xfrm>
            <a:off x="11293912" y="173788"/>
            <a:ext cx="793130" cy="98253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176069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504001" y="504000"/>
            <a:ext cx="11186476" cy="677108"/>
          </a:xfrm>
        </p:spPr>
        <p:txBody>
          <a:bodyPr/>
          <a:lstStyle/>
          <a:p>
            <a:r>
              <a:rPr lang="en-GB"/>
              <a:t>Sample scripts for updating creating teams</a:t>
            </a:r>
            <a:br>
              <a:rPr lang="en-GB"/>
            </a:br>
            <a:r>
              <a:rPr lang="en-GB" sz="2000" b="0"/>
              <a:t>Throughput performance</a:t>
            </a:r>
            <a:endParaRPr lang="en-GB" sz="2000" b="0" dirty="0"/>
          </a:p>
        </p:txBody>
      </p:sp>
      <p:graphicFrame>
        <p:nvGraphicFramePr>
          <p:cNvPr id="6" name="Table 4">
            <a:extLst>
              <a:ext uri="{FF2B5EF4-FFF2-40B4-BE49-F238E27FC236}">
                <a16:creationId xmlns:a16="http://schemas.microsoft.com/office/drawing/2014/main" id="{0DBAD980-3275-4B4E-9324-A231A5FCED6F}"/>
              </a:ext>
            </a:extLst>
          </p:cNvPr>
          <p:cNvGraphicFramePr>
            <a:graphicFrameLocks noGrp="1"/>
          </p:cNvGraphicFramePr>
          <p:nvPr>
            <p:extLst>
              <p:ext uri="{D42A27DB-BD31-4B8C-83A1-F6EECF244321}">
                <p14:modId xmlns:p14="http://schemas.microsoft.com/office/powerpoint/2010/main" val="2210604824"/>
              </p:ext>
            </p:extLst>
          </p:nvPr>
        </p:nvGraphicFramePr>
        <p:xfrm>
          <a:off x="1434304" y="1470740"/>
          <a:ext cx="8859140" cy="1584960"/>
        </p:xfrm>
        <a:graphic>
          <a:graphicData uri="http://schemas.openxmlformats.org/drawingml/2006/table">
            <a:tbl>
              <a:tblPr firstRow="1">
                <a:tableStyleId>{08FB837D-C827-4EFA-A057-4D05807E0F7C}</a:tableStyleId>
              </a:tblPr>
              <a:tblGrid>
                <a:gridCol w="2872105">
                  <a:extLst>
                    <a:ext uri="{9D8B030D-6E8A-4147-A177-3AD203B41FA5}">
                      <a16:colId xmlns:a16="http://schemas.microsoft.com/office/drawing/2014/main" val="1747604431"/>
                    </a:ext>
                  </a:extLst>
                </a:gridCol>
                <a:gridCol w="1690907">
                  <a:extLst>
                    <a:ext uri="{9D8B030D-6E8A-4147-A177-3AD203B41FA5}">
                      <a16:colId xmlns:a16="http://schemas.microsoft.com/office/drawing/2014/main" val="2772634590"/>
                    </a:ext>
                  </a:extLst>
                </a:gridCol>
                <a:gridCol w="2148064">
                  <a:extLst>
                    <a:ext uri="{9D8B030D-6E8A-4147-A177-3AD203B41FA5}">
                      <a16:colId xmlns:a16="http://schemas.microsoft.com/office/drawing/2014/main" val="1878858340"/>
                    </a:ext>
                  </a:extLst>
                </a:gridCol>
                <a:gridCol w="2148064">
                  <a:extLst>
                    <a:ext uri="{9D8B030D-6E8A-4147-A177-3AD203B41FA5}">
                      <a16:colId xmlns:a16="http://schemas.microsoft.com/office/drawing/2014/main" val="1094629924"/>
                    </a:ext>
                  </a:extLst>
                </a:gridCol>
              </a:tblGrid>
              <a:tr h="330932">
                <a:tc>
                  <a:txBody>
                    <a:bodyPr/>
                    <a:lstStyle/>
                    <a:p>
                      <a:pPr algn="r"/>
                      <a:r>
                        <a:rPr lang="en-GB" sz="1600" dirty="0"/>
                        <a:t>Create and/or update team:</a:t>
                      </a:r>
                    </a:p>
                  </a:txBody>
                  <a:tcP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rgbClr val="0070C0"/>
                    </a:solidFill>
                  </a:tcPr>
                </a:tc>
                <a:tc>
                  <a:txBody>
                    <a:bodyPr/>
                    <a:lstStyle/>
                    <a:p>
                      <a:pPr algn="ctr"/>
                      <a:r>
                        <a:rPr lang="en-GB" sz="1600" dirty="0"/>
                        <a:t>Sample Script:</a:t>
                      </a:r>
                    </a:p>
                  </a:txBody>
                  <a:tcP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rgbClr val="0070C0"/>
                    </a:solidFill>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a:t>0 or 500 users registered in Service.</a:t>
                      </a:r>
                    </a:p>
                    <a:p>
                      <a:pPr algn="ctr"/>
                      <a:r>
                        <a:rPr lang="en-GB" sz="1600"/>
                        <a:t>Throughput</a:t>
                      </a:r>
                      <a:r>
                        <a:rPr lang="en-GB" sz="1600" dirty="0"/>
                        <a:t>:</a:t>
                      </a:r>
                    </a:p>
                  </a:txBody>
                  <a:tcP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rgbClr val="0070C0"/>
                    </a:solidFill>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a:t>80,000 users registered in Service.</a:t>
                      </a:r>
                    </a:p>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a:t>Throughput</a:t>
                      </a:r>
                      <a:r>
                        <a:rPr lang="en-GB" sz="1600" dirty="0"/>
                        <a:t>:</a:t>
                      </a:r>
                    </a:p>
                  </a:txBody>
                  <a:tcP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rgbClr val="0070C0"/>
                    </a:solidFill>
                  </a:tcPr>
                </a:tc>
                <a:extLst>
                  <a:ext uri="{0D108BD9-81ED-4DB2-BD59-A6C34878D82A}">
                    <a16:rowId xmlns:a16="http://schemas.microsoft.com/office/drawing/2014/main" val="1204804081"/>
                  </a:ext>
                </a:extLst>
              </a:tr>
              <a:tr h="305237">
                <a:tc>
                  <a:txBody>
                    <a:bodyPr/>
                    <a:lstStyle/>
                    <a:p>
                      <a:pPr algn="r"/>
                      <a:r>
                        <a:rPr lang="en-GB" sz="1400" dirty="0"/>
                        <a:t>Creating teams</a:t>
                      </a: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tcPr>
                </a:tc>
                <a:tc>
                  <a:txBody>
                    <a:bodyPr/>
                    <a:lstStyle/>
                    <a:p>
                      <a:pPr algn="ctr"/>
                      <a:r>
                        <a:rPr lang="en-GB" sz="1400" strike="noStrike" dirty="0"/>
                        <a:t>501</a:t>
                      </a:r>
                      <a:endParaRPr lang="en-GB" sz="1400" b="0" strike="noStrike" dirty="0">
                        <a:solidFill>
                          <a:schemeClr val="tx1"/>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tcPr>
                </a:tc>
                <a:tc>
                  <a:txBody>
                    <a:bodyPr/>
                    <a:lstStyle/>
                    <a:p>
                      <a:pPr algn="ctr"/>
                      <a:r>
                        <a:rPr lang="en-GB" sz="1400" b="0" strike="noStrike" dirty="0">
                          <a:solidFill>
                            <a:schemeClr val="tx1"/>
                          </a:solidFill>
                        </a:rPr>
                        <a:t>0.55 teams/sec</a:t>
                      </a:r>
                    </a:p>
                    <a:p>
                      <a:pPr algn="ctr"/>
                      <a:r>
                        <a:rPr lang="en-GB" sz="1400" b="0" strike="noStrike" dirty="0">
                          <a:solidFill>
                            <a:schemeClr val="tx1"/>
                          </a:solidFill>
                        </a:rPr>
                        <a:t>1.82 secs/team (8.9%)</a:t>
                      </a: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tcPr>
                </a:tc>
                <a:tc>
                  <a:txBody>
                    <a:bodyPr/>
                    <a:lstStyle/>
                    <a:p>
                      <a:pPr algn="ctr"/>
                      <a:r>
                        <a:rPr lang="en-GB" sz="1400" b="0" strike="noStrike" dirty="0">
                          <a:solidFill>
                            <a:schemeClr val="tx1"/>
                          </a:solidFill>
                        </a:rPr>
                        <a:t>0.52 teams/sec</a:t>
                      </a:r>
                    </a:p>
                    <a:p>
                      <a:pPr algn="ctr"/>
                      <a:r>
                        <a:rPr lang="en-GB" sz="1400" b="0" strike="noStrike" dirty="0">
                          <a:solidFill>
                            <a:schemeClr val="tx1"/>
                          </a:solidFill>
                        </a:rPr>
                        <a:t>1.91 secs/team (8.3%)</a:t>
                      </a: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tcPr>
                </a:tc>
                <a:extLst>
                  <a:ext uri="{0D108BD9-81ED-4DB2-BD59-A6C34878D82A}">
                    <a16:rowId xmlns:a16="http://schemas.microsoft.com/office/drawing/2014/main" val="2104020131"/>
                  </a:ext>
                </a:extLst>
              </a:tr>
            </a:tbl>
          </a:graphicData>
        </a:graphic>
      </p:graphicFrame>
      <p:pic>
        <p:nvPicPr>
          <p:cNvPr id="9" name="Picture 8">
            <a:extLst>
              <a:ext uri="{FF2B5EF4-FFF2-40B4-BE49-F238E27FC236}">
                <a16:creationId xmlns:a16="http://schemas.microsoft.com/office/drawing/2014/main" id="{A3608D9E-B51E-46AD-92CC-C7EB0270D63C}"/>
              </a:ext>
            </a:extLst>
          </p:cNvPr>
          <p:cNvPicPr>
            <a:picLocks noChangeAspect="1"/>
          </p:cNvPicPr>
          <p:nvPr/>
        </p:nvPicPr>
        <p:blipFill>
          <a:blip r:embed="rId3"/>
          <a:stretch>
            <a:fillRect/>
          </a:stretch>
        </p:blipFill>
        <p:spPr>
          <a:xfrm>
            <a:off x="11293912" y="173788"/>
            <a:ext cx="793130" cy="98253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470368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DE0CAF3B-8A9C-4B1A-8EA1-A5090EE90B85}"/>
              </a:ext>
            </a:extLst>
          </p:cNvPr>
          <p:cNvSpPr/>
          <p:nvPr/>
        </p:nvSpPr>
        <p:spPr bwMode="gray">
          <a:xfrm>
            <a:off x="11314706" y="6354000"/>
            <a:ext cx="588397" cy="419454"/>
          </a:xfrm>
          <a:prstGeom prst="rect">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id="{ABD9386D-B413-4470-85B4-29F6E93B4836}"/>
              </a:ext>
            </a:extLst>
          </p:cNvPr>
          <p:cNvSpPr>
            <a:spLocks noGrp="1"/>
          </p:cNvSpPr>
          <p:nvPr>
            <p:ph type="title"/>
          </p:nvPr>
        </p:nvSpPr>
        <p:spPr>
          <a:xfrm>
            <a:off x="504001" y="504000"/>
            <a:ext cx="11186476" cy="646331"/>
          </a:xfrm>
        </p:spPr>
        <p:txBody>
          <a:bodyPr/>
          <a:lstStyle/>
          <a:p>
            <a:r>
              <a:rPr lang="en-GB" dirty="0"/>
              <a:t>Sample scripts</a:t>
            </a:r>
            <a:br>
              <a:rPr lang="en-GB" dirty="0"/>
            </a:br>
            <a:r>
              <a:rPr lang="en-GB" sz="1800" b="0" dirty="0"/>
              <a:t>Postman collections</a:t>
            </a:r>
            <a:endParaRPr lang="en-GB" b="0" dirty="0"/>
          </a:p>
        </p:txBody>
      </p:sp>
      <p:pic>
        <p:nvPicPr>
          <p:cNvPr id="4" name="Picture 3">
            <a:extLst>
              <a:ext uri="{FF2B5EF4-FFF2-40B4-BE49-F238E27FC236}">
                <a16:creationId xmlns:a16="http://schemas.microsoft.com/office/drawing/2014/main" id="{A4F77725-857F-45A9-ABDB-B88AD30F8E04}"/>
              </a:ext>
            </a:extLst>
          </p:cNvPr>
          <p:cNvPicPr>
            <a:picLocks noChangeAspect="1"/>
          </p:cNvPicPr>
          <p:nvPr/>
        </p:nvPicPr>
        <p:blipFill>
          <a:blip r:embed="rId3"/>
          <a:stretch>
            <a:fillRect/>
          </a:stretch>
        </p:blipFill>
        <p:spPr>
          <a:xfrm>
            <a:off x="364373" y="1436018"/>
            <a:ext cx="2341719" cy="358145"/>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C1862F19-3C1B-4EC0-9FCF-C9F5C30BE88C}"/>
              </a:ext>
            </a:extLst>
          </p:cNvPr>
          <p:cNvPicPr>
            <a:picLocks noChangeAspect="1"/>
          </p:cNvPicPr>
          <p:nvPr/>
        </p:nvPicPr>
        <p:blipFill rotWithShape="1">
          <a:blip r:embed="rId4"/>
          <a:srcRect l="1" r="1449"/>
          <a:stretch/>
        </p:blipFill>
        <p:spPr>
          <a:xfrm>
            <a:off x="4598565" y="1073024"/>
            <a:ext cx="2483737" cy="211849"/>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272A2F87-6D66-4632-915E-49932DA0920A}"/>
              </a:ext>
            </a:extLst>
          </p:cNvPr>
          <p:cNvPicPr>
            <a:picLocks noChangeAspect="1"/>
          </p:cNvPicPr>
          <p:nvPr/>
        </p:nvPicPr>
        <p:blipFill>
          <a:blip r:embed="rId5"/>
          <a:stretch>
            <a:fillRect/>
          </a:stretch>
        </p:blipFill>
        <p:spPr>
          <a:xfrm>
            <a:off x="4598565" y="1362220"/>
            <a:ext cx="2483737" cy="599019"/>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8DEAE5B9-8C05-47E3-9BF9-44C556874A9F}"/>
              </a:ext>
            </a:extLst>
          </p:cNvPr>
          <p:cNvPicPr>
            <a:picLocks noChangeAspect="1"/>
          </p:cNvPicPr>
          <p:nvPr/>
        </p:nvPicPr>
        <p:blipFill>
          <a:blip r:embed="rId6"/>
          <a:stretch>
            <a:fillRect/>
          </a:stretch>
        </p:blipFill>
        <p:spPr>
          <a:xfrm>
            <a:off x="8443365" y="578127"/>
            <a:ext cx="2186386" cy="1235783"/>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6D467756-804A-4E05-BBB9-42A2EDAE4A49}"/>
              </a:ext>
            </a:extLst>
          </p:cNvPr>
          <p:cNvPicPr>
            <a:picLocks noChangeAspect="1"/>
          </p:cNvPicPr>
          <p:nvPr/>
        </p:nvPicPr>
        <p:blipFill>
          <a:blip r:embed="rId7"/>
          <a:stretch>
            <a:fillRect/>
          </a:stretch>
        </p:blipFill>
        <p:spPr>
          <a:xfrm>
            <a:off x="9588088" y="1765007"/>
            <a:ext cx="2186386" cy="1045937"/>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C833A626-0EF8-4D35-990D-161D2A690064}"/>
              </a:ext>
            </a:extLst>
          </p:cNvPr>
          <p:cNvPicPr>
            <a:picLocks noChangeAspect="1"/>
          </p:cNvPicPr>
          <p:nvPr/>
        </p:nvPicPr>
        <p:blipFill>
          <a:blip r:embed="rId8"/>
          <a:stretch>
            <a:fillRect/>
          </a:stretch>
        </p:blipFill>
        <p:spPr>
          <a:xfrm>
            <a:off x="5091017" y="6432051"/>
            <a:ext cx="2588768" cy="182736"/>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734CBD16-0035-4385-9757-659FF6F45535}"/>
              </a:ext>
            </a:extLst>
          </p:cNvPr>
          <p:cNvPicPr>
            <a:picLocks noChangeAspect="1"/>
          </p:cNvPicPr>
          <p:nvPr/>
        </p:nvPicPr>
        <p:blipFill>
          <a:blip r:embed="rId9"/>
          <a:stretch>
            <a:fillRect/>
          </a:stretch>
        </p:blipFill>
        <p:spPr>
          <a:xfrm>
            <a:off x="4851511" y="4543469"/>
            <a:ext cx="2230791" cy="541390"/>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648B0CF7-FAEA-461C-BA75-E475965E24DC}"/>
              </a:ext>
            </a:extLst>
          </p:cNvPr>
          <p:cNvSpPr txBox="1"/>
          <p:nvPr/>
        </p:nvSpPr>
        <p:spPr>
          <a:xfrm>
            <a:off x="2803140" y="1499785"/>
            <a:ext cx="958596" cy="246221"/>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600" kern="0" dirty="0">
                <a:ea typeface="Arial Unicode MS" pitchFamily="34" charset="-128"/>
                <a:cs typeface="Arial Unicode MS" pitchFamily="34" charset="-128"/>
              </a:rPr>
              <a:t>Test setup</a:t>
            </a:r>
          </a:p>
        </p:txBody>
      </p:sp>
      <p:sp>
        <p:nvSpPr>
          <p:cNvPr id="16" name="TextBox 15">
            <a:extLst>
              <a:ext uri="{FF2B5EF4-FFF2-40B4-BE49-F238E27FC236}">
                <a16:creationId xmlns:a16="http://schemas.microsoft.com/office/drawing/2014/main" id="{85F0335F-B104-4B4F-8E67-05CE74AFED4E}"/>
              </a:ext>
            </a:extLst>
          </p:cNvPr>
          <p:cNvSpPr txBox="1"/>
          <p:nvPr/>
        </p:nvSpPr>
        <p:spPr>
          <a:xfrm>
            <a:off x="2417995" y="3750046"/>
            <a:ext cx="1120967"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4"/>
                </a:solidFill>
                <a:ea typeface="Arial Unicode MS" pitchFamily="34" charset="-128"/>
                <a:cs typeface="Arial Unicode MS" pitchFamily="34" charset="-128"/>
              </a:rPr>
              <a:t>Creating and updating users</a:t>
            </a:r>
          </a:p>
        </p:txBody>
      </p:sp>
      <p:sp>
        <p:nvSpPr>
          <p:cNvPr id="17" name="TextBox 16">
            <a:extLst>
              <a:ext uri="{FF2B5EF4-FFF2-40B4-BE49-F238E27FC236}">
                <a16:creationId xmlns:a16="http://schemas.microsoft.com/office/drawing/2014/main" id="{6C636189-DD27-4EC6-AEA8-5354D987E2A3}"/>
              </a:ext>
            </a:extLst>
          </p:cNvPr>
          <p:cNvSpPr txBox="1"/>
          <p:nvPr/>
        </p:nvSpPr>
        <p:spPr>
          <a:xfrm>
            <a:off x="5090428" y="5833893"/>
            <a:ext cx="2932438"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3"/>
                </a:solidFill>
                <a:ea typeface="Arial Unicode MS" pitchFamily="34" charset="-128"/>
                <a:cs typeface="Arial Unicode MS" pitchFamily="34" charset="-128"/>
              </a:rPr>
              <a:t>Creating teams and updating their display name</a:t>
            </a:r>
          </a:p>
        </p:txBody>
      </p:sp>
      <p:sp>
        <p:nvSpPr>
          <p:cNvPr id="18" name="TextBox 17">
            <a:extLst>
              <a:ext uri="{FF2B5EF4-FFF2-40B4-BE49-F238E27FC236}">
                <a16:creationId xmlns:a16="http://schemas.microsoft.com/office/drawing/2014/main" id="{F4839A12-8432-4F39-8BB9-C61E4E203413}"/>
              </a:ext>
            </a:extLst>
          </p:cNvPr>
          <p:cNvSpPr txBox="1"/>
          <p:nvPr/>
        </p:nvSpPr>
        <p:spPr>
          <a:xfrm>
            <a:off x="4329141" y="3522726"/>
            <a:ext cx="4327073" cy="98488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1600" kern="0" dirty="0">
                <a:solidFill>
                  <a:schemeClr val="accent6"/>
                </a:solidFill>
                <a:ea typeface="Arial Unicode MS" pitchFamily="34" charset="-128"/>
                <a:cs typeface="Arial Unicode MS" pitchFamily="34" charset="-128"/>
              </a:rPr>
              <a:t>Team Management:</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Add/remove users/roles to/from teams</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Team on team operations, like add members of a team to another, copy a team etc.</a:t>
            </a:r>
          </a:p>
        </p:txBody>
      </p:sp>
      <p:sp>
        <p:nvSpPr>
          <p:cNvPr id="19" name="TextBox 18">
            <a:extLst>
              <a:ext uri="{FF2B5EF4-FFF2-40B4-BE49-F238E27FC236}">
                <a16:creationId xmlns:a16="http://schemas.microsoft.com/office/drawing/2014/main" id="{20C4EC70-D615-429A-A069-8A6A67D8FA26}"/>
              </a:ext>
            </a:extLst>
          </p:cNvPr>
          <p:cNvSpPr txBox="1"/>
          <p:nvPr/>
        </p:nvSpPr>
        <p:spPr>
          <a:xfrm>
            <a:off x="5734433" y="395337"/>
            <a:ext cx="1589053"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5"/>
                </a:solidFill>
                <a:ea typeface="Arial Unicode MS" pitchFamily="34" charset="-128"/>
                <a:cs typeface="Arial Unicode MS" pitchFamily="34" charset="-128"/>
              </a:rPr>
              <a:t>Deleting users and teams</a:t>
            </a:r>
          </a:p>
        </p:txBody>
      </p:sp>
      <p:sp>
        <p:nvSpPr>
          <p:cNvPr id="20" name="TextBox 19">
            <a:extLst>
              <a:ext uri="{FF2B5EF4-FFF2-40B4-BE49-F238E27FC236}">
                <a16:creationId xmlns:a16="http://schemas.microsoft.com/office/drawing/2014/main" id="{12BE0C93-37A9-4510-AD08-831D54F48159}"/>
              </a:ext>
            </a:extLst>
          </p:cNvPr>
          <p:cNvSpPr txBox="1"/>
          <p:nvPr/>
        </p:nvSpPr>
        <p:spPr>
          <a:xfrm>
            <a:off x="8328031" y="277875"/>
            <a:ext cx="2483736" cy="246221"/>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a:t>
            </a:r>
          </a:p>
        </p:txBody>
      </p:sp>
      <p:sp>
        <p:nvSpPr>
          <p:cNvPr id="21" name="TextBox 20">
            <a:extLst>
              <a:ext uri="{FF2B5EF4-FFF2-40B4-BE49-F238E27FC236}">
                <a16:creationId xmlns:a16="http://schemas.microsoft.com/office/drawing/2014/main" id="{72AE7DDD-B4B1-4536-9F32-415B27DF7143}"/>
              </a:ext>
            </a:extLst>
          </p:cNvPr>
          <p:cNvSpPr txBox="1"/>
          <p:nvPr/>
        </p:nvSpPr>
        <p:spPr>
          <a:xfrm>
            <a:off x="7758684" y="1988167"/>
            <a:ext cx="1612460" cy="492443"/>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 by team</a:t>
            </a:r>
          </a:p>
        </p:txBody>
      </p:sp>
      <p:sp>
        <p:nvSpPr>
          <p:cNvPr id="22" name="TextBox 21">
            <a:extLst>
              <a:ext uri="{FF2B5EF4-FFF2-40B4-BE49-F238E27FC236}">
                <a16:creationId xmlns:a16="http://schemas.microsoft.com/office/drawing/2014/main" id="{F85A97F5-D3E9-44BC-A0E1-250B49CC2CE0}"/>
              </a:ext>
            </a:extLst>
          </p:cNvPr>
          <p:cNvSpPr txBox="1"/>
          <p:nvPr/>
        </p:nvSpPr>
        <p:spPr>
          <a:xfrm>
            <a:off x="8785867" y="5066031"/>
            <a:ext cx="3248456"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rgbClr val="002060"/>
                </a:solidFill>
                <a:ea typeface="Arial Unicode MS" pitchFamily="34" charset="-128"/>
                <a:cs typeface="Arial Unicode MS" pitchFamily="34" charset="-128"/>
              </a:rPr>
              <a:t>‘Transport’ users, teams</a:t>
            </a:r>
            <a:br>
              <a:rPr lang="en-GB" sz="1600" kern="0" dirty="0">
                <a:solidFill>
                  <a:srgbClr val="002060"/>
                </a:solidFill>
                <a:ea typeface="Arial Unicode MS" pitchFamily="34" charset="-128"/>
                <a:cs typeface="Arial Unicode MS" pitchFamily="34" charset="-128"/>
              </a:rPr>
            </a:br>
            <a:r>
              <a:rPr lang="en-GB" sz="1600" kern="0" dirty="0">
                <a:solidFill>
                  <a:srgbClr val="002060"/>
                </a:solidFill>
                <a:ea typeface="Arial Unicode MS" pitchFamily="34" charset="-128"/>
                <a:cs typeface="Arial Unicode MS" pitchFamily="34" charset="-128"/>
              </a:rPr>
              <a:t>(and their relationships to roles) from one SAP Analytics Cloud Service to another</a:t>
            </a:r>
          </a:p>
        </p:txBody>
      </p:sp>
      <p:sp>
        <p:nvSpPr>
          <p:cNvPr id="23" name="Agenda items">
            <a:extLst>
              <a:ext uri="{FF2B5EF4-FFF2-40B4-BE49-F238E27FC236}">
                <a16:creationId xmlns:a16="http://schemas.microsoft.com/office/drawing/2014/main" id="{F3C95830-5C45-4270-AB81-66A1F4E9744D}"/>
              </a:ext>
            </a:extLst>
          </p:cNvPr>
          <p:cNvSpPr>
            <a:spLocks noGrp="1"/>
          </p:cNvSpPr>
          <p:nvPr>
            <p:ph type="body" sz="quarter" idx="10"/>
          </p:nvPr>
        </p:nvSpPr>
        <p:spPr>
          <a:xfrm>
            <a:off x="490046" y="5751117"/>
            <a:ext cx="3080236" cy="602883"/>
          </a:xfrm>
        </p:spPr>
        <p:txBody>
          <a:bodyPr>
            <a:normAutofit/>
          </a:bodyPr>
          <a:lstStyle/>
          <a:p>
            <a:pPr lvl="1"/>
            <a:r>
              <a:rPr lang="en-GB" sz="1600" dirty="0"/>
              <a:t>45 samples</a:t>
            </a:r>
          </a:p>
          <a:p>
            <a:pPr lvl="1"/>
            <a:r>
              <a:rPr lang="en-GB" sz="1600" dirty="0"/>
              <a:t>59,000 lines of code</a:t>
            </a:r>
          </a:p>
        </p:txBody>
      </p:sp>
      <p:pic>
        <p:nvPicPr>
          <p:cNvPr id="24" name="Picture 23">
            <a:extLst>
              <a:ext uri="{FF2B5EF4-FFF2-40B4-BE49-F238E27FC236}">
                <a16:creationId xmlns:a16="http://schemas.microsoft.com/office/drawing/2014/main" id="{040791CD-D32B-4AA5-996C-48B3AA137A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auto">
          <a:xfrm>
            <a:off x="2870409" y="601031"/>
            <a:ext cx="548222" cy="492846"/>
          </a:xfrm>
          <a:prstGeom prst="rect">
            <a:avLst/>
          </a:prstGeom>
          <a:noFill/>
        </p:spPr>
      </p:pic>
      <p:pic>
        <p:nvPicPr>
          <p:cNvPr id="5" name="Picture 4">
            <a:extLst>
              <a:ext uri="{FF2B5EF4-FFF2-40B4-BE49-F238E27FC236}">
                <a16:creationId xmlns:a16="http://schemas.microsoft.com/office/drawing/2014/main" id="{5F4D03D3-9E3B-446E-9B3C-6828C5B09B37}"/>
              </a:ext>
            </a:extLst>
          </p:cNvPr>
          <p:cNvPicPr>
            <a:picLocks noChangeAspect="1"/>
          </p:cNvPicPr>
          <p:nvPr/>
        </p:nvPicPr>
        <p:blipFill>
          <a:blip r:embed="rId11"/>
          <a:stretch>
            <a:fillRect/>
          </a:stretch>
        </p:blipFill>
        <p:spPr>
          <a:xfrm>
            <a:off x="420701" y="2403316"/>
            <a:ext cx="1997294" cy="2952269"/>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90CBACB6-FFBF-4AF3-ADC1-D2A1CB34EFA1}"/>
              </a:ext>
            </a:extLst>
          </p:cNvPr>
          <p:cNvPicPr>
            <a:picLocks noChangeAspect="1"/>
          </p:cNvPicPr>
          <p:nvPr/>
        </p:nvPicPr>
        <p:blipFill>
          <a:blip r:embed="rId12"/>
          <a:stretch>
            <a:fillRect/>
          </a:stretch>
        </p:blipFill>
        <p:spPr>
          <a:xfrm>
            <a:off x="9280478" y="6052558"/>
            <a:ext cx="2328426" cy="733149"/>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126703E4-3737-40A9-B69C-944F848BBEF1}"/>
              </a:ext>
            </a:extLst>
          </p:cNvPr>
          <p:cNvPicPr>
            <a:picLocks noChangeAspect="1"/>
          </p:cNvPicPr>
          <p:nvPr/>
        </p:nvPicPr>
        <p:blipFill>
          <a:blip r:embed="rId13"/>
          <a:stretch>
            <a:fillRect/>
          </a:stretch>
        </p:blipFill>
        <p:spPr>
          <a:xfrm>
            <a:off x="2698266" y="2810944"/>
            <a:ext cx="584172" cy="984290"/>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3E3F15CE-4150-465E-8111-2ADEE463085E}"/>
              </a:ext>
            </a:extLst>
          </p:cNvPr>
          <p:cNvPicPr>
            <a:picLocks noChangeAspect="1"/>
          </p:cNvPicPr>
          <p:nvPr/>
        </p:nvPicPr>
        <p:blipFill>
          <a:blip r:embed="rId14"/>
          <a:stretch>
            <a:fillRect/>
          </a:stretch>
        </p:blipFill>
        <p:spPr>
          <a:xfrm>
            <a:off x="4329141" y="5789164"/>
            <a:ext cx="744219" cy="984290"/>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6EDDC373-B659-4A99-8C4D-1810022AEA2F}"/>
              </a:ext>
            </a:extLst>
          </p:cNvPr>
          <p:cNvPicPr>
            <a:picLocks noChangeAspect="1"/>
          </p:cNvPicPr>
          <p:nvPr/>
        </p:nvPicPr>
        <p:blipFill>
          <a:blip r:embed="rId15"/>
          <a:stretch>
            <a:fillRect/>
          </a:stretch>
        </p:blipFill>
        <p:spPr>
          <a:xfrm>
            <a:off x="9141394" y="3891868"/>
            <a:ext cx="2588769" cy="1104897"/>
          </a:xfrm>
          <a:prstGeom prst="rect">
            <a:avLst/>
          </a:prstGeom>
          <a:ln>
            <a:noFill/>
          </a:ln>
          <a:effectLst>
            <a:outerShdw blurRad="292100" dist="139700" dir="2700000" algn="tl" rotWithShape="0">
              <a:srgbClr val="333333">
                <a:alpha val="65000"/>
              </a:srgbClr>
            </a:outerShdw>
          </a:effectLst>
        </p:spPr>
      </p:pic>
      <p:pic>
        <p:nvPicPr>
          <p:cNvPr id="26" name="Picture 25">
            <a:extLst>
              <a:ext uri="{FF2B5EF4-FFF2-40B4-BE49-F238E27FC236}">
                <a16:creationId xmlns:a16="http://schemas.microsoft.com/office/drawing/2014/main" id="{64BEBE5D-B2EE-42E4-AE90-755AD47D84A6}"/>
              </a:ext>
            </a:extLst>
          </p:cNvPr>
          <p:cNvPicPr>
            <a:picLocks noChangeAspect="1"/>
          </p:cNvPicPr>
          <p:nvPr/>
        </p:nvPicPr>
        <p:blipFill>
          <a:blip r:embed="rId16"/>
          <a:stretch>
            <a:fillRect/>
          </a:stretch>
        </p:blipFill>
        <p:spPr>
          <a:xfrm>
            <a:off x="4492037" y="2759151"/>
            <a:ext cx="2673440" cy="807944"/>
          </a:xfrm>
          <a:prstGeom prst="rect">
            <a:avLst/>
          </a:prstGeom>
          <a:ln>
            <a:noFill/>
          </a:ln>
          <a:effectLst>
            <a:outerShdw blurRad="292100" dist="139700" dir="2700000" algn="tl" rotWithShape="0">
              <a:srgbClr val="333333">
                <a:alpha val="65000"/>
              </a:srgbClr>
            </a:outerShdw>
          </a:effectLst>
        </p:spPr>
      </p:pic>
      <p:pic>
        <p:nvPicPr>
          <p:cNvPr id="27" name="Picture 26">
            <a:extLst>
              <a:ext uri="{FF2B5EF4-FFF2-40B4-BE49-F238E27FC236}">
                <a16:creationId xmlns:a16="http://schemas.microsoft.com/office/drawing/2014/main" id="{DF480DA7-E955-4ADF-BE05-148F85991919}"/>
              </a:ext>
            </a:extLst>
          </p:cNvPr>
          <p:cNvPicPr>
            <a:picLocks noChangeAspect="1"/>
          </p:cNvPicPr>
          <p:nvPr/>
        </p:nvPicPr>
        <p:blipFill>
          <a:blip r:embed="rId13"/>
          <a:stretch>
            <a:fillRect/>
          </a:stretch>
        </p:blipFill>
        <p:spPr>
          <a:xfrm>
            <a:off x="10965037" y="321597"/>
            <a:ext cx="572169" cy="964066"/>
          </a:xfrm>
          <a:prstGeom prst="rect">
            <a:avLst/>
          </a:prstGeom>
          <a:ln>
            <a:noFill/>
          </a:ln>
          <a:effectLst>
            <a:outerShdw blurRad="292100" dist="139700" dir="2700000" algn="tl" rotWithShape="0">
              <a:srgbClr val="333333">
                <a:alpha val="65000"/>
              </a:srgbClr>
            </a:outerShdw>
          </a:effectLst>
        </p:spPr>
      </p:pic>
      <p:pic>
        <p:nvPicPr>
          <p:cNvPr id="29" name="Picture 28">
            <a:extLst>
              <a:ext uri="{FF2B5EF4-FFF2-40B4-BE49-F238E27FC236}">
                <a16:creationId xmlns:a16="http://schemas.microsoft.com/office/drawing/2014/main" id="{B12B9908-387E-4853-8579-5F3112601E2A}"/>
              </a:ext>
            </a:extLst>
          </p:cNvPr>
          <p:cNvPicPr>
            <a:picLocks noChangeAspect="1"/>
          </p:cNvPicPr>
          <p:nvPr/>
        </p:nvPicPr>
        <p:blipFill>
          <a:blip r:embed="rId17"/>
          <a:stretch>
            <a:fillRect/>
          </a:stretch>
        </p:blipFill>
        <p:spPr>
          <a:xfrm>
            <a:off x="8500854" y="2591379"/>
            <a:ext cx="410791" cy="508890"/>
          </a:xfrm>
          <a:prstGeom prst="rect">
            <a:avLst/>
          </a:prstGeom>
          <a:ln>
            <a:noFill/>
          </a:ln>
          <a:effectLst>
            <a:outerShdw blurRad="292100" dist="139700" dir="2700000" algn="tl" rotWithShape="0">
              <a:srgbClr val="333333">
                <a:alpha val="65000"/>
              </a:srgbClr>
            </a:outerShdw>
          </a:effectLst>
        </p:spPr>
      </p:pic>
      <p:pic>
        <p:nvPicPr>
          <p:cNvPr id="30" name="Picture 29">
            <a:extLst>
              <a:ext uri="{FF2B5EF4-FFF2-40B4-BE49-F238E27FC236}">
                <a16:creationId xmlns:a16="http://schemas.microsoft.com/office/drawing/2014/main" id="{EE7D8BB0-BDFE-4257-8872-A0170F0E5427}"/>
              </a:ext>
            </a:extLst>
          </p:cNvPr>
          <p:cNvPicPr>
            <a:picLocks noChangeAspect="1"/>
          </p:cNvPicPr>
          <p:nvPr/>
        </p:nvPicPr>
        <p:blipFill>
          <a:blip r:embed="rId13"/>
          <a:stretch>
            <a:fillRect/>
          </a:stretch>
        </p:blipFill>
        <p:spPr>
          <a:xfrm>
            <a:off x="8911645" y="2579020"/>
            <a:ext cx="459498" cy="774223"/>
          </a:xfrm>
          <a:prstGeom prst="rect">
            <a:avLst/>
          </a:prstGeom>
          <a:ln>
            <a:noFill/>
          </a:ln>
          <a:effectLst>
            <a:outerShdw blurRad="292100" dist="139700" dir="2700000" algn="tl" rotWithShape="0">
              <a:srgbClr val="333333">
                <a:alpha val="65000"/>
              </a:srgbClr>
            </a:outerShdw>
          </a:effectLst>
        </p:spPr>
      </p:pic>
      <p:pic>
        <p:nvPicPr>
          <p:cNvPr id="31" name="Picture 30">
            <a:extLst>
              <a:ext uri="{FF2B5EF4-FFF2-40B4-BE49-F238E27FC236}">
                <a16:creationId xmlns:a16="http://schemas.microsoft.com/office/drawing/2014/main" id="{5D46BFD3-4A59-497A-A3C8-9BD3F5BD7060}"/>
              </a:ext>
            </a:extLst>
          </p:cNvPr>
          <p:cNvPicPr>
            <a:picLocks noChangeAspect="1"/>
          </p:cNvPicPr>
          <p:nvPr/>
        </p:nvPicPr>
        <p:blipFill>
          <a:blip r:embed="rId18"/>
          <a:stretch>
            <a:fillRect/>
          </a:stretch>
        </p:blipFill>
        <p:spPr>
          <a:xfrm>
            <a:off x="4572999" y="315649"/>
            <a:ext cx="1080824" cy="805705"/>
          </a:xfrm>
          <a:prstGeom prst="rect">
            <a:avLst/>
          </a:prstGeom>
          <a:ln>
            <a:noFill/>
          </a:ln>
          <a:effectLst>
            <a:outerShdw blurRad="292100" dist="139700" dir="2700000" algn="tl" rotWithShape="0">
              <a:srgbClr val="333333">
                <a:alpha val="65000"/>
              </a:srgbClr>
            </a:outerShdw>
          </a:effectLst>
        </p:spPr>
      </p:pic>
      <p:sp>
        <p:nvSpPr>
          <p:cNvPr id="28" name="Rectangle: Rounded Corners 27">
            <a:extLst>
              <a:ext uri="{FF2B5EF4-FFF2-40B4-BE49-F238E27FC236}">
                <a16:creationId xmlns:a16="http://schemas.microsoft.com/office/drawing/2014/main" id="{C93BE405-3555-4CE0-A618-3C0B0613E66B}"/>
              </a:ext>
            </a:extLst>
          </p:cNvPr>
          <p:cNvSpPr/>
          <p:nvPr/>
        </p:nvSpPr>
        <p:spPr bwMode="gray">
          <a:xfrm>
            <a:off x="4014257" y="2611155"/>
            <a:ext cx="4680443" cy="2650801"/>
          </a:xfrm>
          <a:prstGeom prst="roundRect">
            <a:avLst>
              <a:gd name="adj" fmla="val 8684"/>
            </a:avLst>
          </a:prstGeom>
          <a:noFill/>
          <a:ln w="76200" algn="ctr">
            <a:solidFill>
              <a:srgbClr val="FF0000"/>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7584513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0D47B1C-349A-4B6B-9F03-DC2118FB98A8}"/>
              </a:ext>
            </a:extLst>
          </p:cNvPr>
          <p:cNvPicPr>
            <a:picLocks noChangeAspect="1"/>
          </p:cNvPicPr>
          <p:nvPr/>
        </p:nvPicPr>
        <p:blipFill>
          <a:blip r:embed="rId3"/>
          <a:stretch>
            <a:fillRect/>
          </a:stretch>
        </p:blipFill>
        <p:spPr>
          <a:xfrm>
            <a:off x="9195543" y="968134"/>
            <a:ext cx="2393318" cy="1896114"/>
          </a:xfrm>
          <a:prstGeom prst="rect">
            <a:avLst/>
          </a:prstGeom>
          <a:ln>
            <a:noFill/>
          </a:ln>
          <a:effectLst>
            <a:outerShdw blurRad="292100" dist="139700" dir="2700000" algn="tl" rotWithShape="0">
              <a:srgbClr val="333333">
                <a:alpha val="65000"/>
              </a:srgbClr>
            </a:outerShdw>
          </a:effectLst>
        </p:spPr>
      </p:pic>
      <p:sp>
        <p:nvSpPr>
          <p:cNvPr id="11" name="Text Placeholder"/>
          <p:cNvSpPr>
            <a:spLocks noGrp="1"/>
          </p:cNvSpPr>
          <p:nvPr>
            <p:ph type="body" sz="quarter" idx="10"/>
          </p:nvPr>
        </p:nvSpPr>
        <p:spPr>
          <a:xfrm>
            <a:off x="504001" y="3487323"/>
            <a:ext cx="11588261" cy="2998805"/>
          </a:xfrm>
        </p:spPr>
        <p:txBody>
          <a:bodyPr>
            <a:normAutofit fontScale="92500" lnSpcReduction="10000"/>
          </a:bodyPr>
          <a:lstStyle/>
          <a:p>
            <a:r>
              <a:rPr lang="en-GB" sz="1800" dirty="0"/>
              <a:t>Sample scripts to manage teams</a:t>
            </a:r>
          </a:p>
          <a:p>
            <a:pPr lvl="1"/>
            <a:r>
              <a:rPr lang="en-GB" sz="1600" dirty="0"/>
              <a:t>Allows you to perform ‘actions’ on teams, such as:</a:t>
            </a:r>
          </a:p>
          <a:p>
            <a:pPr lvl="2"/>
            <a:r>
              <a:rPr lang="en-GB" sz="1600" dirty="0"/>
              <a:t>‘add’ or ‘remove’ users to or from a team</a:t>
            </a:r>
          </a:p>
          <a:p>
            <a:pPr lvl="2"/>
            <a:r>
              <a:rPr lang="en-GB" sz="1600" dirty="0"/>
              <a:t>‘add’ or ‘remove’ roles a team is a member of</a:t>
            </a:r>
          </a:p>
          <a:p>
            <a:pPr lvl="2"/>
            <a:r>
              <a:rPr lang="en-GB" sz="1600" dirty="0"/>
              <a:t>Add team members of one team to another</a:t>
            </a:r>
          </a:p>
          <a:p>
            <a:pPr lvl="3"/>
            <a:r>
              <a:rPr lang="en-GB" dirty="0"/>
              <a:t>You can’t add a team to another, this adds team members to be members of another team</a:t>
            </a:r>
          </a:p>
          <a:p>
            <a:pPr lvl="1"/>
            <a:r>
              <a:rPr lang="en-GB" sz="1600" dirty="0"/>
              <a:t>All scripts are team centric and provides far superior throughput compared to any 1xx, 2xx, 4xx scripts</a:t>
            </a:r>
          </a:p>
          <a:p>
            <a:pPr lvl="1"/>
            <a:endParaRPr lang="en-GB" sz="1600" dirty="0"/>
          </a:p>
          <a:p>
            <a:pPr lvl="1"/>
            <a:r>
              <a:rPr lang="en-GB" sz="1600" dirty="0"/>
              <a:t>Sample 602 and 612 reads an array of users in field </a:t>
            </a:r>
            <a:r>
              <a:rPr lang="en-GB" sz="1600" b="1" dirty="0" err="1"/>
              <a:t>file_JSON_users</a:t>
            </a:r>
            <a:r>
              <a:rPr lang="en-GB" sz="1600" dirty="0"/>
              <a:t>, and an array of roles </a:t>
            </a:r>
            <a:r>
              <a:rPr lang="en-GB" sz="1600" b="1" dirty="0" err="1"/>
              <a:t>file_JSON_roles</a:t>
            </a:r>
            <a:endParaRPr lang="en-GB" sz="1600" b="1" dirty="0"/>
          </a:p>
          <a:p>
            <a:pPr lvl="1"/>
            <a:r>
              <a:rPr lang="en-GB" sz="1600" dirty="0"/>
              <a:t>Whilst 653 uses another team to obtain the list of users and roles</a:t>
            </a:r>
          </a:p>
          <a:p>
            <a:pPr lvl="1"/>
            <a:r>
              <a:rPr lang="en-GB" sz="1600" dirty="0"/>
              <a:t>An empty array [] can be used with ‘replace’ to remove all roles, or remove all users from a team</a:t>
            </a:r>
          </a:p>
        </p:txBody>
      </p:sp>
      <p:sp>
        <p:nvSpPr>
          <p:cNvPr id="4" name="Title"/>
          <p:cNvSpPr>
            <a:spLocks noGrp="1"/>
          </p:cNvSpPr>
          <p:nvPr>
            <p:ph type="title"/>
          </p:nvPr>
        </p:nvSpPr>
        <p:spPr>
          <a:xfrm>
            <a:off x="504001" y="504000"/>
            <a:ext cx="11186476" cy="677108"/>
          </a:xfrm>
        </p:spPr>
        <p:txBody>
          <a:bodyPr/>
          <a:lstStyle/>
          <a:p>
            <a:r>
              <a:rPr lang="en-GB"/>
              <a:t>Sample scripts for team management</a:t>
            </a:r>
            <a:br>
              <a:rPr lang="en-GB"/>
            </a:br>
            <a:r>
              <a:rPr lang="en-GB" sz="2000" b="0"/>
              <a:t>Overview</a:t>
            </a:r>
            <a:endParaRPr lang="en-GB" sz="2000" b="0" dirty="0"/>
          </a:p>
        </p:txBody>
      </p:sp>
      <p:graphicFrame>
        <p:nvGraphicFramePr>
          <p:cNvPr id="6" name="Table 4">
            <a:extLst>
              <a:ext uri="{FF2B5EF4-FFF2-40B4-BE49-F238E27FC236}">
                <a16:creationId xmlns:a16="http://schemas.microsoft.com/office/drawing/2014/main" id="{0DBAD980-3275-4B4E-9324-A231A5FCED6F}"/>
              </a:ext>
            </a:extLst>
          </p:cNvPr>
          <p:cNvGraphicFramePr>
            <a:graphicFrameLocks noGrp="1"/>
          </p:cNvGraphicFramePr>
          <p:nvPr>
            <p:extLst>
              <p:ext uri="{D42A27DB-BD31-4B8C-83A1-F6EECF244321}">
                <p14:modId xmlns:p14="http://schemas.microsoft.com/office/powerpoint/2010/main" val="4050421617"/>
              </p:ext>
            </p:extLst>
          </p:nvPr>
        </p:nvGraphicFramePr>
        <p:xfrm>
          <a:off x="504001" y="1462789"/>
          <a:ext cx="7937487" cy="1250991"/>
        </p:xfrm>
        <a:graphic>
          <a:graphicData uri="http://schemas.openxmlformats.org/drawingml/2006/table">
            <a:tbl>
              <a:tblPr firstRow="1">
                <a:tableStyleId>{08FB837D-C827-4EFA-A057-4D05807E0F7C}</a:tableStyleId>
              </a:tblPr>
              <a:tblGrid>
                <a:gridCol w="4159567">
                  <a:extLst>
                    <a:ext uri="{9D8B030D-6E8A-4147-A177-3AD203B41FA5}">
                      <a16:colId xmlns:a16="http://schemas.microsoft.com/office/drawing/2014/main" val="1747604431"/>
                    </a:ext>
                  </a:extLst>
                </a:gridCol>
                <a:gridCol w="1664017">
                  <a:extLst>
                    <a:ext uri="{9D8B030D-6E8A-4147-A177-3AD203B41FA5}">
                      <a16:colId xmlns:a16="http://schemas.microsoft.com/office/drawing/2014/main" val="2772634590"/>
                    </a:ext>
                  </a:extLst>
                </a:gridCol>
                <a:gridCol w="2113903">
                  <a:extLst>
                    <a:ext uri="{9D8B030D-6E8A-4147-A177-3AD203B41FA5}">
                      <a16:colId xmlns:a16="http://schemas.microsoft.com/office/drawing/2014/main" val="1878858340"/>
                    </a:ext>
                  </a:extLst>
                </a:gridCol>
              </a:tblGrid>
              <a:tr h="330932">
                <a:tc>
                  <a:txBody>
                    <a:bodyPr/>
                    <a:lstStyle/>
                    <a:p>
                      <a:pPr algn="r"/>
                      <a:r>
                        <a:rPr lang="en-GB" sz="1600" dirty="0"/>
                        <a:t>Team management:</a:t>
                      </a:r>
                    </a:p>
                  </a:txBody>
                  <a:tcPr/>
                </a:tc>
                <a:tc>
                  <a:txBody>
                    <a:bodyPr/>
                    <a:lstStyle/>
                    <a:p>
                      <a:pPr algn="ctr"/>
                      <a:r>
                        <a:rPr lang="en-GB" sz="1600" dirty="0"/>
                        <a:t>Sample Script:</a:t>
                      </a:r>
                    </a:p>
                  </a:txBody>
                  <a:tcPr/>
                </a:tc>
                <a:tc>
                  <a:txBody>
                    <a:bodyPr/>
                    <a:lstStyle/>
                    <a:p>
                      <a:pPr algn="ctr"/>
                      <a:r>
                        <a:rPr lang="en-GB" sz="1600" dirty="0"/>
                        <a:t>Data file format:</a:t>
                      </a:r>
                    </a:p>
                  </a:txBody>
                  <a:tcPr/>
                </a:tc>
                <a:extLst>
                  <a:ext uri="{0D108BD9-81ED-4DB2-BD59-A6C34878D82A}">
                    <a16:rowId xmlns:a16="http://schemas.microsoft.com/office/drawing/2014/main" val="1204804081"/>
                  </a:ext>
                </a:extLst>
              </a:tr>
              <a:tr h="305237">
                <a:tc>
                  <a:txBody>
                    <a:bodyPr/>
                    <a:lstStyle/>
                    <a:p>
                      <a:pPr algn="r"/>
                      <a:r>
                        <a:rPr lang="en-GB" sz="1400" dirty="0"/>
                        <a:t>Users/roles actions on Teams (batching requests)</a:t>
                      </a:r>
                    </a:p>
                  </a:txBody>
                  <a:tcPr anchor="ctr"/>
                </a:tc>
                <a:tc>
                  <a:txBody>
                    <a:bodyPr/>
                    <a:lstStyle/>
                    <a:p>
                      <a:pPr algn="ctr"/>
                      <a:r>
                        <a:rPr lang="en-GB" sz="1400" strike="noStrike" dirty="0"/>
                        <a:t>602</a:t>
                      </a:r>
                      <a:endParaRPr lang="en-GB" sz="1400" b="0" strike="noStrike" dirty="0">
                        <a:solidFill>
                          <a:schemeClr val="tx1"/>
                        </a:solidFill>
                      </a:endParaRPr>
                    </a:p>
                  </a:txBody>
                  <a:tcPr anchor="ctr"/>
                </a:tc>
                <a:tc>
                  <a:txBody>
                    <a:bodyPr/>
                    <a:lstStyle/>
                    <a:p>
                      <a:pPr algn="ctr"/>
                      <a:r>
                        <a:rPr lang="en-GB" sz="1400" strike="noStrike" dirty="0"/>
                        <a:t>.json</a:t>
                      </a:r>
                      <a:endParaRPr lang="en-GB" sz="1400" b="0" strike="noStrike" dirty="0">
                        <a:solidFill>
                          <a:schemeClr val="tx1"/>
                        </a:solidFill>
                      </a:endParaRPr>
                    </a:p>
                  </a:txBody>
                  <a:tcPr anchor="ctr"/>
                </a:tc>
                <a:extLst>
                  <a:ext uri="{0D108BD9-81ED-4DB2-BD59-A6C34878D82A}">
                    <a16:rowId xmlns:a16="http://schemas.microsoft.com/office/drawing/2014/main" val="2104020131"/>
                  </a:ext>
                </a:extLst>
              </a:tr>
              <a:tr h="305237">
                <a:tc>
                  <a:txBody>
                    <a:bodyPr/>
                    <a:lstStyle/>
                    <a:p>
                      <a:pPr algn="r"/>
                      <a:r>
                        <a:rPr lang="en-GB" sz="1400" dirty="0"/>
                        <a:t>Users/roles actions on Teams (no batching)</a:t>
                      </a:r>
                    </a:p>
                  </a:txBody>
                  <a:tcPr anchor="ctr"/>
                </a:tc>
                <a:tc>
                  <a:txBody>
                    <a:bodyPr/>
                    <a:lstStyle/>
                    <a:p>
                      <a:pPr algn="ctr"/>
                      <a:r>
                        <a:rPr lang="en-GB" sz="1400" b="0" strike="noStrike" dirty="0">
                          <a:solidFill>
                            <a:schemeClr val="tx1"/>
                          </a:solidFill>
                        </a:rPr>
                        <a:t>612</a:t>
                      </a:r>
                    </a:p>
                  </a:txBody>
                  <a:tcPr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400" strike="noStrike" dirty="0"/>
                        <a:t>.json</a:t>
                      </a:r>
                      <a:endParaRPr lang="en-GB" sz="1400" b="0" strike="noStrike" dirty="0">
                        <a:solidFill>
                          <a:schemeClr val="tx1"/>
                        </a:solidFill>
                      </a:endParaRPr>
                    </a:p>
                  </a:txBody>
                  <a:tcPr anchor="ctr"/>
                </a:tc>
                <a:extLst>
                  <a:ext uri="{0D108BD9-81ED-4DB2-BD59-A6C34878D82A}">
                    <a16:rowId xmlns:a16="http://schemas.microsoft.com/office/drawing/2014/main" val="332485396"/>
                  </a:ext>
                </a:extLst>
              </a:tr>
              <a:tr h="305237">
                <a:tc>
                  <a:txBody>
                    <a:bodyPr/>
                    <a:lstStyle/>
                    <a:p>
                      <a:pPr algn="r"/>
                      <a:r>
                        <a:rPr lang="en-GB" sz="1400" dirty="0"/>
                        <a:t>Teams actions on teams</a:t>
                      </a:r>
                    </a:p>
                  </a:txBody>
                  <a:tcPr anchor="ctr"/>
                </a:tc>
                <a:tc>
                  <a:txBody>
                    <a:bodyPr/>
                    <a:lstStyle/>
                    <a:p>
                      <a:pPr algn="ctr"/>
                      <a:r>
                        <a:rPr lang="en-GB" sz="1400" b="0" strike="noStrike" dirty="0">
                          <a:solidFill>
                            <a:schemeClr val="tx1"/>
                          </a:solidFill>
                        </a:rPr>
                        <a:t>653</a:t>
                      </a:r>
                    </a:p>
                  </a:txBody>
                  <a:tcPr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400" strike="noStrike" dirty="0"/>
                        <a:t>.csv .json</a:t>
                      </a:r>
                      <a:endParaRPr lang="en-GB" sz="1400" b="0" strike="noStrike" dirty="0">
                        <a:solidFill>
                          <a:schemeClr val="tx1"/>
                        </a:solidFill>
                      </a:endParaRPr>
                    </a:p>
                  </a:txBody>
                  <a:tcPr anchor="ctr"/>
                </a:tc>
                <a:extLst>
                  <a:ext uri="{0D108BD9-81ED-4DB2-BD59-A6C34878D82A}">
                    <a16:rowId xmlns:a16="http://schemas.microsoft.com/office/drawing/2014/main" val="3997531542"/>
                  </a:ext>
                </a:extLst>
              </a:tr>
            </a:tbl>
          </a:graphicData>
        </a:graphic>
      </p:graphicFrame>
      <p:pic>
        <p:nvPicPr>
          <p:cNvPr id="2" name="Picture 1">
            <a:extLst>
              <a:ext uri="{FF2B5EF4-FFF2-40B4-BE49-F238E27FC236}">
                <a16:creationId xmlns:a16="http://schemas.microsoft.com/office/drawing/2014/main" id="{08807347-994D-4E40-9DE7-C4D308A86B33}"/>
              </a:ext>
            </a:extLst>
          </p:cNvPr>
          <p:cNvPicPr>
            <a:picLocks noChangeAspect="1"/>
          </p:cNvPicPr>
          <p:nvPr/>
        </p:nvPicPr>
        <p:blipFill>
          <a:blip r:embed="rId4"/>
          <a:stretch>
            <a:fillRect/>
          </a:stretch>
        </p:blipFill>
        <p:spPr>
          <a:xfrm>
            <a:off x="6797819" y="2780703"/>
            <a:ext cx="5026347" cy="1832970"/>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971F24C7-AB35-4A43-9C55-1EE4BA06D0A8}"/>
              </a:ext>
            </a:extLst>
          </p:cNvPr>
          <p:cNvSpPr txBox="1"/>
          <p:nvPr/>
        </p:nvSpPr>
        <p:spPr>
          <a:xfrm>
            <a:off x="9310992" y="906173"/>
            <a:ext cx="2277868"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.json data file for scripts 653:</a:t>
            </a:r>
          </a:p>
        </p:txBody>
      </p:sp>
      <p:sp>
        <p:nvSpPr>
          <p:cNvPr id="12" name="TextBox 11">
            <a:extLst>
              <a:ext uri="{FF2B5EF4-FFF2-40B4-BE49-F238E27FC236}">
                <a16:creationId xmlns:a16="http://schemas.microsoft.com/office/drawing/2014/main" id="{FB9C7FAD-385C-40E7-9A80-5253A133E90D}"/>
              </a:ext>
            </a:extLst>
          </p:cNvPr>
          <p:cNvSpPr txBox="1"/>
          <p:nvPr/>
        </p:nvSpPr>
        <p:spPr>
          <a:xfrm>
            <a:off x="8192299" y="2844480"/>
            <a:ext cx="2675412"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.json data file for scripts 602, 612:</a:t>
            </a:r>
          </a:p>
        </p:txBody>
      </p:sp>
      <p:pic>
        <p:nvPicPr>
          <p:cNvPr id="10" name="Picture 9">
            <a:extLst>
              <a:ext uri="{FF2B5EF4-FFF2-40B4-BE49-F238E27FC236}">
                <a16:creationId xmlns:a16="http://schemas.microsoft.com/office/drawing/2014/main" id="{C765C4F7-4B72-4F87-ADDF-A10F612B89C7}"/>
              </a:ext>
            </a:extLst>
          </p:cNvPr>
          <p:cNvPicPr>
            <a:picLocks noChangeAspect="1"/>
          </p:cNvPicPr>
          <p:nvPr/>
        </p:nvPicPr>
        <p:blipFill>
          <a:blip r:embed="rId5"/>
          <a:stretch>
            <a:fillRect/>
          </a:stretch>
        </p:blipFill>
        <p:spPr>
          <a:xfrm>
            <a:off x="8752580" y="100244"/>
            <a:ext cx="3071586" cy="9282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48065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362409" y="3821940"/>
            <a:ext cx="11588261" cy="2857156"/>
          </a:xfrm>
        </p:spPr>
        <p:txBody>
          <a:bodyPr>
            <a:normAutofit fontScale="92500" lnSpcReduction="20000"/>
          </a:bodyPr>
          <a:lstStyle/>
          <a:p>
            <a:r>
              <a:rPr lang="en-GB" sz="1800" dirty="0"/>
              <a:t>Batching of teams</a:t>
            </a:r>
          </a:p>
          <a:p>
            <a:pPr lvl="1"/>
            <a:r>
              <a:rPr lang="en-GB" sz="1600" dirty="0"/>
              <a:t>Functionally 602 and 612 are identical, however:</a:t>
            </a:r>
          </a:p>
          <a:p>
            <a:pPr lvl="2"/>
            <a:r>
              <a:rPr lang="en-GB" sz="1600" dirty="0"/>
              <a:t>602 will not perform any updates until the end of the file, when it will then update the ‘net’ result of all previous entries</a:t>
            </a:r>
          </a:p>
          <a:p>
            <a:pPr lvl="3"/>
            <a:r>
              <a:rPr lang="en-GB" sz="1400" dirty="0"/>
              <a:t>It ‘batches’ the requests and intelligently determines the net result</a:t>
            </a:r>
          </a:p>
          <a:p>
            <a:pPr lvl="3"/>
            <a:r>
              <a:rPr lang="en-GB" sz="1400" dirty="0"/>
              <a:t>Will also update the teams when (teams read &gt;30, or (teams read&gt;4) and (users &gt;40,000))</a:t>
            </a:r>
          </a:p>
          <a:p>
            <a:pPr lvl="2"/>
            <a:r>
              <a:rPr lang="en-GB" sz="1600" dirty="0"/>
              <a:t>612 will not ‘batch’ the requests together, it will update each team immediately after its read the team</a:t>
            </a:r>
          </a:p>
          <a:p>
            <a:pPr lvl="1"/>
            <a:r>
              <a:rPr lang="en-GB" sz="1600" dirty="0"/>
              <a:t>612 is recommended as it will have a higher throughput and will generally be more stable, however 602 is useful when you have lots of entries for the same team, rather than 1 entry per team</a:t>
            </a:r>
          </a:p>
          <a:p>
            <a:pPr lvl="2"/>
            <a:r>
              <a:rPr lang="en-GB" sz="1600" dirty="0"/>
              <a:t>Sample 653 also behaves like 612, it also doesn’t batch updates to a team</a:t>
            </a:r>
          </a:p>
          <a:p>
            <a:pPr lvl="2"/>
            <a:r>
              <a:rPr lang="en-GB" sz="1600" dirty="0"/>
              <a:t>602 has the overhead of holding all the teams’ definitions is memory, but has the advantage of only processing ‘net’ difference</a:t>
            </a:r>
          </a:p>
          <a:p>
            <a:pPr lvl="2"/>
            <a:r>
              <a:rPr lang="en-GB" sz="1600" dirty="0"/>
              <a:t>(though all scripts only process the ‘net’ difference when updating a team, 602 determines the net difference across multiple entries of the data file)</a:t>
            </a:r>
          </a:p>
        </p:txBody>
      </p:sp>
      <p:sp>
        <p:nvSpPr>
          <p:cNvPr id="4" name="Title"/>
          <p:cNvSpPr>
            <a:spLocks noGrp="1"/>
          </p:cNvSpPr>
          <p:nvPr>
            <p:ph type="title"/>
          </p:nvPr>
        </p:nvSpPr>
        <p:spPr>
          <a:xfrm>
            <a:off x="504001" y="504000"/>
            <a:ext cx="11186476" cy="677108"/>
          </a:xfrm>
        </p:spPr>
        <p:txBody>
          <a:bodyPr/>
          <a:lstStyle/>
          <a:p>
            <a:r>
              <a:rPr lang="en-GB"/>
              <a:t>Sample scripts for team management</a:t>
            </a:r>
            <a:br>
              <a:rPr lang="en-GB"/>
            </a:br>
            <a:r>
              <a:rPr lang="en-GB" sz="2000" b="0"/>
              <a:t>Overview</a:t>
            </a:r>
            <a:endParaRPr lang="en-GB" sz="2000" b="0" dirty="0"/>
          </a:p>
        </p:txBody>
      </p:sp>
      <p:pic>
        <p:nvPicPr>
          <p:cNvPr id="8" name="Picture 7">
            <a:extLst>
              <a:ext uri="{FF2B5EF4-FFF2-40B4-BE49-F238E27FC236}">
                <a16:creationId xmlns:a16="http://schemas.microsoft.com/office/drawing/2014/main" id="{EBA34FF8-679E-43BF-B616-7B3B371550AF}"/>
              </a:ext>
            </a:extLst>
          </p:cNvPr>
          <p:cNvPicPr>
            <a:picLocks noChangeAspect="1"/>
          </p:cNvPicPr>
          <p:nvPr/>
        </p:nvPicPr>
        <p:blipFill>
          <a:blip r:embed="rId3"/>
          <a:stretch>
            <a:fillRect/>
          </a:stretch>
        </p:blipFill>
        <p:spPr>
          <a:xfrm>
            <a:off x="7399484" y="1353313"/>
            <a:ext cx="1589943" cy="2020162"/>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C6760EB5-07D7-406D-8203-3FC5A58BC078}"/>
              </a:ext>
            </a:extLst>
          </p:cNvPr>
          <p:cNvPicPr>
            <a:picLocks noChangeAspect="1"/>
          </p:cNvPicPr>
          <p:nvPr/>
        </p:nvPicPr>
        <p:blipFill>
          <a:blip r:embed="rId4"/>
          <a:stretch>
            <a:fillRect/>
          </a:stretch>
        </p:blipFill>
        <p:spPr>
          <a:xfrm>
            <a:off x="9637794" y="1338029"/>
            <a:ext cx="1604790" cy="2857156"/>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84A4FBFF-36E4-4EBF-A7FE-9DD020038095}"/>
              </a:ext>
            </a:extLst>
          </p:cNvPr>
          <p:cNvPicPr>
            <a:picLocks noChangeAspect="1"/>
          </p:cNvPicPr>
          <p:nvPr/>
        </p:nvPicPr>
        <p:blipFill>
          <a:blip r:embed="rId5"/>
          <a:stretch>
            <a:fillRect/>
          </a:stretch>
        </p:blipFill>
        <p:spPr>
          <a:xfrm>
            <a:off x="362409" y="1356488"/>
            <a:ext cx="5539664" cy="2020162"/>
          </a:xfrm>
          <a:prstGeom prst="rect">
            <a:avLst/>
          </a:prstGeom>
          <a:ln>
            <a:noFill/>
          </a:ln>
          <a:effectLst>
            <a:outerShdw blurRad="292100" dist="139700" dir="2700000" algn="tl" rotWithShape="0">
              <a:srgbClr val="333333">
                <a:alpha val="65000"/>
              </a:srgbClr>
            </a:outerShdw>
          </a:effectLst>
        </p:spPr>
      </p:pic>
      <p:sp>
        <p:nvSpPr>
          <p:cNvPr id="14" name="TextBox 13">
            <a:extLst>
              <a:ext uri="{FF2B5EF4-FFF2-40B4-BE49-F238E27FC236}">
                <a16:creationId xmlns:a16="http://schemas.microsoft.com/office/drawing/2014/main" id="{188F7DFF-6C7B-4D07-90C4-F6C85E04ADE1}"/>
              </a:ext>
            </a:extLst>
          </p:cNvPr>
          <p:cNvSpPr txBox="1"/>
          <p:nvPr/>
        </p:nvSpPr>
        <p:spPr>
          <a:xfrm>
            <a:off x="7453067" y="1051145"/>
            <a:ext cx="1482778"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Sample script 602:</a:t>
            </a:r>
          </a:p>
        </p:txBody>
      </p:sp>
      <p:sp>
        <p:nvSpPr>
          <p:cNvPr id="15" name="TextBox 14">
            <a:extLst>
              <a:ext uri="{FF2B5EF4-FFF2-40B4-BE49-F238E27FC236}">
                <a16:creationId xmlns:a16="http://schemas.microsoft.com/office/drawing/2014/main" id="{150B7715-BCA6-4A10-82B4-F38277DFD258}"/>
              </a:ext>
            </a:extLst>
          </p:cNvPr>
          <p:cNvSpPr txBox="1"/>
          <p:nvPr/>
        </p:nvSpPr>
        <p:spPr>
          <a:xfrm>
            <a:off x="9670047" y="1051145"/>
            <a:ext cx="1482778"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Sample script 612:</a:t>
            </a:r>
          </a:p>
        </p:txBody>
      </p:sp>
      <p:pic>
        <p:nvPicPr>
          <p:cNvPr id="10" name="Picture 9">
            <a:extLst>
              <a:ext uri="{FF2B5EF4-FFF2-40B4-BE49-F238E27FC236}">
                <a16:creationId xmlns:a16="http://schemas.microsoft.com/office/drawing/2014/main" id="{11FD69B3-248D-4709-966A-6D7305A0EEE2}"/>
              </a:ext>
            </a:extLst>
          </p:cNvPr>
          <p:cNvPicPr>
            <a:picLocks noChangeAspect="1"/>
          </p:cNvPicPr>
          <p:nvPr/>
        </p:nvPicPr>
        <p:blipFill>
          <a:blip r:embed="rId6"/>
          <a:stretch>
            <a:fillRect/>
          </a:stretch>
        </p:blipFill>
        <p:spPr>
          <a:xfrm>
            <a:off x="8786216" y="98420"/>
            <a:ext cx="3071586" cy="9282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496577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382620" y="4743108"/>
            <a:ext cx="11588261" cy="1860692"/>
          </a:xfrm>
        </p:spPr>
        <p:txBody>
          <a:bodyPr>
            <a:normAutofit fontScale="77500" lnSpcReduction="20000"/>
          </a:bodyPr>
          <a:lstStyle/>
          <a:p>
            <a:r>
              <a:rPr lang="en-GB" dirty="0"/>
              <a:t>Operations</a:t>
            </a:r>
          </a:p>
          <a:p>
            <a:pPr lvl="1"/>
            <a:r>
              <a:rPr lang="en-GB" dirty="0"/>
              <a:t>All 6xx scripts provide actions: </a:t>
            </a:r>
            <a:r>
              <a:rPr lang="en-GB" b="1" dirty="0"/>
              <a:t>add</a:t>
            </a:r>
            <a:r>
              <a:rPr lang="en-GB" dirty="0"/>
              <a:t>, </a:t>
            </a:r>
            <a:r>
              <a:rPr lang="en-GB" b="1" dirty="0"/>
              <a:t>remove</a:t>
            </a:r>
            <a:r>
              <a:rPr lang="en-GB" dirty="0"/>
              <a:t>, </a:t>
            </a:r>
            <a:r>
              <a:rPr lang="en-GB" b="1" dirty="0"/>
              <a:t>replace</a:t>
            </a:r>
            <a:r>
              <a:rPr lang="en-GB" dirty="0"/>
              <a:t> and </a:t>
            </a:r>
            <a:r>
              <a:rPr lang="en-GB" b="1" dirty="0"/>
              <a:t>keep</a:t>
            </a:r>
          </a:p>
          <a:p>
            <a:pPr lvl="2"/>
            <a:r>
              <a:rPr lang="en-GB" dirty="0"/>
              <a:t>Means a simple ‘team copy’ can be performed with ‘replace’</a:t>
            </a:r>
          </a:p>
          <a:p>
            <a:pPr lvl="2"/>
            <a:r>
              <a:rPr lang="en-GB" dirty="0"/>
              <a:t>‘keep’ is useful as it does nothing, handy if you just want to update only users, or only roles</a:t>
            </a:r>
          </a:p>
          <a:p>
            <a:pPr lvl="1"/>
            <a:r>
              <a:rPr lang="en-GB" dirty="0"/>
              <a:t>Script 653 have additional actions: </a:t>
            </a:r>
            <a:r>
              <a:rPr lang="en-GB" b="1" dirty="0"/>
              <a:t>intersect</a:t>
            </a:r>
            <a:r>
              <a:rPr lang="en-GB" dirty="0"/>
              <a:t> and </a:t>
            </a:r>
            <a:r>
              <a:rPr lang="en-GB" b="1" dirty="0"/>
              <a:t>exclude</a:t>
            </a:r>
          </a:p>
          <a:p>
            <a:pPr lvl="2"/>
            <a:r>
              <a:rPr lang="en-GB" dirty="0"/>
              <a:t>Enables ‘set’ logic on team members</a:t>
            </a:r>
          </a:p>
          <a:p>
            <a:pPr lvl="1"/>
            <a:r>
              <a:rPr lang="en-GB" dirty="0"/>
              <a:t>All 6xx scripts operate actions on both team members and roles (the team is a member of)</a:t>
            </a:r>
          </a:p>
          <a:p>
            <a:pPr lvl="2"/>
            <a:r>
              <a:rPr lang="en-GB" dirty="0"/>
              <a:t>Team and roles actions are independent of each other</a:t>
            </a:r>
          </a:p>
        </p:txBody>
      </p:sp>
      <p:sp>
        <p:nvSpPr>
          <p:cNvPr id="4" name="Title"/>
          <p:cNvSpPr>
            <a:spLocks noGrp="1"/>
          </p:cNvSpPr>
          <p:nvPr>
            <p:ph type="title"/>
          </p:nvPr>
        </p:nvSpPr>
        <p:spPr>
          <a:xfrm>
            <a:off x="504001" y="504000"/>
            <a:ext cx="11186476" cy="677108"/>
          </a:xfrm>
        </p:spPr>
        <p:txBody>
          <a:bodyPr/>
          <a:lstStyle/>
          <a:p>
            <a:r>
              <a:rPr lang="en-GB"/>
              <a:t>Sample scripts for team management</a:t>
            </a:r>
            <a:br>
              <a:rPr lang="en-GB"/>
            </a:br>
            <a:r>
              <a:rPr lang="en-GB" sz="2000" b="0"/>
              <a:t>Overview</a:t>
            </a:r>
            <a:endParaRPr lang="en-GB" sz="2000" b="0" dirty="0"/>
          </a:p>
        </p:txBody>
      </p:sp>
      <p:pic>
        <p:nvPicPr>
          <p:cNvPr id="2" name="Picture 1">
            <a:extLst>
              <a:ext uri="{FF2B5EF4-FFF2-40B4-BE49-F238E27FC236}">
                <a16:creationId xmlns:a16="http://schemas.microsoft.com/office/drawing/2014/main" id="{DAE1B448-0B1F-40E0-9824-098AE2E8E855}"/>
              </a:ext>
            </a:extLst>
          </p:cNvPr>
          <p:cNvPicPr>
            <a:picLocks noChangeAspect="1"/>
          </p:cNvPicPr>
          <p:nvPr/>
        </p:nvPicPr>
        <p:blipFill>
          <a:blip r:embed="rId3"/>
          <a:stretch>
            <a:fillRect/>
          </a:stretch>
        </p:blipFill>
        <p:spPr>
          <a:xfrm>
            <a:off x="2754754" y="921460"/>
            <a:ext cx="3158948" cy="1894640"/>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DFC20818-544E-4592-8CC5-8F1AEFE8D5AA}"/>
              </a:ext>
            </a:extLst>
          </p:cNvPr>
          <p:cNvPicPr>
            <a:picLocks noChangeAspect="1"/>
          </p:cNvPicPr>
          <p:nvPr/>
        </p:nvPicPr>
        <p:blipFill>
          <a:blip r:embed="rId4"/>
          <a:stretch>
            <a:fillRect/>
          </a:stretch>
        </p:blipFill>
        <p:spPr>
          <a:xfrm>
            <a:off x="7203883" y="842554"/>
            <a:ext cx="3069211" cy="1896106"/>
          </a:xfrm>
          <a:prstGeom prst="rect">
            <a:avLst/>
          </a:prstGeom>
          <a:ln>
            <a:noFill/>
          </a:ln>
          <a:effectLst>
            <a:outerShdw blurRad="292100" dist="139700" dir="2700000" algn="tl" rotWithShape="0">
              <a:srgbClr val="333333">
                <a:alpha val="65000"/>
              </a:srgbClr>
            </a:outerShdw>
          </a:effectLst>
        </p:spPr>
      </p:pic>
      <p:sp>
        <p:nvSpPr>
          <p:cNvPr id="13" name="TextBox 12">
            <a:extLst>
              <a:ext uri="{FF2B5EF4-FFF2-40B4-BE49-F238E27FC236}">
                <a16:creationId xmlns:a16="http://schemas.microsoft.com/office/drawing/2014/main" id="{42C37EB0-92C9-49FF-AFB3-382BB07FF707}"/>
              </a:ext>
            </a:extLst>
          </p:cNvPr>
          <p:cNvSpPr txBox="1"/>
          <p:nvPr/>
        </p:nvSpPr>
        <p:spPr>
          <a:xfrm>
            <a:off x="788546" y="1778078"/>
            <a:ext cx="1880323"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Sample script 602, 612:</a:t>
            </a:r>
          </a:p>
        </p:txBody>
      </p:sp>
      <p:sp>
        <p:nvSpPr>
          <p:cNvPr id="14" name="TextBox 13">
            <a:extLst>
              <a:ext uri="{FF2B5EF4-FFF2-40B4-BE49-F238E27FC236}">
                <a16:creationId xmlns:a16="http://schemas.microsoft.com/office/drawing/2014/main" id="{4359408E-60FA-436A-9E15-18151CCEB391}"/>
              </a:ext>
            </a:extLst>
          </p:cNvPr>
          <p:cNvSpPr txBox="1"/>
          <p:nvPr/>
        </p:nvSpPr>
        <p:spPr>
          <a:xfrm>
            <a:off x="788546" y="3712977"/>
            <a:ext cx="1482778"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Sample script 653:</a:t>
            </a:r>
          </a:p>
        </p:txBody>
      </p:sp>
      <p:pic>
        <p:nvPicPr>
          <p:cNvPr id="6" name="Picture 5">
            <a:extLst>
              <a:ext uri="{FF2B5EF4-FFF2-40B4-BE49-F238E27FC236}">
                <a16:creationId xmlns:a16="http://schemas.microsoft.com/office/drawing/2014/main" id="{5987A00E-1B42-4706-A53E-58BB6BF2BD0A}"/>
              </a:ext>
            </a:extLst>
          </p:cNvPr>
          <p:cNvPicPr>
            <a:picLocks noChangeAspect="1"/>
          </p:cNvPicPr>
          <p:nvPr/>
        </p:nvPicPr>
        <p:blipFill>
          <a:blip r:embed="rId5"/>
          <a:stretch>
            <a:fillRect/>
          </a:stretch>
        </p:blipFill>
        <p:spPr>
          <a:xfrm>
            <a:off x="2852515" y="2998018"/>
            <a:ext cx="4084083" cy="1894640"/>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A875A0FC-B3E9-4A84-84DD-F3DCE6805361}"/>
              </a:ext>
            </a:extLst>
          </p:cNvPr>
          <p:cNvPicPr>
            <a:picLocks noChangeAspect="1"/>
          </p:cNvPicPr>
          <p:nvPr/>
        </p:nvPicPr>
        <p:blipFill>
          <a:blip r:embed="rId6"/>
          <a:stretch>
            <a:fillRect/>
          </a:stretch>
        </p:blipFill>
        <p:spPr>
          <a:xfrm>
            <a:off x="7203883" y="2898289"/>
            <a:ext cx="4389106" cy="2094098"/>
          </a:xfrm>
          <a:prstGeom prst="rect">
            <a:avLst/>
          </a:prstGeom>
          <a:ln>
            <a:noFill/>
          </a:ln>
          <a:effectLst>
            <a:outerShdw blurRad="292100" dist="139700" dir="2700000" algn="tl" rotWithShape="0">
              <a:srgbClr val="333333">
                <a:alpha val="65000"/>
              </a:srgbClr>
            </a:outerShdw>
          </a:effectLst>
        </p:spPr>
      </p:pic>
      <p:cxnSp>
        <p:nvCxnSpPr>
          <p:cNvPr id="10" name="Straight Connector 9">
            <a:extLst>
              <a:ext uri="{FF2B5EF4-FFF2-40B4-BE49-F238E27FC236}">
                <a16:creationId xmlns:a16="http://schemas.microsoft.com/office/drawing/2014/main" id="{7BEB6D30-4FB2-4A3E-AC98-2D7AEA912324}"/>
              </a:ext>
            </a:extLst>
          </p:cNvPr>
          <p:cNvCxnSpPr>
            <a:cxnSpLocks/>
          </p:cNvCxnSpPr>
          <p:nvPr/>
        </p:nvCxnSpPr>
        <p:spPr>
          <a:xfrm flipH="1">
            <a:off x="858741" y="2898289"/>
            <a:ext cx="10831737" cy="0"/>
          </a:xfrm>
          <a:prstGeom prst="line">
            <a:avLst/>
          </a:prstGeom>
          <a:ln w="25400">
            <a:solidFill>
              <a:schemeClr val="bg1">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55213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504001" y="504000"/>
            <a:ext cx="11186476" cy="677108"/>
          </a:xfrm>
        </p:spPr>
        <p:txBody>
          <a:bodyPr/>
          <a:lstStyle/>
          <a:p>
            <a:r>
              <a:rPr lang="en-GB"/>
              <a:t>Sample scripts for team management</a:t>
            </a:r>
            <a:br>
              <a:rPr lang="en-GB"/>
            </a:br>
            <a:r>
              <a:rPr lang="en-GB" sz="2000" b="0"/>
              <a:t>Throughput performance</a:t>
            </a:r>
            <a:endParaRPr lang="en-GB" sz="2000" b="0" dirty="0"/>
          </a:p>
        </p:txBody>
      </p:sp>
      <p:graphicFrame>
        <p:nvGraphicFramePr>
          <p:cNvPr id="6" name="Table 4">
            <a:extLst>
              <a:ext uri="{FF2B5EF4-FFF2-40B4-BE49-F238E27FC236}">
                <a16:creationId xmlns:a16="http://schemas.microsoft.com/office/drawing/2014/main" id="{0DBAD980-3275-4B4E-9324-A231A5FCED6F}"/>
              </a:ext>
            </a:extLst>
          </p:cNvPr>
          <p:cNvGraphicFramePr>
            <a:graphicFrameLocks noGrp="1"/>
          </p:cNvGraphicFramePr>
          <p:nvPr>
            <p:extLst>
              <p:ext uri="{D42A27DB-BD31-4B8C-83A1-F6EECF244321}">
                <p14:modId xmlns:p14="http://schemas.microsoft.com/office/powerpoint/2010/main" val="3797571280"/>
              </p:ext>
            </p:extLst>
          </p:nvPr>
        </p:nvGraphicFramePr>
        <p:xfrm>
          <a:off x="1838784" y="1273377"/>
          <a:ext cx="8975753" cy="5382208"/>
        </p:xfrm>
        <a:graphic>
          <a:graphicData uri="http://schemas.openxmlformats.org/drawingml/2006/table">
            <a:tbl>
              <a:tblPr firstRow="1">
                <a:tableStyleId>{08FB837D-C827-4EFA-A057-4D05807E0F7C}</a:tableStyleId>
              </a:tblPr>
              <a:tblGrid>
                <a:gridCol w="3243523">
                  <a:extLst>
                    <a:ext uri="{9D8B030D-6E8A-4147-A177-3AD203B41FA5}">
                      <a16:colId xmlns:a16="http://schemas.microsoft.com/office/drawing/2014/main" val="1747604431"/>
                    </a:ext>
                  </a:extLst>
                </a:gridCol>
                <a:gridCol w="2953861">
                  <a:extLst>
                    <a:ext uri="{9D8B030D-6E8A-4147-A177-3AD203B41FA5}">
                      <a16:colId xmlns:a16="http://schemas.microsoft.com/office/drawing/2014/main" val="2772634590"/>
                    </a:ext>
                  </a:extLst>
                </a:gridCol>
                <a:gridCol w="2778369">
                  <a:extLst>
                    <a:ext uri="{9D8B030D-6E8A-4147-A177-3AD203B41FA5}">
                      <a16:colId xmlns:a16="http://schemas.microsoft.com/office/drawing/2014/main" val="1878858340"/>
                    </a:ext>
                  </a:extLst>
                </a:gridCol>
              </a:tblGrid>
              <a:tr h="369261">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dirty="0"/>
                        <a:t>Sample Script: Users/roles actions on Teams (no </a:t>
                      </a:r>
                      <a:r>
                        <a:rPr lang="en-GB" sz="1200" b="1" kern="1200" dirty="0">
                          <a:solidFill>
                            <a:schemeClr val="lt1"/>
                          </a:solidFill>
                          <a:latin typeface="+mn-lt"/>
                          <a:ea typeface="+mn-ea"/>
                          <a:cs typeface="+mn-cs"/>
                        </a:rPr>
                        <a:t>batching) 612</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a:t>0 or 500 users registered in Service.</a:t>
                      </a:r>
                    </a:p>
                    <a:p>
                      <a:pPr algn="ctr"/>
                      <a:r>
                        <a:rPr lang="en-GB" sz="1200"/>
                        <a:t>Throughput</a:t>
                      </a:r>
                      <a:r>
                        <a:rPr lang="en-GB" sz="1200" dirty="0"/>
                        <a:t>:</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a:t>80,000 users registered in Service.</a:t>
                      </a:r>
                    </a:p>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a:t>Throughput</a:t>
                      </a:r>
                      <a:r>
                        <a:rPr lang="en-GB" sz="1200" dirty="0"/>
                        <a:t>:</a:t>
                      </a:r>
                    </a:p>
                  </a:txBody>
                  <a:tcPr/>
                </a:tc>
                <a:extLst>
                  <a:ext uri="{0D108BD9-81ED-4DB2-BD59-A6C34878D82A}">
                    <a16:rowId xmlns:a16="http://schemas.microsoft.com/office/drawing/2014/main" val="1204804081"/>
                  </a:ext>
                </a:extLst>
              </a:tr>
              <a:tr h="317839">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100" dirty="0"/>
                        <a:t>Adding 1 users to team (of average 250 users)</a:t>
                      </a:r>
                    </a:p>
                  </a:txBody>
                  <a:tcPr anchor="ctr"/>
                </a:tc>
                <a:tc>
                  <a:txBody>
                    <a:bodyPr/>
                    <a:lstStyle/>
                    <a:p>
                      <a:pPr algn="ctr"/>
                      <a:r>
                        <a:rPr lang="en-GB" sz="1000" b="0" strike="noStrike" dirty="0">
                          <a:solidFill>
                            <a:schemeClr val="tx1"/>
                          </a:solidFill>
                        </a:rPr>
                        <a:t>0.06 teams / sec</a:t>
                      </a:r>
                    </a:p>
                    <a:p>
                      <a:pPr algn="ctr"/>
                      <a:r>
                        <a:rPr lang="en-GB" sz="1000" b="0" strike="noStrike" dirty="0">
                          <a:solidFill>
                            <a:schemeClr val="tx1"/>
                          </a:solidFill>
                        </a:rPr>
                        <a:t>15.89 secs / team</a:t>
                      </a:r>
                    </a:p>
                    <a:p>
                      <a:pPr algn="ctr"/>
                      <a:r>
                        <a:rPr lang="en-GB" sz="1000" b="0" strike="noStrike" dirty="0">
                          <a:solidFill>
                            <a:schemeClr val="tx1"/>
                          </a:solidFill>
                        </a:rPr>
                        <a:t>0.63 users / sec</a:t>
                      </a:r>
                    </a:p>
                    <a:p>
                      <a:pPr algn="ctr"/>
                      <a:r>
                        <a:rPr lang="en-GB" sz="1000" b="0" strike="noStrike" dirty="0">
                          <a:solidFill>
                            <a:schemeClr val="tx1"/>
                          </a:solidFill>
                        </a:rPr>
                        <a:t>1.589 secs / user (12.3%)</a:t>
                      </a:r>
                    </a:p>
                  </a:txBody>
                  <a:tcPr anchor="ctr"/>
                </a:tc>
                <a:tc>
                  <a:txBody>
                    <a:bodyPr/>
                    <a:lstStyle/>
                    <a:p>
                      <a:pPr algn="ctr"/>
                      <a:r>
                        <a:rPr lang="en-GB" sz="1000" b="0" strike="noStrike" dirty="0">
                          <a:solidFill>
                            <a:schemeClr val="tx1"/>
                          </a:solidFill>
                        </a:rPr>
                        <a:t>0.04 teams / sec</a:t>
                      </a:r>
                    </a:p>
                    <a:p>
                      <a:pPr algn="ctr"/>
                      <a:r>
                        <a:rPr lang="en-GB" sz="1000" b="0" strike="noStrike" dirty="0">
                          <a:solidFill>
                            <a:schemeClr val="tx1"/>
                          </a:solidFill>
                        </a:rPr>
                        <a:t>22.63 secs / team</a:t>
                      </a:r>
                    </a:p>
                    <a:p>
                      <a:pPr algn="ctr"/>
                      <a:r>
                        <a:rPr lang="en-GB" sz="1000" b="0" strike="noStrike" dirty="0">
                          <a:solidFill>
                            <a:schemeClr val="tx1"/>
                          </a:solidFill>
                        </a:rPr>
                        <a:t>0.44 users / sec</a:t>
                      </a:r>
                    </a:p>
                    <a:p>
                      <a:pPr algn="ctr"/>
                      <a:r>
                        <a:rPr lang="en-GB" sz="1000" b="0" strike="noStrike" dirty="0">
                          <a:solidFill>
                            <a:schemeClr val="tx1"/>
                          </a:solidFill>
                        </a:rPr>
                        <a:t>2.263 secs / user (8.3%)</a:t>
                      </a:r>
                    </a:p>
                  </a:txBody>
                  <a:tcPr anchor="ctr"/>
                </a:tc>
                <a:extLst>
                  <a:ext uri="{0D108BD9-81ED-4DB2-BD59-A6C34878D82A}">
                    <a16:rowId xmlns:a16="http://schemas.microsoft.com/office/drawing/2014/main" val="332485396"/>
                  </a:ext>
                </a:extLst>
              </a:tr>
              <a:tr h="709904">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100" dirty="0"/>
                        <a:t>Adding 500 users to empty team</a:t>
                      </a:r>
                    </a:p>
                  </a:txBody>
                  <a:tcPr anchor="ctr"/>
                </a:tc>
                <a:tc>
                  <a:txBody>
                    <a:bodyPr/>
                    <a:lstStyle/>
                    <a:p>
                      <a:pPr algn="ctr"/>
                      <a:r>
                        <a:rPr lang="en-GB" sz="1000" b="0" strike="noStrike" dirty="0">
                          <a:solidFill>
                            <a:schemeClr val="tx1"/>
                          </a:solidFill>
                        </a:rPr>
                        <a:t>0.08 teams / sec</a:t>
                      </a:r>
                    </a:p>
                    <a:p>
                      <a:pPr algn="ctr"/>
                      <a:r>
                        <a:rPr lang="en-GB" sz="1000" b="0" strike="noStrike" dirty="0">
                          <a:solidFill>
                            <a:schemeClr val="tx1"/>
                          </a:solidFill>
                        </a:rPr>
                        <a:t>13.10 secs / team</a:t>
                      </a:r>
                    </a:p>
                    <a:p>
                      <a:pPr algn="ctr"/>
                      <a:r>
                        <a:rPr lang="en-GB" sz="1000" b="0" strike="noStrike" dirty="0">
                          <a:solidFill>
                            <a:schemeClr val="tx1"/>
                          </a:solidFill>
                        </a:rPr>
                        <a:t>38.17 users / sec</a:t>
                      </a:r>
                    </a:p>
                    <a:p>
                      <a:pPr algn="ctr"/>
                      <a:r>
                        <a:rPr lang="en-GB" sz="1000" b="0" strike="noStrike" dirty="0">
                          <a:solidFill>
                            <a:schemeClr val="tx1"/>
                          </a:solidFill>
                        </a:rPr>
                        <a:t>0.026 secs / user (2.7%)</a:t>
                      </a:r>
                    </a:p>
                  </a:txBody>
                  <a:tcPr anchor="ctr"/>
                </a:tc>
                <a:tc>
                  <a:txBody>
                    <a:bodyPr/>
                    <a:lstStyle/>
                    <a:p>
                      <a:pPr algn="ctr"/>
                      <a:r>
                        <a:rPr lang="en-GB" sz="1000" b="0" strike="noStrike" dirty="0">
                          <a:solidFill>
                            <a:schemeClr val="tx1"/>
                          </a:solidFill>
                        </a:rPr>
                        <a:t>0.04 teams / sec</a:t>
                      </a:r>
                    </a:p>
                    <a:p>
                      <a:pPr algn="ctr"/>
                      <a:r>
                        <a:rPr lang="en-GB" sz="1000" b="0" strike="noStrike" dirty="0">
                          <a:solidFill>
                            <a:schemeClr val="tx1"/>
                          </a:solidFill>
                        </a:rPr>
                        <a:t>26.05 secs / team</a:t>
                      </a:r>
                    </a:p>
                    <a:p>
                      <a:pPr algn="ctr"/>
                      <a:r>
                        <a:rPr lang="en-GB" sz="1000" b="0" strike="noStrike" dirty="0">
                          <a:solidFill>
                            <a:schemeClr val="tx1"/>
                          </a:solidFill>
                        </a:rPr>
                        <a:t>19.20 users / sec</a:t>
                      </a:r>
                    </a:p>
                    <a:p>
                      <a:pPr algn="ctr"/>
                      <a:r>
                        <a:rPr lang="en-GB" sz="1000" b="0" strike="noStrike" dirty="0">
                          <a:solidFill>
                            <a:schemeClr val="tx1"/>
                          </a:solidFill>
                        </a:rPr>
                        <a:t>0.052 secs / user (1.3%)</a:t>
                      </a:r>
                    </a:p>
                  </a:txBody>
                  <a:tcPr anchor="ctr"/>
                </a:tc>
                <a:extLst>
                  <a:ext uri="{0D108BD9-81ED-4DB2-BD59-A6C34878D82A}">
                    <a16:rowId xmlns:a16="http://schemas.microsoft.com/office/drawing/2014/main" val="3997531542"/>
                  </a:ext>
                </a:extLst>
              </a:tr>
              <a:tr h="709904">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100" dirty="0"/>
                        <a:t>Adding 10,000 users into an empty team</a:t>
                      </a:r>
                    </a:p>
                  </a:txBody>
                  <a:tcPr anchor="ctr"/>
                </a:tc>
                <a:tc>
                  <a:txBody>
                    <a:bodyPr/>
                    <a:lstStyle/>
                    <a:p>
                      <a:pPr algn="ctr"/>
                      <a:r>
                        <a:rPr lang="en-GB" sz="1000" b="0" strike="noStrike" dirty="0">
                          <a:solidFill>
                            <a:schemeClr val="tx1"/>
                          </a:solidFill>
                        </a:rPr>
                        <a:t>n/a</a:t>
                      </a:r>
                    </a:p>
                  </a:txBody>
                  <a:tcPr anchor="ctr"/>
                </a:tc>
                <a:tc>
                  <a:txBody>
                    <a:bodyPr/>
                    <a:lstStyle/>
                    <a:p>
                      <a:pPr algn="ctr"/>
                      <a:r>
                        <a:rPr lang="en-GB" sz="1000" b="0" strike="noStrike" dirty="0">
                          <a:solidFill>
                            <a:schemeClr val="tx1"/>
                          </a:solidFill>
                        </a:rPr>
                        <a:t>0.0015 teams / sec</a:t>
                      </a:r>
                    </a:p>
                    <a:p>
                      <a:pPr algn="ctr"/>
                      <a:r>
                        <a:rPr lang="en-GB" sz="1000" b="0" strike="noStrike" dirty="0">
                          <a:solidFill>
                            <a:schemeClr val="tx1"/>
                          </a:solidFill>
                        </a:rPr>
                        <a:t>660 secs / team</a:t>
                      </a:r>
                    </a:p>
                    <a:p>
                      <a:pPr algn="ctr"/>
                      <a:r>
                        <a:rPr lang="en-GB" sz="1000" b="0" strike="noStrike" dirty="0">
                          <a:solidFill>
                            <a:schemeClr val="tx1"/>
                          </a:solidFill>
                        </a:rPr>
                        <a:t>15.15 users / sec</a:t>
                      </a:r>
                    </a:p>
                    <a:p>
                      <a:pPr algn="ctr"/>
                      <a:r>
                        <a:rPr lang="en-GB" sz="1000" b="0" strike="noStrike" dirty="0">
                          <a:solidFill>
                            <a:schemeClr val="tx1"/>
                          </a:solidFill>
                        </a:rPr>
                        <a:t>0.066 secs / user (unrecorded)</a:t>
                      </a:r>
                    </a:p>
                  </a:txBody>
                  <a:tcPr anchor="ctr"/>
                </a:tc>
                <a:extLst>
                  <a:ext uri="{0D108BD9-81ED-4DB2-BD59-A6C34878D82A}">
                    <a16:rowId xmlns:a16="http://schemas.microsoft.com/office/drawing/2014/main" val="3762393019"/>
                  </a:ext>
                </a:extLst>
              </a:tr>
              <a:tr h="378727">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100" dirty="0"/>
                        <a:t>Adding 500 users to team of 9,500 users</a:t>
                      </a:r>
                    </a:p>
                  </a:txBody>
                  <a:tcPr anchor="ctr"/>
                </a:tc>
                <a:tc>
                  <a:txBody>
                    <a:bodyPr/>
                    <a:lstStyle/>
                    <a:p>
                      <a:pPr algn="ctr"/>
                      <a:r>
                        <a:rPr lang="en-GB" sz="1000" b="0" strike="noStrike" dirty="0">
                          <a:solidFill>
                            <a:schemeClr val="tx1"/>
                          </a:solidFill>
                        </a:rPr>
                        <a:t>n/a</a:t>
                      </a:r>
                    </a:p>
                  </a:txBody>
                  <a:tcPr anchor="ctr"/>
                </a:tc>
                <a:tc>
                  <a:txBody>
                    <a:bodyPr/>
                    <a:lstStyle/>
                    <a:p>
                      <a:pPr algn="ctr"/>
                      <a:r>
                        <a:rPr lang="en-GB" sz="1000" b="0" strike="noStrike" dirty="0">
                          <a:solidFill>
                            <a:schemeClr val="tx1"/>
                          </a:solidFill>
                        </a:rPr>
                        <a:t>0.01 teams / sec</a:t>
                      </a:r>
                    </a:p>
                    <a:p>
                      <a:pPr algn="ctr"/>
                      <a:r>
                        <a:rPr lang="en-GB" sz="1000" b="0" strike="noStrike" dirty="0">
                          <a:solidFill>
                            <a:schemeClr val="tx1"/>
                          </a:solidFill>
                        </a:rPr>
                        <a:t>51.52 secs / team</a:t>
                      </a:r>
                    </a:p>
                    <a:p>
                      <a:pPr algn="ctr"/>
                      <a:r>
                        <a:rPr lang="en-GB" sz="1000" b="0" strike="noStrike" dirty="0">
                          <a:solidFill>
                            <a:schemeClr val="tx1"/>
                          </a:solidFill>
                        </a:rPr>
                        <a:t>9.71 users / sec</a:t>
                      </a:r>
                    </a:p>
                    <a:p>
                      <a:pPr algn="ctr"/>
                      <a:r>
                        <a:rPr lang="en-GB" sz="1000" b="0" strike="noStrike" dirty="0">
                          <a:solidFill>
                            <a:schemeClr val="tx1"/>
                          </a:solidFill>
                        </a:rPr>
                        <a:t>0.103 secs / user (8.5%)</a:t>
                      </a:r>
                    </a:p>
                  </a:txBody>
                  <a:tcPr anchor="ctr"/>
                </a:tc>
                <a:extLst>
                  <a:ext uri="{0D108BD9-81ED-4DB2-BD59-A6C34878D82A}">
                    <a16:rowId xmlns:a16="http://schemas.microsoft.com/office/drawing/2014/main" val="1264072493"/>
                  </a:ext>
                </a:extLst>
              </a:tr>
              <a:tr h="531127">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100" dirty="0"/>
                        <a:t>Adding 500 users to team of 19,500 users</a:t>
                      </a:r>
                    </a:p>
                  </a:txBody>
                  <a:tcPr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000" b="0" strike="noStrike" dirty="0">
                          <a:solidFill>
                            <a:schemeClr val="tx1"/>
                          </a:solidFill>
                        </a:rPr>
                        <a:t>n/a</a:t>
                      </a:r>
                    </a:p>
                  </a:txBody>
                  <a:tcPr anchor="ctr"/>
                </a:tc>
                <a:tc>
                  <a:txBody>
                    <a:bodyPr/>
                    <a:lstStyle/>
                    <a:p>
                      <a:pPr algn="ctr"/>
                      <a:r>
                        <a:rPr lang="en-GB" sz="1000" b="0" strike="noStrike" dirty="0">
                          <a:solidFill>
                            <a:schemeClr val="tx1"/>
                          </a:solidFill>
                        </a:rPr>
                        <a:t>0.02 teams / sec</a:t>
                      </a:r>
                    </a:p>
                    <a:p>
                      <a:pPr marL="0" marR="0" lvl="0" indent="0" algn="ctr" defTabSz="1088558" rtl="0" eaLnBrk="1" fontAlgn="auto" latinLnBrk="0" hangingPunct="1">
                        <a:lnSpc>
                          <a:spcPct val="100000"/>
                        </a:lnSpc>
                        <a:spcBef>
                          <a:spcPts val="0"/>
                        </a:spcBef>
                        <a:spcAft>
                          <a:spcPts val="0"/>
                        </a:spcAft>
                        <a:buClrTx/>
                        <a:buSzTx/>
                        <a:buFontTx/>
                        <a:buNone/>
                        <a:tabLst/>
                        <a:defRPr/>
                      </a:pPr>
                      <a:r>
                        <a:rPr lang="en-GB" sz="1000" b="0" strike="noStrike" dirty="0">
                          <a:solidFill>
                            <a:schemeClr val="tx1"/>
                          </a:solidFill>
                        </a:rPr>
                        <a:t>81.13 secs / team</a:t>
                      </a:r>
                    </a:p>
                    <a:p>
                      <a:pPr algn="ctr"/>
                      <a:r>
                        <a:rPr lang="en-GB" sz="1000" b="0" strike="noStrike" dirty="0">
                          <a:solidFill>
                            <a:schemeClr val="tx1"/>
                          </a:solidFill>
                        </a:rPr>
                        <a:t>6.163 users / sec</a:t>
                      </a:r>
                    </a:p>
                    <a:p>
                      <a:pPr algn="ctr"/>
                      <a:r>
                        <a:rPr lang="en-GB" sz="1000" b="0" strike="noStrike" dirty="0">
                          <a:solidFill>
                            <a:schemeClr val="tx1"/>
                          </a:solidFill>
                        </a:rPr>
                        <a:t>0.162 secs / user (13.5%)</a:t>
                      </a:r>
                    </a:p>
                  </a:txBody>
                  <a:tcPr anchor="ctr"/>
                </a:tc>
                <a:extLst>
                  <a:ext uri="{0D108BD9-81ED-4DB2-BD59-A6C34878D82A}">
                    <a16:rowId xmlns:a16="http://schemas.microsoft.com/office/drawing/2014/main" val="542585832"/>
                  </a:ext>
                </a:extLst>
              </a:tr>
              <a:tr h="531127">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100" dirty="0"/>
                        <a:t>Removing 500 users from a team of 10,000 users</a:t>
                      </a:r>
                    </a:p>
                  </a:txBody>
                  <a:tcPr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000" b="0" strike="noStrike" dirty="0">
                          <a:solidFill>
                            <a:schemeClr val="tx1"/>
                          </a:solidFill>
                        </a:rPr>
                        <a:t>n/a</a:t>
                      </a:r>
                    </a:p>
                  </a:txBody>
                  <a:tcPr anchor="ctr"/>
                </a:tc>
                <a:tc>
                  <a:txBody>
                    <a:bodyPr/>
                    <a:lstStyle/>
                    <a:p>
                      <a:pPr algn="ctr"/>
                      <a:r>
                        <a:rPr lang="en-GB" sz="1000" b="0" strike="noStrike" dirty="0">
                          <a:solidFill>
                            <a:schemeClr val="tx1"/>
                          </a:solidFill>
                        </a:rPr>
                        <a:t>0.02 teams / sec</a:t>
                      </a:r>
                    </a:p>
                    <a:p>
                      <a:pPr algn="ctr"/>
                      <a:r>
                        <a:rPr lang="en-GB" sz="1000" b="0" strike="noStrike" dirty="0">
                          <a:solidFill>
                            <a:schemeClr val="tx1"/>
                          </a:solidFill>
                        </a:rPr>
                        <a:t>41.78 secs / team</a:t>
                      </a:r>
                    </a:p>
                    <a:p>
                      <a:pPr algn="ctr"/>
                      <a:r>
                        <a:rPr lang="en-GB" sz="1000" b="0" strike="noStrike" dirty="0">
                          <a:solidFill>
                            <a:schemeClr val="tx1"/>
                          </a:solidFill>
                        </a:rPr>
                        <a:t>11.97 users / sec</a:t>
                      </a:r>
                    </a:p>
                    <a:p>
                      <a:pPr algn="ctr"/>
                      <a:r>
                        <a:rPr lang="en-GB" sz="1000" b="0" strike="noStrike" dirty="0">
                          <a:solidFill>
                            <a:schemeClr val="tx1"/>
                          </a:solidFill>
                        </a:rPr>
                        <a:t>0.084 secs / user (10.6%)</a:t>
                      </a:r>
                    </a:p>
                  </a:txBody>
                  <a:tcPr anchor="ctr"/>
                </a:tc>
                <a:extLst>
                  <a:ext uri="{0D108BD9-81ED-4DB2-BD59-A6C34878D82A}">
                    <a16:rowId xmlns:a16="http://schemas.microsoft.com/office/drawing/2014/main" val="318242858"/>
                  </a:ext>
                </a:extLst>
              </a:tr>
              <a:tr h="531127">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100" dirty="0"/>
                        <a:t>Removing 500 users from a team of 20,000 users</a:t>
                      </a:r>
                    </a:p>
                  </a:txBody>
                  <a:tcPr anchor="ct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000" b="0" strike="noStrike" dirty="0">
                          <a:solidFill>
                            <a:schemeClr val="tx1"/>
                          </a:solidFill>
                        </a:rPr>
                        <a:t>n/a</a:t>
                      </a:r>
                    </a:p>
                  </a:txBody>
                  <a:tcPr anchor="ctr"/>
                </a:tc>
                <a:tc>
                  <a:txBody>
                    <a:bodyPr/>
                    <a:lstStyle/>
                    <a:p>
                      <a:pPr algn="ctr"/>
                      <a:r>
                        <a:rPr lang="en-GB" sz="1000" b="0" strike="noStrike" dirty="0">
                          <a:solidFill>
                            <a:schemeClr val="tx1"/>
                          </a:solidFill>
                        </a:rPr>
                        <a:t>0.01 teams / sec</a:t>
                      </a:r>
                    </a:p>
                    <a:p>
                      <a:pPr algn="ctr"/>
                      <a:r>
                        <a:rPr lang="en-GB" sz="1000" b="0" strike="noStrike" dirty="0">
                          <a:solidFill>
                            <a:schemeClr val="tx1"/>
                          </a:solidFill>
                        </a:rPr>
                        <a:t>70.45 secs / team</a:t>
                      </a:r>
                    </a:p>
                    <a:p>
                      <a:pPr algn="ctr"/>
                      <a:r>
                        <a:rPr lang="en-GB" sz="1000" b="0" strike="noStrike" dirty="0">
                          <a:solidFill>
                            <a:schemeClr val="tx1"/>
                          </a:solidFill>
                        </a:rPr>
                        <a:t>7.10 users / sec</a:t>
                      </a:r>
                    </a:p>
                    <a:p>
                      <a:pPr algn="ctr"/>
                      <a:r>
                        <a:rPr lang="en-GB" sz="1000" b="0" strike="noStrike" dirty="0">
                          <a:solidFill>
                            <a:schemeClr val="tx1"/>
                          </a:solidFill>
                        </a:rPr>
                        <a:t>0.141 secs / user (16.9%)</a:t>
                      </a:r>
                    </a:p>
                  </a:txBody>
                  <a:tcPr anchor="ctr"/>
                </a:tc>
                <a:extLst>
                  <a:ext uri="{0D108BD9-81ED-4DB2-BD59-A6C34878D82A}">
                    <a16:rowId xmlns:a16="http://schemas.microsoft.com/office/drawing/2014/main" val="2281219550"/>
                  </a:ext>
                </a:extLst>
              </a:tr>
            </a:tbl>
          </a:graphicData>
        </a:graphic>
      </p:graphicFrame>
      <p:pic>
        <p:nvPicPr>
          <p:cNvPr id="5" name="Picture 4">
            <a:extLst>
              <a:ext uri="{FF2B5EF4-FFF2-40B4-BE49-F238E27FC236}">
                <a16:creationId xmlns:a16="http://schemas.microsoft.com/office/drawing/2014/main" id="{4D783C0A-C840-4D78-8A5D-F17E5E7174B4}"/>
              </a:ext>
            </a:extLst>
          </p:cNvPr>
          <p:cNvPicPr>
            <a:picLocks noChangeAspect="1"/>
          </p:cNvPicPr>
          <p:nvPr/>
        </p:nvPicPr>
        <p:blipFill>
          <a:blip r:embed="rId3"/>
          <a:stretch>
            <a:fillRect/>
          </a:stretch>
        </p:blipFill>
        <p:spPr>
          <a:xfrm>
            <a:off x="8935845" y="39866"/>
            <a:ext cx="3071586" cy="9282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75560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3632662"/>
            <a:ext cx="5263756" cy="2795954"/>
          </a:xfrm>
        </p:spPr>
        <p:txBody>
          <a:bodyPr>
            <a:normAutofit lnSpcReduction="10000"/>
          </a:bodyPr>
          <a:lstStyle/>
          <a:p>
            <a:pPr lvl="1"/>
            <a:r>
              <a:rPr lang="en-GB" sz="1600" dirty="0"/>
              <a:t>Creating users before they login</a:t>
            </a:r>
          </a:p>
          <a:p>
            <a:pPr lvl="2"/>
            <a:r>
              <a:rPr lang="en-GB" sz="1600" dirty="0"/>
              <a:t>(Since even once ‘automatic user creation’ is enabled for SAML SSO, the user isn’t created until they login)</a:t>
            </a:r>
          </a:p>
          <a:p>
            <a:pPr lvl="2"/>
            <a:r>
              <a:rPr lang="en-GB" sz="1600" dirty="0"/>
              <a:t>To receive a publication via email</a:t>
            </a:r>
          </a:p>
          <a:p>
            <a:pPr lvl="2"/>
            <a:r>
              <a:rPr lang="en-GB" sz="1600" dirty="0"/>
              <a:t>To apply security directly on the user</a:t>
            </a:r>
          </a:p>
          <a:p>
            <a:pPr lvl="3"/>
            <a:r>
              <a:rPr lang="en-GB" sz="1400" dirty="0"/>
              <a:t>generally not recommended to apply security on the user directly, generally better to use a team to benefit from inheritance</a:t>
            </a:r>
          </a:p>
          <a:p>
            <a:pPr lvl="3"/>
            <a:r>
              <a:rPr lang="en-GB" sz="1400" dirty="0"/>
              <a:t>More typical with a planning use-case</a:t>
            </a:r>
          </a:p>
          <a:p>
            <a:pPr lvl="3"/>
            <a:endParaRPr lang="en-GB" sz="1400" dirty="0"/>
          </a:p>
          <a:p>
            <a:pPr lvl="1"/>
            <a:r>
              <a:rPr lang="en-GB" sz="1600" dirty="0"/>
              <a:t>Deleting users</a:t>
            </a:r>
          </a:p>
        </p:txBody>
      </p:sp>
      <p:sp>
        <p:nvSpPr>
          <p:cNvPr id="12" name="Agenda">
            <a:extLst>
              <a:ext uri="{FF2B5EF4-FFF2-40B4-BE49-F238E27FC236}">
                <a16:creationId xmlns:a16="http://schemas.microsoft.com/office/drawing/2014/main" id="{84E67BAD-26C1-409A-AF98-5084942433A5}"/>
              </a:ext>
            </a:extLst>
          </p:cNvPr>
          <p:cNvSpPr>
            <a:spLocks noGrp="1"/>
          </p:cNvSpPr>
          <p:nvPr>
            <p:ph type="title"/>
          </p:nvPr>
        </p:nvSpPr>
        <p:spPr>
          <a:xfrm>
            <a:off x="504001" y="504000"/>
            <a:ext cx="11186476" cy="677108"/>
          </a:xfrm>
        </p:spPr>
        <p:txBody>
          <a:bodyPr/>
          <a:lstStyle/>
          <a:p>
            <a:r>
              <a:rPr lang="en-GB" dirty="0"/>
              <a:t>SAP Analytics Cloud SCIM API Sample Scripts</a:t>
            </a:r>
            <a:br>
              <a:rPr lang="en-GB" dirty="0"/>
            </a:br>
            <a:r>
              <a:rPr lang="en-GB" sz="2000" b="0" dirty="0"/>
              <a:t>Use-cases</a:t>
            </a:r>
            <a:endParaRPr lang="en-GB" b="0" dirty="0"/>
          </a:p>
        </p:txBody>
      </p:sp>
      <p:pic>
        <p:nvPicPr>
          <p:cNvPr id="4" name="Picture 3">
            <a:extLst>
              <a:ext uri="{FF2B5EF4-FFF2-40B4-BE49-F238E27FC236}">
                <a16:creationId xmlns:a16="http://schemas.microsoft.com/office/drawing/2014/main" id="{E34104B3-BE42-48A1-9700-E007AF19492A}"/>
              </a:ext>
            </a:extLst>
          </p:cNvPr>
          <p:cNvPicPr>
            <a:picLocks noChangeAspect="1"/>
          </p:cNvPicPr>
          <p:nvPr/>
        </p:nvPicPr>
        <p:blipFill>
          <a:blip r:embed="rId3"/>
          <a:stretch>
            <a:fillRect/>
          </a:stretch>
        </p:blipFill>
        <p:spPr>
          <a:xfrm>
            <a:off x="7348413" y="1245321"/>
            <a:ext cx="3276150" cy="2183680"/>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7D2CA467-5420-49E7-A774-69F857B79597}"/>
              </a:ext>
            </a:extLst>
          </p:cNvPr>
          <p:cNvPicPr>
            <a:picLocks noChangeAspect="1"/>
          </p:cNvPicPr>
          <p:nvPr/>
        </p:nvPicPr>
        <p:blipFill>
          <a:blip r:embed="rId4"/>
          <a:stretch>
            <a:fillRect/>
          </a:stretch>
        </p:blipFill>
        <p:spPr>
          <a:xfrm>
            <a:off x="1642851" y="1350828"/>
            <a:ext cx="3117857" cy="2078172"/>
          </a:xfrm>
          <a:prstGeom prst="rect">
            <a:avLst/>
          </a:prstGeom>
          <a:ln>
            <a:noFill/>
          </a:ln>
          <a:effectLst>
            <a:outerShdw blurRad="292100" dist="139700" dir="2700000" algn="tl" rotWithShape="0">
              <a:srgbClr val="333333">
                <a:alpha val="65000"/>
              </a:srgbClr>
            </a:outerShdw>
          </a:effectLst>
        </p:spPr>
      </p:pic>
      <p:sp>
        <p:nvSpPr>
          <p:cNvPr id="7" name="Text Placeholder">
            <a:extLst>
              <a:ext uri="{FF2B5EF4-FFF2-40B4-BE49-F238E27FC236}">
                <a16:creationId xmlns:a16="http://schemas.microsoft.com/office/drawing/2014/main" id="{AC92DDB4-E531-41B6-9DE2-DE20FFD22EA7}"/>
              </a:ext>
            </a:extLst>
          </p:cNvPr>
          <p:cNvSpPr txBox="1">
            <a:spLocks/>
          </p:cNvSpPr>
          <p:nvPr/>
        </p:nvSpPr>
        <p:spPr bwMode="black">
          <a:xfrm>
            <a:off x="6506308" y="3632662"/>
            <a:ext cx="5184169" cy="3225338"/>
          </a:xfrm>
          <a:prstGeom prst="rect">
            <a:avLst/>
          </a:prstGeom>
        </p:spPr>
        <p:txBody>
          <a:bodyPr vert="horz" lIns="0" tIns="0" rIns="0" bIns="0" rtlCol="0">
            <a:normAutofit fontScale="92500" lnSpcReduction="200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dirty="0"/>
              <a:t>Updating users:</a:t>
            </a:r>
          </a:p>
          <a:p>
            <a:pPr lvl="2"/>
            <a:r>
              <a:rPr lang="en-GB" dirty="0"/>
              <a:t>license type, active status</a:t>
            </a:r>
          </a:p>
          <a:p>
            <a:pPr lvl="2"/>
            <a:r>
              <a:rPr lang="en-GB" dirty="0"/>
              <a:t>manager</a:t>
            </a:r>
          </a:p>
          <a:p>
            <a:pPr lvl="2"/>
            <a:r>
              <a:rPr lang="en-GB" dirty="0"/>
              <a:t>default language, datetime/number format etc.</a:t>
            </a:r>
          </a:p>
          <a:p>
            <a:pPr lvl="2"/>
            <a:endParaRPr lang="en-GB" dirty="0"/>
          </a:p>
          <a:p>
            <a:pPr lvl="1"/>
            <a:r>
              <a:rPr lang="en-GB" dirty="0"/>
              <a:t>Team management</a:t>
            </a:r>
          </a:p>
          <a:p>
            <a:pPr lvl="2"/>
            <a:r>
              <a:rPr lang="en-GB" dirty="0"/>
              <a:t>Creating teams</a:t>
            </a:r>
          </a:p>
          <a:p>
            <a:pPr lvl="2"/>
            <a:r>
              <a:rPr lang="en-GB" dirty="0"/>
              <a:t>Adding/removing users to/from a team</a:t>
            </a:r>
          </a:p>
          <a:p>
            <a:pPr lvl="3"/>
            <a:r>
              <a:rPr lang="en-GB" dirty="0"/>
              <a:t>(scripts are not subject to the 4000 user limit per team)</a:t>
            </a:r>
          </a:p>
          <a:p>
            <a:pPr lvl="2"/>
            <a:r>
              <a:rPr lang="en-GB" dirty="0"/>
              <a:t>Team on team operations, such as</a:t>
            </a:r>
          </a:p>
          <a:p>
            <a:pPr lvl="3"/>
            <a:r>
              <a:rPr lang="en-GB" dirty="0"/>
              <a:t>Adding members of one team to another team</a:t>
            </a:r>
          </a:p>
          <a:p>
            <a:pPr lvl="3"/>
            <a:r>
              <a:rPr lang="en-GB" dirty="0"/>
              <a:t>Removing members of one team from another team</a:t>
            </a:r>
          </a:p>
          <a:p>
            <a:pPr lvl="2"/>
            <a:r>
              <a:rPr lang="en-GB" dirty="0"/>
              <a:t>Deleting teams</a:t>
            </a:r>
          </a:p>
        </p:txBody>
      </p:sp>
    </p:spTree>
    <p:extLst>
      <p:ext uri="{BB962C8B-B14F-4D97-AF65-F5344CB8AC3E}">
        <p14:creationId xmlns:p14="http://schemas.microsoft.com/office/powerpoint/2010/main" val="26224630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504001" y="504000"/>
            <a:ext cx="11186476" cy="677108"/>
          </a:xfrm>
        </p:spPr>
        <p:txBody>
          <a:bodyPr/>
          <a:lstStyle/>
          <a:p>
            <a:r>
              <a:rPr lang="en-GB"/>
              <a:t>Sample scripts for team management</a:t>
            </a:r>
            <a:br>
              <a:rPr lang="en-GB"/>
            </a:br>
            <a:r>
              <a:rPr lang="en-GB" sz="2000" b="0"/>
              <a:t>Throughput performance</a:t>
            </a:r>
            <a:endParaRPr lang="en-GB" sz="2000" b="0" dirty="0"/>
          </a:p>
        </p:txBody>
      </p:sp>
      <p:graphicFrame>
        <p:nvGraphicFramePr>
          <p:cNvPr id="6" name="Table 4">
            <a:extLst>
              <a:ext uri="{FF2B5EF4-FFF2-40B4-BE49-F238E27FC236}">
                <a16:creationId xmlns:a16="http://schemas.microsoft.com/office/drawing/2014/main" id="{0DBAD980-3275-4B4E-9324-A231A5FCED6F}"/>
              </a:ext>
            </a:extLst>
          </p:cNvPr>
          <p:cNvGraphicFramePr>
            <a:graphicFrameLocks noGrp="1"/>
          </p:cNvGraphicFramePr>
          <p:nvPr>
            <p:extLst>
              <p:ext uri="{D42A27DB-BD31-4B8C-83A1-F6EECF244321}">
                <p14:modId xmlns:p14="http://schemas.microsoft.com/office/powerpoint/2010/main" val="1477604328"/>
              </p:ext>
            </p:extLst>
          </p:nvPr>
        </p:nvGraphicFramePr>
        <p:xfrm>
          <a:off x="6700930" y="1647100"/>
          <a:ext cx="1475916" cy="2950165"/>
        </p:xfrm>
        <a:graphic>
          <a:graphicData uri="http://schemas.openxmlformats.org/drawingml/2006/table">
            <a:tbl>
              <a:tblPr firstRow="1">
                <a:tableStyleId>{08FB837D-C827-4EFA-A057-4D05807E0F7C}</a:tableStyleId>
              </a:tblPr>
              <a:tblGrid>
                <a:gridCol w="610949">
                  <a:extLst>
                    <a:ext uri="{9D8B030D-6E8A-4147-A177-3AD203B41FA5}">
                      <a16:colId xmlns:a16="http://schemas.microsoft.com/office/drawing/2014/main" val="1747604431"/>
                    </a:ext>
                  </a:extLst>
                </a:gridCol>
                <a:gridCol w="864967">
                  <a:extLst>
                    <a:ext uri="{9D8B030D-6E8A-4147-A177-3AD203B41FA5}">
                      <a16:colId xmlns:a16="http://schemas.microsoft.com/office/drawing/2014/main" val="2772634590"/>
                    </a:ext>
                  </a:extLst>
                </a:gridCol>
              </a:tblGrid>
              <a:tr h="311272">
                <a:tc>
                  <a:txBody>
                    <a:bodyPr/>
                    <a:lstStyle/>
                    <a:p>
                      <a:pPr algn="ctr" fontAlgn="b"/>
                      <a:r>
                        <a:rPr lang="en-GB" sz="1100" b="0" i="0" u="none" strike="noStrike" dirty="0">
                          <a:solidFill>
                            <a:schemeClr val="bg1"/>
                          </a:solidFill>
                          <a:effectLst/>
                          <a:latin typeface="Calibri" panose="020F0502020204030204" pitchFamily="34" charset="0"/>
                        </a:rPr>
                        <a:t>Users</a:t>
                      </a:r>
                    </a:p>
                  </a:txBody>
                  <a:tcPr marL="0" marR="0" marT="0" marB="0" anchor="ctr"/>
                </a:tc>
                <a:tc>
                  <a:txBody>
                    <a:bodyPr/>
                    <a:lstStyle/>
                    <a:p>
                      <a:pPr algn="ctr" fontAlgn="b"/>
                      <a:r>
                        <a:rPr lang="en-GB" sz="1100" b="0" i="0" u="none" strike="noStrike" dirty="0">
                          <a:solidFill>
                            <a:schemeClr val="bg1"/>
                          </a:solidFill>
                          <a:effectLst/>
                          <a:latin typeface="Calibri" panose="020F0502020204030204" pitchFamily="34" charset="0"/>
                        </a:rPr>
                        <a:t>Cumulative time HH:MM:SS</a:t>
                      </a:r>
                    </a:p>
                  </a:txBody>
                  <a:tcPr marL="0" marR="0" marT="0" marB="0" anchor="ctr"/>
                </a:tc>
                <a:extLst>
                  <a:ext uri="{0D108BD9-81ED-4DB2-BD59-A6C34878D82A}">
                    <a16:rowId xmlns:a16="http://schemas.microsoft.com/office/drawing/2014/main" val="1204804081"/>
                  </a:ext>
                </a:extLst>
              </a:tr>
              <a:tr h="267925">
                <a:tc>
                  <a:txBody>
                    <a:bodyPr/>
                    <a:lstStyle/>
                    <a:p>
                      <a:pPr algn="ctr" fontAlgn="b"/>
                      <a:r>
                        <a:rPr lang="en-GB" sz="1100" b="0" i="0" u="none" strike="noStrike" dirty="0">
                          <a:solidFill>
                            <a:srgbClr val="000000"/>
                          </a:solidFill>
                          <a:effectLst/>
                          <a:latin typeface="Calibri" panose="020F0502020204030204" pitchFamily="34" charset="0"/>
                        </a:rPr>
                        <a:t>4,590</a:t>
                      </a:r>
                    </a:p>
                  </a:txBody>
                  <a:tcPr marL="0" marR="0" marT="0" marB="0" anchor="b"/>
                </a:tc>
                <a:tc>
                  <a:txBody>
                    <a:bodyPr/>
                    <a:lstStyle/>
                    <a:p>
                      <a:pPr algn="ctr" fontAlgn="b"/>
                      <a:r>
                        <a:rPr lang="en-GB" sz="1100" b="0" i="0" u="none" strike="noStrike" dirty="0">
                          <a:solidFill>
                            <a:srgbClr val="000000"/>
                          </a:solidFill>
                          <a:effectLst/>
                          <a:latin typeface="Calibri" panose="020F0502020204030204" pitchFamily="34" charset="0"/>
                        </a:rPr>
                        <a:t>00:03:56</a:t>
                      </a:r>
                    </a:p>
                  </a:txBody>
                  <a:tcPr marL="0" marR="0" marT="0" marB="0" anchor="b"/>
                </a:tc>
                <a:extLst>
                  <a:ext uri="{0D108BD9-81ED-4DB2-BD59-A6C34878D82A}">
                    <a16:rowId xmlns:a16="http://schemas.microsoft.com/office/drawing/2014/main" val="332485396"/>
                  </a:ext>
                </a:extLst>
              </a:tr>
              <a:tr h="141314">
                <a:tc>
                  <a:txBody>
                    <a:bodyPr/>
                    <a:lstStyle/>
                    <a:p>
                      <a:pPr algn="ctr" fontAlgn="b"/>
                      <a:r>
                        <a:rPr lang="en-GB" sz="1100" b="0" i="0" u="none" strike="noStrike" dirty="0">
                          <a:solidFill>
                            <a:srgbClr val="000000"/>
                          </a:solidFill>
                          <a:effectLst/>
                          <a:latin typeface="Calibri" panose="020F0502020204030204" pitchFamily="34" charset="0"/>
                        </a:rPr>
                        <a:t>8,262</a:t>
                      </a:r>
                    </a:p>
                  </a:txBody>
                  <a:tcPr marL="0" marR="0" marT="0" marB="0" anchor="b"/>
                </a:tc>
                <a:tc>
                  <a:txBody>
                    <a:bodyPr/>
                    <a:lstStyle/>
                    <a:p>
                      <a:pPr algn="ctr" fontAlgn="b"/>
                      <a:r>
                        <a:rPr lang="en-GB" sz="1100" b="0" i="0" u="none" strike="noStrike" dirty="0">
                          <a:solidFill>
                            <a:srgbClr val="000000"/>
                          </a:solidFill>
                          <a:effectLst/>
                          <a:latin typeface="Calibri" panose="020F0502020204030204" pitchFamily="34" charset="0"/>
                        </a:rPr>
                        <a:t>00:07:38</a:t>
                      </a:r>
                    </a:p>
                  </a:txBody>
                  <a:tcPr marL="0" marR="0" marT="0" marB="0" anchor="b"/>
                </a:tc>
                <a:extLst>
                  <a:ext uri="{0D108BD9-81ED-4DB2-BD59-A6C34878D82A}">
                    <a16:rowId xmlns:a16="http://schemas.microsoft.com/office/drawing/2014/main" val="3997531542"/>
                  </a:ext>
                </a:extLst>
              </a:tr>
              <a:tr h="141314">
                <a:tc>
                  <a:txBody>
                    <a:bodyPr/>
                    <a:lstStyle/>
                    <a:p>
                      <a:pPr algn="ctr" fontAlgn="b"/>
                      <a:r>
                        <a:rPr lang="en-GB" sz="1100" b="0" i="0" u="none" strike="noStrike" dirty="0">
                          <a:solidFill>
                            <a:srgbClr val="000000"/>
                          </a:solidFill>
                          <a:effectLst/>
                          <a:latin typeface="Calibri" panose="020F0502020204030204" pitchFamily="34" charset="0"/>
                        </a:rPr>
                        <a:t>11,200</a:t>
                      </a:r>
                    </a:p>
                  </a:txBody>
                  <a:tcPr marL="0" marR="0" marT="0" marB="0" anchor="b"/>
                </a:tc>
                <a:tc>
                  <a:txBody>
                    <a:bodyPr/>
                    <a:lstStyle/>
                    <a:p>
                      <a:pPr algn="ctr" fontAlgn="b"/>
                      <a:r>
                        <a:rPr lang="en-GB" sz="1100" b="0" i="0" u="none" strike="noStrike" dirty="0">
                          <a:solidFill>
                            <a:srgbClr val="000000"/>
                          </a:solidFill>
                          <a:effectLst/>
                          <a:latin typeface="Calibri" panose="020F0502020204030204" pitchFamily="34" charset="0"/>
                        </a:rPr>
                        <a:t>00:11:06</a:t>
                      </a:r>
                    </a:p>
                  </a:txBody>
                  <a:tcPr marL="0" marR="0" marT="0" marB="0" anchor="b"/>
                </a:tc>
                <a:extLst>
                  <a:ext uri="{0D108BD9-81ED-4DB2-BD59-A6C34878D82A}">
                    <a16:rowId xmlns:a16="http://schemas.microsoft.com/office/drawing/2014/main" val="1264072493"/>
                  </a:ext>
                </a:extLst>
              </a:tr>
              <a:tr h="141314">
                <a:tc>
                  <a:txBody>
                    <a:bodyPr/>
                    <a:lstStyle/>
                    <a:p>
                      <a:pPr algn="ctr" fontAlgn="b"/>
                      <a:r>
                        <a:rPr lang="en-GB" sz="1100" b="0" i="0" u="none" strike="noStrike" dirty="0">
                          <a:solidFill>
                            <a:srgbClr val="000000"/>
                          </a:solidFill>
                          <a:effectLst/>
                          <a:latin typeface="Calibri" panose="020F0502020204030204" pitchFamily="34" charset="0"/>
                        </a:rPr>
                        <a:t>14,138</a:t>
                      </a:r>
                    </a:p>
                  </a:txBody>
                  <a:tcPr marL="0" marR="0" marT="0" marB="0" anchor="b"/>
                </a:tc>
                <a:tc>
                  <a:txBody>
                    <a:bodyPr/>
                    <a:lstStyle/>
                    <a:p>
                      <a:pPr algn="ctr" fontAlgn="b"/>
                      <a:r>
                        <a:rPr lang="en-GB" sz="1100" b="0" i="0" u="none" strike="noStrike" dirty="0">
                          <a:solidFill>
                            <a:srgbClr val="000000"/>
                          </a:solidFill>
                          <a:effectLst/>
                          <a:latin typeface="Calibri" panose="020F0502020204030204" pitchFamily="34" charset="0"/>
                        </a:rPr>
                        <a:t>00:14:45</a:t>
                      </a:r>
                    </a:p>
                  </a:txBody>
                  <a:tcPr marL="0" marR="0" marT="0" marB="0" anchor="b"/>
                </a:tc>
                <a:extLst>
                  <a:ext uri="{0D108BD9-81ED-4DB2-BD59-A6C34878D82A}">
                    <a16:rowId xmlns:a16="http://schemas.microsoft.com/office/drawing/2014/main" val="542585832"/>
                  </a:ext>
                </a:extLst>
              </a:tr>
              <a:tr h="141314">
                <a:tc>
                  <a:txBody>
                    <a:bodyPr/>
                    <a:lstStyle/>
                    <a:p>
                      <a:pPr algn="ctr" fontAlgn="b"/>
                      <a:r>
                        <a:rPr lang="en-GB" sz="1100" b="0" i="0" u="none" strike="noStrike" dirty="0">
                          <a:solidFill>
                            <a:srgbClr val="000000"/>
                          </a:solidFill>
                          <a:effectLst/>
                          <a:latin typeface="Calibri" panose="020F0502020204030204" pitchFamily="34" charset="0"/>
                        </a:rPr>
                        <a:t>17,076</a:t>
                      </a:r>
                    </a:p>
                  </a:txBody>
                  <a:tcPr marL="0" marR="0" marT="0" marB="0" anchor="b"/>
                </a:tc>
                <a:tc>
                  <a:txBody>
                    <a:bodyPr/>
                    <a:lstStyle/>
                    <a:p>
                      <a:pPr algn="ctr" fontAlgn="b"/>
                      <a:r>
                        <a:rPr lang="en-GB" sz="1100" b="0" i="0" u="none" strike="noStrike" dirty="0">
                          <a:solidFill>
                            <a:srgbClr val="000000"/>
                          </a:solidFill>
                          <a:effectLst/>
                          <a:latin typeface="Calibri" panose="020F0502020204030204" pitchFamily="34" charset="0"/>
                        </a:rPr>
                        <a:t>00:19:03</a:t>
                      </a:r>
                    </a:p>
                  </a:txBody>
                  <a:tcPr marL="0" marR="0" marT="0" marB="0" anchor="b"/>
                </a:tc>
                <a:extLst>
                  <a:ext uri="{0D108BD9-81ED-4DB2-BD59-A6C34878D82A}">
                    <a16:rowId xmlns:a16="http://schemas.microsoft.com/office/drawing/2014/main" val="318242858"/>
                  </a:ext>
                </a:extLst>
              </a:tr>
              <a:tr h="141314">
                <a:tc>
                  <a:txBody>
                    <a:bodyPr/>
                    <a:lstStyle/>
                    <a:p>
                      <a:pPr algn="ctr" fontAlgn="b"/>
                      <a:r>
                        <a:rPr lang="en-GB" sz="1100" b="0" i="0" u="none" strike="noStrike" dirty="0">
                          <a:solidFill>
                            <a:srgbClr val="000000"/>
                          </a:solidFill>
                          <a:effectLst/>
                          <a:latin typeface="Calibri" panose="020F0502020204030204" pitchFamily="34" charset="0"/>
                        </a:rPr>
                        <a:t>19,426</a:t>
                      </a:r>
                    </a:p>
                  </a:txBody>
                  <a:tcPr marL="0" marR="0" marT="0" marB="0" anchor="b"/>
                </a:tc>
                <a:tc>
                  <a:txBody>
                    <a:bodyPr/>
                    <a:lstStyle/>
                    <a:p>
                      <a:pPr algn="ctr" fontAlgn="b"/>
                      <a:r>
                        <a:rPr lang="en-GB" sz="1100" b="0" i="0" u="none" strike="noStrike" dirty="0">
                          <a:solidFill>
                            <a:srgbClr val="000000"/>
                          </a:solidFill>
                          <a:effectLst/>
                          <a:latin typeface="Calibri" panose="020F0502020204030204" pitchFamily="34" charset="0"/>
                        </a:rPr>
                        <a:t>00:22:42</a:t>
                      </a:r>
                    </a:p>
                  </a:txBody>
                  <a:tcPr marL="0" marR="0" marT="0" marB="0" anchor="b"/>
                </a:tc>
                <a:extLst>
                  <a:ext uri="{0D108BD9-81ED-4DB2-BD59-A6C34878D82A}">
                    <a16:rowId xmlns:a16="http://schemas.microsoft.com/office/drawing/2014/main" val="2281219550"/>
                  </a:ext>
                </a:extLst>
              </a:tr>
              <a:tr h="141314">
                <a:tc>
                  <a:txBody>
                    <a:bodyPr/>
                    <a:lstStyle/>
                    <a:p>
                      <a:pPr algn="ctr" fontAlgn="b"/>
                      <a:r>
                        <a:rPr lang="en-GB" sz="1100" b="0" i="0" u="none" strike="noStrike" dirty="0">
                          <a:solidFill>
                            <a:srgbClr val="000000"/>
                          </a:solidFill>
                          <a:effectLst/>
                          <a:latin typeface="Calibri" panose="020F0502020204030204" pitchFamily="34" charset="0"/>
                        </a:rPr>
                        <a:t>21,306</a:t>
                      </a:r>
                    </a:p>
                  </a:txBody>
                  <a:tcPr marL="0" marR="0" marT="0" marB="0" anchor="b"/>
                </a:tc>
                <a:tc>
                  <a:txBody>
                    <a:bodyPr/>
                    <a:lstStyle/>
                    <a:p>
                      <a:pPr algn="ctr" fontAlgn="b"/>
                      <a:r>
                        <a:rPr lang="en-GB" sz="1100" b="0" i="0" u="none" strike="noStrike" dirty="0">
                          <a:solidFill>
                            <a:srgbClr val="000000"/>
                          </a:solidFill>
                          <a:effectLst/>
                          <a:latin typeface="Calibri" panose="020F0502020204030204" pitchFamily="34" charset="0"/>
                        </a:rPr>
                        <a:t>00:25:56</a:t>
                      </a:r>
                    </a:p>
                  </a:txBody>
                  <a:tcPr marL="0" marR="0" marT="0" marB="0" anchor="b"/>
                </a:tc>
                <a:extLst>
                  <a:ext uri="{0D108BD9-81ED-4DB2-BD59-A6C34878D82A}">
                    <a16:rowId xmlns:a16="http://schemas.microsoft.com/office/drawing/2014/main" val="588368279"/>
                  </a:ext>
                </a:extLst>
              </a:tr>
              <a:tr h="141314">
                <a:tc>
                  <a:txBody>
                    <a:bodyPr/>
                    <a:lstStyle/>
                    <a:p>
                      <a:pPr algn="ctr" fontAlgn="b"/>
                      <a:r>
                        <a:rPr lang="en-GB" sz="1100" b="0" i="0" u="none" strike="noStrike" dirty="0">
                          <a:solidFill>
                            <a:srgbClr val="000000"/>
                          </a:solidFill>
                          <a:effectLst/>
                          <a:latin typeface="Calibri" panose="020F0502020204030204" pitchFamily="34" charset="0"/>
                        </a:rPr>
                        <a:t>23,186</a:t>
                      </a:r>
                    </a:p>
                  </a:txBody>
                  <a:tcPr marL="0" marR="0" marT="0" marB="0" anchor="b"/>
                </a:tc>
                <a:tc>
                  <a:txBody>
                    <a:bodyPr/>
                    <a:lstStyle/>
                    <a:p>
                      <a:pPr algn="ctr" fontAlgn="b"/>
                      <a:r>
                        <a:rPr lang="en-GB" sz="1100" b="0" i="0" u="none" strike="noStrike" dirty="0">
                          <a:solidFill>
                            <a:srgbClr val="000000"/>
                          </a:solidFill>
                          <a:effectLst/>
                          <a:latin typeface="Calibri" panose="020F0502020204030204" pitchFamily="34" charset="0"/>
                        </a:rPr>
                        <a:t>00:29:21</a:t>
                      </a:r>
                    </a:p>
                  </a:txBody>
                  <a:tcPr marL="0" marR="0" marT="0" marB="0" anchor="b"/>
                </a:tc>
                <a:extLst>
                  <a:ext uri="{0D108BD9-81ED-4DB2-BD59-A6C34878D82A}">
                    <a16:rowId xmlns:a16="http://schemas.microsoft.com/office/drawing/2014/main" val="411475478"/>
                  </a:ext>
                </a:extLst>
              </a:tr>
              <a:tr h="141314">
                <a:tc>
                  <a:txBody>
                    <a:bodyPr/>
                    <a:lstStyle/>
                    <a:p>
                      <a:pPr algn="ctr" fontAlgn="b"/>
                      <a:r>
                        <a:rPr lang="en-GB" sz="1100" b="0" i="0" u="none" strike="noStrike" dirty="0">
                          <a:solidFill>
                            <a:srgbClr val="000000"/>
                          </a:solidFill>
                          <a:effectLst/>
                          <a:latin typeface="Calibri" panose="020F0502020204030204" pitchFamily="34" charset="0"/>
                        </a:rPr>
                        <a:t>25,066</a:t>
                      </a:r>
                    </a:p>
                  </a:txBody>
                  <a:tcPr marL="0" marR="0" marT="0" marB="0" anchor="b"/>
                </a:tc>
                <a:tc>
                  <a:txBody>
                    <a:bodyPr/>
                    <a:lstStyle/>
                    <a:p>
                      <a:pPr algn="ctr" fontAlgn="b"/>
                      <a:r>
                        <a:rPr lang="en-GB" sz="1100" b="0" i="0" u="none" strike="noStrike" dirty="0">
                          <a:solidFill>
                            <a:srgbClr val="000000"/>
                          </a:solidFill>
                          <a:effectLst/>
                          <a:latin typeface="Calibri" panose="020F0502020204030204" pitchFamily="34" charset="0"/>
                        </a:rPr>
                        <a:t>00:32:44</a:t>
                      </a:r>
                    </a:p>
                  </a:txBody>
                  <a:tcPr marL="0" marR="0" marT="0" marB="0" anchor="b"/>
                </a:tc>
                <a:extLst>
                  <a:ext uri="{0D108BD9-81ED-4DB2-BD59-A6C34878D82A}">
                    <a16:rowId xmlns:a16="http://schemas.microsoft.com/office/drawing/2014/main" val="4223170214"/>
                  </a:ext>
                </a:extLst>
              </a:tr>
              <a:tr h="141314">
                <a:tc>
                  <a:txBody>
                    <a:bodyPr/>
                    <a:lstStyle/>
                    <a:p>
                      <a:pPr algn="ctr" fontAlgn="b"/>
                      <a:r>
                        <a:rPr lang="en-GB" sz="1100" b="0" i="0" u="none" strike="noStrike" dirty="0">
                          <a:solidFill>
                            <a:srgbClr val="000000"/>
                          </a:solidFill>
                          <a:effectLst/>
                          <a:latin typeface="Calibri" panose="020F0502020204030204" pitchFamily="34" charset="0"/>
                        </a:rPr>
                        <a:t>26,946</a:t>
                      </a:r>
                    </a:p>
                  </a:txBody>
                  <a:tcPr marL="0" marR="0" marT="0" marB="0" anchor="b"/>
                </a:tc>
                <a:tc>
                  <a:txBody>
                    <a:bodyPr/>
                    <a:lstStyle/>
                    <a:p>
                      <a:pPr algn="ctr" fontAlgn="b"/>
                      <a:r>
                        <a:rPr lang="en-GB" sz="1100" b="0" i="0" u="none" strike="noStrike" dirty="0">
                          <a:solidFill>
                            <a:srgbClr val="000000"/>
                          </a:solidFill>
                          <a:effectLst/>
                          <a:latin typeface="Calibri" panose="020F0502020204030204" pitchFamily="34" charset="0"/>
                        </a:rPr>
                        <a:t>00:36:38</a:t>
                      </a:r>
                    </a:p>
                  </a:txBody>
                  <a:tcPr marL="0" marR="0" marT="0" marB="0" anchor="b"/>
                </a:tc>
                <a:extLst>
                  <a:ext uri="{0D108BD9-81ED-4DB2-BD59-A6C34878D82A}">
                    <a16:rowId xmlns:a16="http://schemas.microsoft.com/office/drawing/2014/main" val="4016754487"/>
                  </a:ext>
                </a:extLst>
              </a:tr>
              <a:tr h="141314">
                <a:tc>
                  <a:txBody>
                    <a:bodyPr/>
                    <a:lstStyle/>
                    <a:p>
                      <a:pPr algn="ctr" fontAlgn="b"/>
                      <a:r>
                        <a:rPr lang="en-GB" sz="1100" b="0" i="0" u="none" strike="noStrike" dirty="0">
                          <a:solidFill>
                            <a:srgbClr val="000000"/>
                          </a:solidFill>
                          <a:effectLst/>
                          <a:latin typeface="Calibri" panose="020F0502020204030204" pitchFamily="34" charset="0"/>
                        </a:rPr>
                        <a:t>28,450</a:t>
                      </a:r>
                    </a:p>
                  </a:txBody>
                  <a:tcPr marL="0" marR="0" marT="0" marB="0" anchor="b"/>
                </a:tc>
                <a:tc>
                  <a:txBody>
                    <a:bodyPr/>
                    <a:lstStyle/>
                    <a:p>
                      <a:pPr algn="ctr" fontAlgn="b"/>
                      <a:r>
                        <a:rPr lang="en-GB" sz="1100" b="0" i="0" u="none" strike="noStrike" dirty="0">
                          <a:solidFill>
                            <a:srgbClr val="000000"/>
                          </a:solidFill>
                          <a:effectLst/>
                          <a:latin typeface="Calibri" panose="020F0502020204030204" pitchFamily="34" charset="0"/>
                        </a:rPr>
                        <a:t>00:40:00</a:t>
                      </a:r>
                    </a:p>
                  </a:txBody>
                  <a:tcPr marL="0" marR="0" marT="0" marB="0" anchor="b"/>
                </a:tc>
                <a:extLst>
                  <a:ext uri="{0D108BD9-81ED-4DB2-BD59-A6C34878D82A}">
                    <a16:rowId xmlns:a16="http://schemas.microsoft.com/office/drawing/2014/main" val="1002902134"/>
                  </a:ext>
                </a:extLst>
              </a:tr>
              <a:tr h="141314">
                <a:tc>
                  <a:txBody>
                    <a:bodyPr/>
                    <a:lstStyle/>
                    <a:p>
                      <a:pPr algn="ctr" fontAlgn="b"/>
                      <a:r>
                        <a:rPr lang="en-GB" sz="1100" b="0" i="0" u="none" strike="noStrike" dirty="0">
                          <a:solidFill>
                            <a:srgbClr val="000000"/>
                          </a:solidFill>
                          <a:effectLst/>
                          <a:latin typeface="Calibri" panose="020F0502020204030204" pitchFamily="34" charset="0"/>
                        </a:rPr>
                        <a:t>29,954</a:t>
                      </a:r>
                    </a:p>
                  </a:txBody>
                  <a:tcPr marL="0" marR="0" marT="0" marB="0" anchor="b"/>
                </a:tc>
                <a:tc>
                  <a:txBody>
                    <a:bodyPr/>
                    <a:lstStyle/>
                    <a:p>
                      <a:pPr algn="ctr" fontAlgn="b"/>
                      <a:r>
                        <a:rPr lang="en-GB" sz="1100" b="0" i="0" u="none" strike="noStrike" dirty="0">
                          <a:solidFill>
                            <a:srgbClr val="000000"/>
                          </a:solidFill>
                          <a:effectLst/>
                          <a:latin typeface="Calibri" panose="020F0502020204030204" pitchFamily="34" charset="0"/>
                        </a:rPr>
                        <a:t>00:43:33</a:t>
                      </a:r>
                    </a:p>
                  </a:txBody>
                  <a:tcPr marL="0" marR="0" marT="0" marB="0" anchor="b"/>
                </a:tc>
                <a:extLst>
                  <a:ext uri="{0D108BD9-81ED-4DB2-BD59-A6C34878D82A}">
                    <a16:rowId xmlns:a16="http://schemas.microsoft.com/office/drawing/2014/main" val="2419543711"/>
                  </a:ext>
                </a:extLst>
              </a:tr>
              <a:tr h="141314">
                <a:tc>
                  <a:txBody>
                    <a:bodyPr/>
                    <a:lstStyle/>
                    <a:p>
                      <a:pPr algn="ctr" fontAlgn="b"/>
                      <a:r>
                        <a:rPr lang="en-GB" sz="1100" b="0" i="0" u="none" strike="noStrike" dirty="0">
                          <a:solidFill>
                            <a:srgbClr val="000000"/>
                          </a:solidFill>
                          <a:effectLst/>
                          <a:latin typeface="Calibri" panose="020F0502020204030204" pitchFamily="34" charset="0"/>
                        </a:rPr>
                        <a:t>31,458</a:t>
                      </a:r>
                    </a:p>
                  </a:txBody>
                  <a:tcPr marL="0" marR="0" marT="0" marB="0" anchor="b"/>
                </a:tc>
                <a:tc>
                  <a:txBody>
                    <a:bodyPr/>
                    <a:lstStyle/>
                    <a:p>
                      <a:pPr algn="ctr" fontAlgn="b"/>
                      <a:r>
                        <a:rPr lang="en-GB" sz="1100" b="0" i="0" u="none" strike="noStrike" dirty="0">
                          <a:solidFill>
                            <a:srgbClr val="000000"/>
                          </a:solidFill>
                          <a:effectLst/>
                          <a:latin typeface="Calibri" panose="020F0502020204030204" pitchFamily="34" charset="0"/>
                        </a:rPr>
                        <a:t>00:47:13</a:t>
                      </a:r>
                    </a:p>
                  </a:txBody>
                  <a:tcPr marL="0" marR="0" marT="0" marB="0" anchor="b"/>
                </a:tc>
                <a:extLst>
                  <a:ext uri="{0D108BD9-81ED-4DB2-BD59-A6C34878D82A}">
                    <a16:rowId xmlns:a16="http://schemas.microsoft.com/office/drawing/2014/main" val="1572672697"/>
                  </a:ext>
                </a:extLst>
              </a:tr>
              <a:tr h="96630">
                <a:tc>
                  <a:txBody>
                    <a:bodyPr/>
                    <a:lstStyle/>
                    <a:p>
                      <a:pPr algn="ctr" fontAlgn="b"/>
                      <a:r>
                        <a:rPr lang="en-GB" sz="1100" b="0" i="0" u="none" strike="noStrike" dirty="0">
                          <a:solidFill>
                            <a:srgbClr val="000000"/>
                          </a:solidFill>
                          <a:effectLst/>
                          <a:latin typeface="Calibri" panose="020F0502020204030204" pitchFamily="34" charset="0"/>
                        </a:rPr>
                        <a:t>32,767</a:t>
                      </a:r>
                    </a:p>
                  </a:txBody>
                  <a:tcPr marL="0" marR="0" marT="0" marB="0" anchor="b"/>
                </a:tc>
                <a:tc>
                  <a:txBody>
                    <a:bodyPr/>
                    <a:lstStyle/>
                    <a:p>
                      <a:pPr algn="ctr" fontAlgn="b"/>
                      <a:r>
                        <a:rPr lang="en-GB" sz="1100" b="0" i="0" u="none" strike="noStrike" dirty="0">
                          <a:solidFill>
                            <a:srgbClr val="000000"/>
                          </a:solidFill>
                          <a:effectLst/>
                          <a:latin typeface="Calibri" panose="020F0502020204030204" pitchFamily="34" charset="0"/>
                        </a:rPr>
                        <a:t>00:50:41</a:t>
                      </a:r>
                    </a:p>
                  </a:txBody>
                  <a:tcPr marL="0" marR="0" marT="0" marB="0" anchor="b"/>
                </a:tc>
                <a:extLst>
                  <a:ext uri="{0D108BD9-81ED-4DB2-BD59-A6C34878D82A}">
                    <a16:rowId xmlns:a16="http://schemas.microsoft.com/office/drawing/2014/main" val="14848355"/>
                  </a:ext>
                </a:extLst>
              </a:tr>
            </a:tbl>
          </a:graphicData>
        </a:graphic>
      </p:graphicFrame>
      <p:graphicFrame>
        <p:nvGraphicFramePr>
          <p:cNvPr id="7" name="Chart 6">
            <a:extLst>
              <a:ext uri="{FF2B5EF4-FFF2-40B4-BE49-F238E27FC236}">
                <a16:creationId xmlns:a16="http://schemas.microsoft.com/office/drawing/2014/main" id="{96BCE6C3-4E1F-4936-98F9-3AE6EC0CA1DF}"/>
              </a:ext>
            </a:extLst>
          </p:cNvPr>
          <p:cNvGraphicFramePr>
            <a:graphicFrameLocks/>
          </p:cNvGraphicFramePr>
          <p:nvPr>
            <p:extLst>
              <p:ext uri="{D42A27DB-BD31-4B8C-83A1-F6EECF244321}">
                <p14:modId xmlns:p14="http://schemas.microsoft.com/office/powerpoint/2010/main" val="749144318"/>
              </p:ext>
            </p:extLst>
          </p:nvPr>
        </p:nvGraphicFramePr>
        <p:xfrm>
          <a:off x="-128437" y="1181108"/>
          <a:ext cx="6972300" cy="4124445"/>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 Placeholder">
            <a:extLst>
              <a:ext uri="{FF2B5EF4-FFF2-40B4-BE49-F238E27FC236}">
                <a16:creationId xmlns:a16="http://schemas.microsoft.com/office/drawing/2014/main" id="{03CD5FF4-1CB9-41C9-94CD-ED8E405A59D2}"/>
              </a:ext>
            </a:extLst>
          </p:cNvPr>
          <p:cNvSpPr>
            <a:spLocks noGrp="1"/>
          </p:cNvSpPr>
          <p:nvPr>
            <p:ph type="body" sz="quarter" idx="10"/>
          </p:nvPr>
        </p:nvSpPr>
        <p:spPr>
          <a:xfrm>
            <a:off x="8822098" y="4939393"/>
            <a:ext cx="3161816" cy="1200831"/>
          </a:xfrm>
        </p:spPr>
        <p:txBody>
          <a:bodyPr>
            <a:normAutofit fontScale="92500" lnSpcReduction="20000"/>
          </a:bodyPr>
          <a:lstStyle/>
          <a:p>
            <a:pPr lvl="1"/>
            <a:r>
              <a:rPr lang="en-GB" dirty="0"/>
              <a:t>In another test, adding 10,000 users into 8 empty teams took 1 hour 28 minutes</a:t>
            </a:r>
          </a:p>
          <a:p>
            <a:pPr lvl="2"/>
            <a:r>
              <a:rPr lang="en-GB" dirty="0"/>
              <a:t>(on a Service with 80,000 users registered)</a:t>
            </a:r>
          </a:p>
          <a:p>
            <a:pPr lvl="2"/>
            <a:endParaRPr lang="en-GB" dirty="0"/>
          </a:p>
        </p:txBody>
      </p:sp>
      <p:sp>
        <p:nvSpPr>
          <p:cNvPr id="8" name="Text Placeholder">
            <a:extLst>
              <a:ext uri="{FF2B5EF4-FFF2-40B4-BE49-F238E27FC236}">
                <a16:creationId xmlns:a16="http://schemas.microsoft.com/office/drawing/2014/main" id="{8BEBF34C-C2BB-46CD-A934-BBC70DB9FBE3}"/>
              </a:ext>
            </a:extLst>
          </p:cNvPr>
          <p:cNvSpPr txBox="1">
            <a:spLocks/>
          </p:cNvSpPr>
          <p:nvPr/>
        </p:nvSpPr>
        <p:spPr bwMode="black">
          <a:xfrm>
            <a:off x="357354" y="5428644"/>
            <a:ext cx="8339767" cy="925356"/>
          </a:xfrm>
          <a:prstGeom prst="rect">
            <a:avLst/>
          </a:prstGeom>
        </p:spPr>
        <p:txBody>
          <a:bodyPr vert="horz" lIns="0" tIns="0" rIns="0" bIns="0" rtlCol="0">
            <a:normAutofit fontScale="85000" lnSpcReduction="100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dirty="0"/>
              <a:t>Adding users into an empty team, cumulative time (on a Service with 80,000 users registered):</a:t>
            </a:r>
          </a:p>
          <a:p>
            <a:pPr lvl="1"/>
            <a:r>
              <a:rPr lang="en-GB" dirty="0"/>
              <a:t>By 11 minutes 20 seconds: 11,200 users where added into the team</a:t>
            </a:r>
          </a:p>
          <a:p>
            <a:pPr lvl="1"/>
            <a:r>
              <a:rPr lang="en-GB" dirty="0"/>
              <a:t>By 40 minutes: 28,450 users where added into the team</a:t>
            </a:r>
          </a:p>
          <a:p>
            <a:pPr lvl="2"/>
            <a:endParaRPr lang="en-GB" dirty="0"/>
          </a:p>
        </p:txBody>
      </p:sp>
      <p:cxnSp>
        <p:nvCxnSpPr>
          <p:cNvPr id="3" name="Straight Connector 2">
            <a:extLst>
              <a:ext uri="{FF2B5EF4-FFF2-40B4-BE49-F238E27FC236}">
                <a16:creationId xmlns:a16="http://schemas.microsoft.com/office/drawing/2014/main" id="{AD4527D7-466A-45E0-8CF8-7141796055BE}"/>
              </a:ext>
            </a:extLst>
          </p:cNvPr>
          <p:cNvCxnSpPr>
            <a:cxnSpLocks/>
          </p:cNvCxnSpPr>
          <p:nvPr/>
        </p:nvCxnSpPr>
        <p:spPr>
          <a:xfrm>
            <a:off x="8616462" y="1181108"/>
            <a:ext cx="0" cy="5087807"/>
          </a:xfrm>
          <a:prstGeom prst="line">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Arrow: Right 10">
            <a:extLst>
              <a:ext uri="{FF2B5EF4-FFF2-40B4-BE49-F238E27FC236}">
                <a16:creationId xmlns:a16="http://schemas.microsoft.com/office/drawing/2014/main" id="{F019A37C-4B71-4BE9-9628-F098359932C5}"/>
              </a:ext>
            </a:extLst>
          </p:cNvPr>
          <p:cNvSpPr/>
          <p:nvPr/>
        </p:nvSpPr>
        <p:spPr bwMode="gray">
          <a:xfrm rot="10800000">
            <a:off x="8154669" y="2533855"/>
            <a:ext cx="381123" cy="264664"/>
          </a:xfrm>
          <a:prstGeom prst="rightArrow">
            <a:avLst>
              <a:gd name="adj1" fmla="val 50000"/>
              <a:gd name="adj2" fmla="val 50000"/>
            </a:avLst>
          </a:prstGeom>
          <a:solidFill>
            <a:srgbClr val="FFC000"/>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2" name="Arrow: Right 11">
            <a:extLst>
              <a:ext uri="{FF2B5EF4-FFF2-40B4-BE49-F238E27FC236}">
                <a16:creationId xmlns:a16="http://schemas.microsoft.com/office/drawing/2014/main" id="{AF25E5F2-79ED-4B5A-8236-59539EF724E8}"/>
              </a:ext>
            </a:extLst>
          </p:cNvPr>
          <p:cNvSpPr/>
          <p:nvPr/>
        </p:nvSpPr>
        <p:spPr bwMode="gray">
          <a:xfrm rot="10800000">
            <a:off x="8154669" y="3866501"/>
            <a:ext cx="381123" cy="264664"/>
          </a:xfrm>
          <a:prstGeom prst="rightArrow">
            <a:avLst>
              <a:gd name="adj1" fmla="val 50000"/>
              <a:gd name="adj2" fmla="val 50000"/>
            </a:avLst>
          </a:prstGeom>
          <a:solidFill>
            <a:srgbClr val="FFC000"/>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3" name="Arrow: Right 12">
            <a:extLst>
              <a:ext uri="{FF2B5EF4-FFF2-40B4-BE49-F238E27FC236}">
                <a16:creationId xmlns:a16="http://schemas.microsoft.com/office/drawing/2014/main" id="{E43D8D4A-D53B-49E3-B058-0CDD05B2FFC2}"/>
              </a:ext>
            </a:extLst>
          </p:cNvPr>
          <p:cNvSpPr/>
          <p:nvPr/>
        </p:nvSpPr>
        <p:spPr bwMode="gray">
          <a:xfrm rot="3626952">
            <a:off x="1826541" y="3684111"/>
            <a:ext cx="381123" cy="264664"/>
          </a:xfrm>
          <a:prstGeom prst="rightArrow">
            <a:avLst>
              <a:gd name="adj1" fmla="val 50000"/>
              <a:gd name="adj2" fmla="val 50000"/>
            </a:avLst>
          </a:prstGeom>
          <a:solidFill>
            <a:srgbClr val="FFC000"/>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4" name="Arrow: Right 13">
            <a:extLst>
              <a:ext uri="{FF2B5EF4-FFF2-40B4-BE49-F238E27FC236}">
                <a16:creationId xmlns:a16="http://schemas.microsoft.com/office/drawing/2014/main" id="{DBE7C488-F00B-4031-B50B-AE029215BDAE}"/>
              </a:ext>
            </a:extLst>
          </p:cNvPr>
          <p:cNvSpPr/>
          <p:nvPr/>
        </p:nvSpPr>
        <p:spPr bwMode="gray">
          <a:xfrm rot="2915040">
            <a:off x="4432120" y="2111192"/>
            <a:ext cx="381123" cy="264664"/>
          </a:xfrm>
          <a:prstGeom prst="rightArrow">
            <a:avLst>
              <a:gd name="adj1" fmla="val 50000"/>
              <a:gd name="adj2" fmla="val 50000"/>
            </a:avLst>
          </a:prstGeom>
          <a:solidFill>
            <a:srgbClr val="FFC000"/>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15" name="Picture 14">
            <a:extLst>
              <a:ext uri="{FF2B5EF4-FFF2-40B4-BE49-F238E27FC236}">
                <a16:creationId xmlns:a16="http://schemas.microsoft.com/office/drawing/2014/main" id="{13E80B1D-1A6F-49D5-98D8-7102F3A4C0A5}"/>
              </a:ext>
            </a:extLst>
          </p:cNvPr>
          <p:cNvPicPr>
            <a:picLocks noChangeAspect="1"/>
          </p:cNvPicPr>
          <p:nvPr/>
        </p:nvPicPr>
        <p:blipFill>
          <a:blip r:embed="rId4"/>
          <a:stretch>
            <a:fillRect/>
          </a:stretch>
        </p:blipFill>
        <p:spPr>
          <a:xfrm>
            <a:off x="8721558" y="2358033"/>
            <a:ext cx="3331234" cy="2017776"/>
          </a:xfrm>
          <a:prstGeom prst="rect">
            <a:avLst/>
          </a:prstGeom>
        </p:spPr>
      </p:pic>
      <p:pic>
        <p:nvPicPr>
          <p:cNvPr id="16" name="Picture 15">
            <a:extLst>
              <a:ext uri="{FF2B5EF4-FFF2-40B4-BE49-F238E27FC236}">
                <a16:creationId xmlns:a16="http://schemas.microsoft.com/office/drawing/2014/main" id="{5F1DF549-4DED-49A2-91A2-64AC4394BFDD}"/>
              </a:ext>
            </a:extLst>
          </p:cNvPr>
          <p:cNvPicPr>
            <a:picLocks noChangeAspect="1"/>
          </p:cNvPicPr>
          <p:nvPr/>
        </p:nvPicPr>
        <p:blipFill>
          <a:blip r:embed="rId5"/>
          <a:stretch>
            <a:fillRect/>
          </a:stretch>
        </p:blipFill>
        <p:spPr>
          <a:xfrm>
            <a:off x="8935845" y="39866"/>
            <a:ext cx="3071586" cy="9282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596462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504001" y="504000"/>
            <a:ext cx="11186476" cy="677108"/>
          </a:xfrm>
        </p:spPr>
        <p:txBody>
          <a:bodyPr/>
          <a:lstStyle/>
          <a:p>
            <a:r>
              <a:rPr lang="en-GB"/>
              <a:t>Sample scripts for team management</a:t>
            </a:r>
            <a:br>
              <a:rPr lang="en-GB"/>
            </a:br>
            <a:r>
              <a:rPr lang="en-GB" sz="2000" b="0"/>
              <a:t>Throughput performance</a:t>
            </a:r>
            <a:endParaRPr lang="en-GB" sz="2000" b="0" dirty="0"/>
          </a:p>
        </p:txBody>
      </p:sp>
      <p:graphicFrame>
        <p:nvGraphicFramePr>
          <p:cNvPr id="6" name="Table 4">
            <a:extLst>
              <a:ext uri="{FF2B5EF4-FFF2-40B4-BE49-F238E27FC236}">
                <a16:creationId xmlns:a16="http://schemas.microsoft.com/office/drawing/2014/main" id="{0DBAD980-3275-4B4E-9324-A231A5FCED6F}"/>
              </a:ext>
            </a:extLst>
          </p:cNvPr>
          <p:cNvGraphicFramePr>
            <a:graphicFrameLocks noGrp="1"/>
          </p:cNvGraphicFramePr>
          <p:nvPr>
            <p:extLst>
              <p:ext uri="{D42A27DB-BD31-4B8C-83A1-F6EECF244321}">
                <p14:modId xmlns:p14="http://schemas.microsoft.com/office/powerpoint/2010/main" val="1782759373"/>
              </p:ext>
            </p:extLst>
          </p:nvPr>
        </p:nvGraphicFramePr>
        <p:xfrm>
          <a:off x="1451923" y="1411466"/>
          <a:ext cx="8975753" cy="2179320"/>
        </p:xfrm>
        <a:graphic>
          <a:graphicData uri="http://schemas.openxmlformats.org/drawingml/2006/table">
            <a:tbl>
              <a:tblPr firstRow="1">
                <a:tableStyleId>{08FB837D-C827-4EFA-A057-4D05807E0F7C}</a:tableStyleId>
              </a:tblPr>
              <a:tblGrid>
                <a:gridCol w="3885008">
                  <a:extLst>
                    <a:ext uri="{9D8B030D-6E8A-4147-A177-3AD203B41FA5}">
                      <a16:colId xmlns:a16="http://schemas.microsoft.com/office/drawing/2014/main" val="1747604431"/>
                    </a:ext>
                  </a:extLst>
                </a:gridCol>
                <a:gridCol w="2312376">
                  <a:extLst>
                    <a:ext uri="{9D8B030D-6E8A-4147-A177-3AD203B41FA5}">
                      <a16:colId xmlns:a16="http://schemas.microsoft.com/office/drawing/2014/main" val="2772634590"/>
                    </a:ext>
                  </a:extLst>
                </a:gridCol>
                <a:gridCol w="2778369">
                  <a:extLst>
                    <a:ext uri="{9D8B030D-6E8A-4147-A177-3AD203B41FA5}">
                      <a16:colId xmlns:a16="http://schemas.microsoft.com/office/drawing/2014/main" val="1878858340"/>
                    </a:ext>
                  </a:extLst>
                </a:gridCol>
              </a:tblGrid>
              <a:tr h="369261">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dirty="0"/>
                        <a:t>Sample Script: Users/roles actions on Teams (no </a:t>
                      </a:r>
                      <a:r>
                        <a:rPr lang="en-GB" sz="1600" b="1" kern="1200" dirty="0">
                          <a:solidFill>
                            <a:schemeClr val="lt1"/>
                          </a:solidFill>
                          <a:latin typeface="+mn-lt"/>
                          <a:ea typeface="+mn-ea"/>
                          <a:cs typeface="+mn-cs"/>
                        </a:rPr>
                        <a:t>batching) 612</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a:t>0 or 500 users registered in Service.</a:t>
                      </a:r>
                    </a:p>
                    <a:p>
                      <a:pPr algn="ctr"/>
                      <a:r>
                        <a:rPr lang="en-GB" sz="1600"/>
                        <a:t>Throughput</a:t>
                      </a:r>
                      <a:r>
                        <a:rPr lang="en-GB" sz="1600" dirty="0"/>
                        <a:t>:</a:t>
                      </a:r>
                    </a:p>
                  </a:txBody>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a:t>80,000 users registered in Service.</a:t>
                      </a:r>
                    </a:p>
                    <a:p>
                      <a:pPr marL="0" marR="0" lvl="0" indent="0" algn="ctr" defTabSz="1088558" rtl="0" eaLnBrk="1" fontAlgn="auto" latinLnBrk="0" hangingPunct="1">
                        <a:lnSpc>
                          <a:spcPct val="100000"/>
                        </a:lnSpc>
                        <a:spcBef>
                          <a:spcPts val="0"/>
                        </a:spcBef>
                        <a:spcAft>
                          <a:spcPts val="0"/>
                        </a:spcAft>
                        <a:buClrTx/>
                        <a:buSzTx/>
                        <a:buFontTx/>
                        <a:buNone/>
                        <a:tabLst/>
                        <a:defRPr/>
                      </a:pPr>
                      <a:r>
                        <a:rPr lang="en-GB" sz="1600"/>
                        <a:t>Throughput</a:t>
                      </a:r>
                      <a:r>
                        <a:rPr lang="en-GB" sz="1600" dirty="0"/>
                        <a:t>:</a:t>
                      </a:r>
                    </a:p>
                  </a:txBody>
                  <a:tcPr/>
                </a:tc>
                <a:extLst>
                  <a:ext uri="{0D108BD9-81ED-4DB2-BD59-A6C34878D82A}">
                    <a16:rowId xmlns:a16="http://schemas.microsoft.com/office/drawing/2014/main" val="1204804081"/>
                  </a:ext>
                </a:extLst>
              </a:tr>
              <a:tr h="378727">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100" dirty="0"/>
                        <a:t>Adding or removing 1 role to/from a team of 500 users</a:t>
                      </a:r>
                    </a:p>
                  </a:txBody>
                  <a:tcPr anchor="ctr"/>
                </a:tc>
                <a:tc>
                  <a:txBody>
                    <a:bodyPr/>
                    <a:lstStyle/>
                    <a:p>
                      <a:pPr algn="ctr"/>
                      <a:r>
                        <a:rPr lang="en-GB" sz="1100" b="0" strike="noStrike" dirty="0">
                          <a:solidFill>
                            <a:schemeClr val="tx1"/>
                          </a:solidFill>
                        </a:rPr>
                        <a:t>0.09 teams per sec</a:t>
                      </a:r>
                    </a:p>
                    <a:p>
                      <a:pPr algn="ctr"/>
                      <a:r>
                        <a:rPr lang="en-GB" sz="1100" b="0" strike="noStrike" dirty="0">
                          <a:solidFill>
                            <a:schemeClr val="tx1"/>
                          </a:solidFill>
                        </a:rPr>
                        <a:t>11.04 secs per team</a:t>
                      </a:r>
                    </a:p>
                    <a:p>
                      <a:pPr algn="ctr"/>
                      <a:r>
                        <a:rPr lang="en-GB" sz="1100" b="0" strike="noStrike" dirty="0">
                          <a:solidFill>
                            <a:schemeClr val="tx1"/>
                          </a:solidFill>
                        </a:rPr>
                        <a:t>45.29 roles per user per sec (3.6%)</a:t>
                      </a:r>
                    </a:p>
                  </a:txBody>
                  <a:tcPr anchor="ctr"/>
                </a:tc>
                <a:tc>
                  <a:txBody>
                    <a:bodyPr/>
                    <a:lstStyle/>
                    <a:p>
                      <a:pPr algn="ctr"/>
                      <a:r>
                        <a:rPr lang="en-GB" sz="1100" b="0" strike="noStrike" dirty="0">
                          <a:solidFill>
                            <a:schemeClr val="tx1"/>
                          </a:solidFill>
                        </a:rPr>
                        <a:t>0.02 teams per sec</a:t>
                      </a:r>
                    </a:p>
                    <a:p>
                      <a:pPr algn="ctr"/>
                      <a:r>
                        <a:rPr lang="en-GB" sz="1100" b="0" strike="noStrike" dirty="0">
                          <a:solidFill>
                            <a:schemeClr val="tx1"/>
                          </a:solidFill>
                        </a:rPr>
                        <a:t>48.22 secs per team</a:t>
                      </a:r>
                    </a:p>
                    <a:p>
                      <a:pPr algn="ctr"/>
                      <a:r>
                        <a:rPr lang="en-GB" sz="1100" b="0" strike="noStrike" dirty="0">
                          <a:solidFill>
                            <a:schemeClr val="tx1"/>
                          </a:solidFill>
                        </a:rPr>
                        <a:t>10.37 roles per user per sec (1.0%)</a:t>
                      </a:r>
                    </a:p>
                  </a:txBody>
                  <a:tcPr anchor="ctr"/>
                </a:tc>
                <a:extLst>
                  <a:ext uri="{0D108BD9-81ED-4DB2-BD59-A6C34878D82A}">
                    <a16:rowId xmlns:a16="http://schemas.microsoft.com/office/drawing/2014/main" val="1264072493"/>
                  </a:ext>
                </a:extLst>
              </a:tr>
              <a:tr h="531127">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100" dirty="0"/>
                        <a:t>Adding or removing 10 roles to/from a team of 500 users</a:t>
                      </a:r>
                    </a:p>
                  </a:txBody>
                  <a:tcPr anchor="ctr"/>
                </a:tc>
                <a:tc>
                  <a:txBody>
                    <a:bodyPr/>
                    <a:lstStyle/>
                    <a:p>
                      <a:pPr algn="ctr"/>
                      <a:r>
                        <a:rPr lang="en-GB" sz="1100" b="0" strike="noStrike" dirty="0">
                          <a:solidFill>
                            <a:schemeClr val="tx1"/>
                          </a:solidFill>
                        </a:rPr>
                        <a:t>0.01 teams per sec</a:t>
                      </a:r>
                    </a:p>
                    <a:p>
                      <a:pPr algn="ctr"/>
                      <a:r>
                        <a:rPr lang="en-GB" sz="1100" b="0" strike="noStrike" dirty="0">
                          <a:solidFill>
                            <a:schemeClr val="tx1"/>
                          </a:solidFill>
                        </a:rPr>
                        <a:t>77.28 secs per team</a:t>
                      </a:r>
                    </a:p>
                    <a:p>
                      <a:pPr algn="ctr"/>
                      <a:r>
                        <a:rPr lang="en-GB" sz="1100" b="0" strike="noStrike" dirty="0">
                          <a:solidFill>
                            <a:schemeClr val="tx1"/>
                          </a:solidFill>
                        </a:rPr>
                        <a:t>64.7 roles per user per sec (1.0%)</a:t>
                      </a:r>
                    </a:p>
                  </a:txBody>
                  <a:tcPr anchor="ctr"/>
                </a:tc>
                <a:tc>
                  <a:txBody>
                    <a:bodyPr/>
                    <a:lstStyle/>
                    <a:p>
                      <a:pPr algn="ctr"/>
                      <a:r>
                        <a:rPr lang="en-GB" sz="1100" b="0" strike="noStrike" dirty="0">
                          <a:solidFill>
                            <a:schemeClr val="tx1"/>
                          </a:solidFill>
                        </a:rPr>
                        <a:t>0.01 teams per sec</a:t>
                      </a:r>
                    </a:p>
                    <a:p>
                      <a:pPr algn="ctr"/>
                      <a:r>
                        <a:rPr lang="en-GB" sz="1100" b="0" strike="noStrike" dirty="0">
                          <a:solidFill>
                            <a:schemeClr val="tx1"/>
                          </a:solidFill>
                        </a:rPr>
                        <a:t>140.18 secs per team</a:t>
                      </a:r>
                    </a:p>
                    <a:p>
                      <a:pPr algn="ctr"/>
                      <a:r>
                        <a:rPr lang="en-GB" sz="1100" b="0" strike="noStrike" dirty="0">
                          <a:solidFill>
                            <a:schemeClr val="tx1"/>
                          </a:solidFill>
                        </a:rPr>
                        <a:t>35.7 roles per user per sec (unrecorded)</a:t>
                      </a:r>
                    </a:p>
                  </a:txBody>
                  <a:tcPr anchor="ctr"/>
                </a:tc>
                <a:extLst>
                  <a:ext uri="{0D108BD9-81ED-4DB2-BD59-A6C34878D82A}">
                    <a16:rowId xmlns:a16="http://schemas.microsoft.com/office/drawing/2014/main" val="542585832"/>
                  </a:ext>
                </a:extLst>
              </a:tr>
            </a:tbl>
          </a:graphicData>
        </a:graphic>
      </p:graphicFrame>
      <p:pic>
        <p:nvPicPr>
          <p:cNvPr id="5" name="Picture 4">
            <a:extLst>
              <a:ext uri="{FF2B5EF4-FFF2-40B4-BE49-F238E27FC236}">
                <a16:creationId xmlns:a16="http://schemas.microsoft.com/office/drawing/2014/main" id="{F3C9D9D6-8C38-417C-ADCA-F54ECB842697}"/>
              </a:ext>
            </a:extLst>
          </p:cNvPr>
          <p:cNvPicPr>
            <a:picLocks noChangeAspect="1"/>
          </p:cNvPicPr>
          <p:nvPr/>
        </p:nvPicPr>
        <p:blipFill>
          <a:blip r:embed="rId3"/>
          <a:stretch>
            <a:fillRect/>
          </a:stretch>
        </p:blipFill>
        <p:spPr>
          <a:xfrm>
            <a:off x="8935845" y="39866"/>
            <a:ext cx="3071586" cy="9282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430942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98EBD9F-C154-4BE9-B8C0-9604E9E15EB4}"/>
              </a:ext>
            </a:extLst>
          </p:cNvPr>
          <p:cNvSpPr>
            <a:spLocks noGrp="1"/>
          </p:cNvSpPr>
          <p:nvPr>
            <p:ph type="body" sz="quarter" idx="10"/>
          </p:nvPr>
        </p:nvSpPr>
        <p:spPr/>
        <p:txBody>
          <a:bodyPr/>
          <a:lstStyle/>
          <a:p>
            <a:endParaRPr lang="en-GB"/>
          </a:p>
        </p:txBody>
      </p:sp>
      <p:sp>
        <p:nvSpPr>
          <p:cNvPr id="3" name="Title 2">
            <a:extLst>
              <a:ext uri="{FF2B5EF4-FFF2-40B4-BE49-F238E27FC236}">
                <a16:creationId xmlns:a16="http://schemas.microsoft.com/office/drawing/2014/main" id="{7C33631A-DA43-4B3E-80C6-43DA0C6A6120}"/>
              </a:ext>
            </a:extLst>
          </p:cNvPr>
          <p:cNvSpPr>
            <a:spLocks noGrp="1"/>
          </p:cNvSpPr>
          <p:nvPr>
            <p:ph type="title"/>
          </p:nvPr>
        </p:nvSpPr>
        <p:spPr/>
        <p:txBody>
          <a:bodyPr/>
          <a:lstStyle/>
          <a:p>
            <a:endParaRPr lang="en-GB"/>
          </a:p>
        </p:txBody>
      </p:sp>
      <p:pic>
        <p:nvPicPr>
          <p:cNvPr id="5" name="Picture 4">
            <a:extLst>
              <a:ext uri="{FF2B5EF4-FFF2-40B4-BE49-F238E27FC236}">
                <a16:creationId xmlns:a16="http://schemas.microsoft.com/office/drawing/2014/main" id="{22A7D382-FB04-473F-9676-6684FF878086}"/>
              </a:ext>
            </a:extLst>
          </p:cNvPr>
          <p:cNvPicPr>
            <a:picLocks noChangeAspect="1"/>
          </p:cNvPicPr>
          <p:nvPr/>
        </p:nvPicPr>
        <p:blipFill>
          <a:blip r:embed="rId2"/>
          <a:stretch>
            <a:fillRect/>
          </a:stretch>
        </p:blipFill>
        <p:spPr>
          <a:xfrm>
            <a:off x="2430332" y="1736591"/>
            <a:ext cx="7459633" cy="367181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920784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DE0CAF3B-8A9C-4B1A-8EA1-A5090EE90B85}"/>
              </a:ext>
            </a:extLst>
          </p:cNvPr>
          <p:cNvSpPr/>
          <p:nvPr/>
        </p:nvSpPr>
        <p:spPr bwMode="gray">
          <a:xfrm>
            <a:off x="11314706" y="6354000"/>
            <a:ext cx="588397" cy="419454"/>
          </a:xfrm>
          <a:prstGeom prst="rect">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id="{ABD9386D-B413-4470-85B4-29F6E93B4836}"/>
              </a:ext>
            </a:extLst>
          </p:cNvPr>
          <p:cNvSpPr>
            <a:spLocks noGrp="1"/>
          </p:cNvSpPr>
          <p:nvPr>
            <p:ph type="title"/>
          </p:nvPr>
        </p:nvSpPr>
        <p:spPr>
          <a:xfrm>
            <a:off x="504001" y="504000"/>
            <a:ext cx="11186476" cy="646331"/>
          </a:xfrm>
        </p:spPr>
        <p:txBody>
          <a:bodyPr/>
          <a:lstStyle/>
          <a:p>
            <a:r>
              <a:rPr lang="en-GB" dirty="0"/>
              <a:t>Sample scripts</a:t>
            </a:r>
            <a:br>
              <a:rPr lang="en-GB" dirty="0"/>
            </a:br>
            <a:r>
              <a:rPr lang="en-GB" sz="1800" b="0" dirty="0"/>
              <a:t>Postman collections</a:t>
            </a:r>
            <a:endParaRPr lang="en-GB" b="0" dirty="0"/>
          </a:p>
        </p:txBody>
      </p:sp>
      <p:pic>
        <p:nvPicPr>
          <p:cNvPr id="4" name="Picture 3">
            <a:extLst>
              <a:ext uri="{FF2B5EF4-FFF2-40B4-BE49-F238E27FC236}">
                <a16:creationId xmlns:a16="http://schemas.microsoft.com/office/drawing/2014/main" id="{A4F77725-857F-45A9-ABDB-B88AD30F8E04}"/>
              </a:ext>
            </a:extLst>
          </p:cNvPr>
          <p:cNvPicPr>
            <a:picLocks noChangeAspect="1"/>
          </p:cNvPicPr>
          <p:nvPr/>
        </p:nvPicPr>
        <p:blipFill>
          <a:blip r:embed="rId3"/>
          <a:stretch>
            <a:fillRect/>
          </a:stretch>
        </p:blipFill>
        <p:spPr>
          <a:xfrm>
            <a:off x="364373" y="1436018"/>
            <a:ext cx="2341719" cy="358145"/>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C1862F19-3C1B-4EC0-9FCF-C9F5C30BE88C}"/>
              </a:ext>
            </a:extLst>
          </p:cNvPr>
          <p:cNvPicPr>
            <a:picLocks noChangeAspect="1"/>
          </p:cNvPicPr>
          <p:nvPr/>
        </p:nvPicPr>
        <p:blipFill rotWithShape="1">
          <a:blip r:embed="rId4"/>
          <a:srcRect l="1" r="1449"/>
          <a:stretch/>
        </p:blipFill>
        <p:spPr>
          <a:xfrm>
            <a:off x="4598565" y="1073024"/>
            <a:ext cx="2483737" cy="211849"/>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272A2F87-6D66-4632-915E-49932DA0920A}"/>
              </a:ext>
            </a:extLst>
          </p:cNvPr>
          <p:cNvPicPr>
            <a:picLocks noChangeAspect="1"/>
          </p:cNvPicPr>
          <p:nvPr/>
        </p:nvPicPr>
        <p:blipFill>
          <a:blip r:embed="rId5"/>
          <a:stretch>
            <a:fillRect/>
          </a:stretch>
        </p:blipFill>
        <p:spPr>
          <a:xfrm>
            <a:off x="4598565" y="1362220"/>
            <a:ext cx="2483737" cy="599019"/>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8DEAE5B9-8C05-47E3-9BF9-44C556874A9F}"/>
              </a:ext>
            </a:extLst>
          </p:cNvPr>
          <p:cNvPicPr>
            <a:picLocks noChangeAspect="1"/>
          </p:cNvPicPr>
          <p:nvPr/>
        </p:nvPicPr>
        <p:blipFill>
          <a:blip r:embed="rId6"/>
          <a:stretch>
            <a:fillRect/>
          </a:stretch>
        </p:blipFill>
        <p:spPr>
          <a:xfrm>
            <a:off x="8443365" y="578127"/>
            <a:ext cx="2186386" cy="1235783"/>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6D467756-804A-4E05-BBB9-42A2EDAE4A49}"/>
              </a:ext>
            </a:extLst>
          </p:cNvPr>
          <p:cNvPicPr>
            <a:picLocks noChangeAspect="1"/>
          </p:cNvPicPr>
          <p:nvPr/>
        </p:nvPicPr>
        <p:blipFill>
          <a:blip r:embed="rId7"/>
          <a:stretch>
            <a:fillRect/>
          </a:stretch>
        </p:blipFill>
        <p:spPr>
          <a:xfrm>
            <a:off x="9588088" y="1765007"/>
            <a:ext cx="2186386" cy="1045937"/>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C833A626-0EF8-4D35-990D-161D2A690064}"/>
              </a:ext>
            </a:extLst>
          </p:cNvPr>
          <p:cNvPicPr>
            <a:picLocks noChangeAspect="1"/>
          </p:cNvPicPr>
          <p:nvPr/>
        </p:nvPicPr>
        <p:blipFill>
          <a:blip r:embed="rId8"/>
          <a:stretch>
            <a:fillRect/>
          </a:stretch>
        </p:blipFill>
        <p:spPr>
          <a:xfrm>
            <a:off x="5091017" y="6432051"/>
            <a:ext cx="2588768" cy="182736"/>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734CBD16-0035-4385-9757-659FF6F45535}"/>
              </a:ext>
            </a:extLst>
          </p:cNvPr>
          <p:cNvPicPr>
            <a:picLocks noChangeAspect="1"/>
          </p:cNvPicPr>
          <p:nvPr/>
        </p:nvPicPr>
        <p:blipFill>
          <a:blip r:embed="rId9"/>
          <a:stretch>
            <a:fillRect/>
          </a:stretch>
        </p:blipFill>
        <p:spPr>
          <a:xfrm>
            <a:off x="4851511" y="4543469"/>
            <a:ext cx="2230791" cy="541390"/>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648B0CF7-FAEA-461C-BA75-E475965E24DC}"/>
              </a:ext>
            </a:extLst>
          </p:cNvPr>
          <p:cNvSpPr txBox="1"/>
          <p:nvPr/>
        </p:nvSpPr>
        <p:spPr>
          <a:xfrm>
            <a:off x="2803140" y="1499785"/>
            <a:ext cx="958596" cy="246221"/>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600" kern="0" dirty="0">
                <a:ea typeface="Arial Unicode MS" pitchFamily="34" charset="-128"/>
                <a:cs typeface="Arial Unicode MS" pitchFamily="34" charset="-128"/>
              </a:rPr>
              <a:t>Test setup</a:t>
            </a:r>
          </a:p>
        </p:txBody>
      </p:sp>
      <p:sp>
        <p:nvSpPr>
          <p:cNvPr id="16" name="TextBox 15">
            <a:extLst>
              <a:ext uri="{FF2B5EF4-FFF2-40B4-BE49-F238E27FC236}">
                <a16:creationId xmlns:a16="http://schemas.microsoft.com/office/drawing/2014/main" id="{85F0335F-B104-4B4F-8E67-05CE74AFED4E}"/>
              </a:ext>
            </a:extLst>
          </p:cNvPr>
          <p:cNvSpPr txBox="1"/>
          <p:nvPr/>
        </p:nvSpPr>
        <p:spPr>
          <a:xfrm>
            <a:off x="2417995" y="3750046"/>
            <a:ext cx="1120967"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4"/>
                </a:solidFill>
                <a:ea typeface="Arial Unicode MS" pitchFamily="34" charset="-128"/>
                <a:cs typeface="Arial Unicode MS" pitchFamily="34" charset="-128"/>
              </a:rPr>
              <a:t>Creating and updating users</a:t>
            </a:r>
          </a:p>
        </p:txBody>
      </p:sp>
      <p:sp>
        <p:nvSpPr>
          <p:cNvPr id="17" name="TextBox 16">
            <a:extLst>
              <a:ext uri="{FF2B5EF4-FFF2-40B4-BE49-F238E27FC236}">
                <a16:creationId xmlns:a16="http://schemas.microsoft.com/office/drawing/2014/main" id="{6C636189-DD27-4EC6-AEA8-5354D987E2A3}"/>
              </a:ext>
            </a:extLst>
          </p:cNvPr>
          <p:cNvSpPr txBox="1"/>
          <p:nvPr/>
        </p:nvSpPr>
        <p:spPr>
          <a:xfrm>
            <a:off x="5090428" y="5833893"/>
            <a:ext cx="2932438"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3"/>
                </a:solidFill>
                <a:ea typeface="Arial Unicode MS" pitchFamily="34" charset="-128"/>
                <a:cs typeface="Arial Unicode MS" pitchFamily="34" charset="-128"/>
              </a:rPr>
              <a:t>Creating teams and updating their display name</a:t>
            </a:r>
          </a:p>
        </p:txBody>
      </p:sp>
      <p:sp>
        <p:nvSpPr>
          <p:cNvPr id="18" name="TextBox 17">
            <a:extLst>
              <a:ext uri="{FF2B5EF4-FFF2-40B4-BE49-F238E27FC236}">
                <a16:creationId xmlns:a16="http://schemas.microsoft.com/office/drawing/2014/main" id="{F4839A12-8432-4F39-8BB9-C61E4E203413}"/>
              </a:ext>
            </a:extLst>
          </p:cNvPr>
          <p:cNvSpPr txBox="1"/>
          <p:nvPr/>
        </p:nvSpPr>
        <p:spPr>
          <a:xfrm>
            <a:off x="4329141" y="3522726"/>
            <a:ext cx="4327073" cy="98488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1600" kern="0" dirty="0">
                <a:solidFill>
                  <a:schemeClr val="accent6"/>
                </a:solidFill>
                <a:ea typeface="Arial Unicode MS" pitchFamily="34" charset="-128"/>
                <a:cs typeface="Arial Unicode MS" pitchFamily="34" charset="-128"/>
              </a:rPr>
              <a:t>Team Management:</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Add/remove users/roles to/from teams</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Team on team operations, like add members of a team to another, copy a team etc.</a:t>
            </a:r>
          </a:p>
        </p:txBody>
      </p:sp>
      <p:sp>
        <p:nvSpPr>
          <p:cNvPr id="19" name="TextBox 18">
            <a:extLst>
              <a:ext uri="{FF2B5EF4-FFF2-40B4-BE49-F238E27FC236}">
                <a16:creationId xmlns:a16="http://schemas.microsoft.com/office/drawing/2014/main" id="{20C4EC70-D615-429A-A069-8A6A67D8FA26}"/>
              </a:ext>
            </a:extLst>
          </p:cNvPr>
          <p:cNvSpPr txBox="1"/>
          <p:nvPr/>
        </p:nvSpPr>
        <p:spPr>
          <a:xfrm>
            <a:off x="5734433" y="395337"/>
            <a:ext cx="1589053"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5"/>
                </a:solidFill>
                <a:ea typeface="Arial Unicode MS" pitchFamily="34" charset="-128"/>
                <a:cs typeface="Arial Unicode MS" pitchFamily="34" charset="-128"/>
              </a:rPr>
              <a:t>Deleting users and teams</a:t>
            </a:r>
          </a:p>
        </p:txBody>
      </p:sp>
      <p:sp>
        <p:nvSpPr>
          <p:cNvPr id="20" name="TextBox 19">
            <a:extLst>
              <a:ext uri="{FF2B5EF4-FFF2-40B4-BE49-F238E27FC236}">
                <a16:creationId xmlns:a16="http://schemas.microsoft.com/office/drawing/2014/main" id="{12BE0C93-37A9-4510-AD08-831D54F48159}"/>
              </a:ext>
            </a:extLst>
          </p:cNvPr>
          <p:cNvSpPr txBox="1"/>
          <p:nvPr/>
        </p:nvSpPr>
        <p:spPr>
          <a:xfrm>
            <a:off x="8328031" y="277875"/>
            <a:ext cx="2483736" cy="246221"/>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a:t>
            </a:r>
          </a:p>
        </p:txBody>
      </p:sp>
      <p:sp>
        <p:nvSpPr>
          <p:cNvPr id="21" name="TextBox 20">
            <a:extLst>
              <a:ext uri="{FF2B5EF4-FFF2-40B4-BE49-F238E27FC236}">
                <a16:creationId xmlns:a16="http://schemas.microsoft.com/office/drawing/2014/main" id="{72AE7DDD-B4B1-4536-9F32-415B27DF7143}"/>
              </a:ext>
            </a:extLst>
          </p:cNvPr>
          <p:cNvSpPr txBox="1"/>
          <p:nvPr/>
        </p:nvSpPr>
        <p:spPr>
          <a:xfrm>
            <a:off x="7758684" y="1988167"/>
            <a:ext cx="1612460" cy="492443"/>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 by team</a:t>
            </a:r>
          </a:p>
        </p:txBody>
      </p:sp>
      <p:sp>
        <p:nvSpPr>
          <p:cNvPr id="22" name="TextBox 21">
            <a:extLst>
              <a:ext uri="{FF2B5EF4-FFF2-40B4-BE49-F238E27FC236}">
                <a16:creationId xmlns:a16="http://schemas.microsoft.com/office/drawing/2014/main" id="{F85A97F5-D3E9-44BC-A0E1-250B49CC2CE0}"/>
              </a:ext>
            </a:extLst>
          </p:cNvPr>
          <p:cNvSpPr txBox="1"/>
          <p:nvPr/>
        </p:nvSpPr>
        <p:spPr>
          <a:xfrm>
            <a:off x="8785867" y="5066031"/>
            <a:ext cx="3248456"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rgbClr val="002060"/>
                </a:solidFill>
                <a:ea typeface="Arial Unicode MS" pitchFamily="34" charset="-128"/>
                <a:cs typeface="Arial Unicode MS" pitchFamily="34" charset="-128"/>
              </a:rPr>
              <a:t>‘Transport’ users, teams</a:t>
            </a:r>
            <a:br>
              <a:rPr lang="en-GB" sz="1600" kern="0" dirty="0">
                <a:solidFill>
                  <a:srgbClr val="002060"/>
                </a:solidFill>
                <a:ea typeface="Arial Unicode MS" pitchFamily="34" charset="-128"/>
                <a:cs typeface="Arial Unicode MS" pitchFamily="34" charset="-128"/>
              </a:rPr>
            </a:br>
            <a:r>
              <a:rPr lang="en-GB" sz="1600" kern="0" dirty="0">
                <a:solidFill>
                  <a:srgbClr val="002060"/>
                </a:solidFill>
                <a:ea typeface="Arial Unicode MS" pitchFamily="34" charset="-128"/>
                <a:cs typeface="Arial Unicode MS" pitchFamily="34" charset="-128"/>
              </a:rPr>
              <a:t>(and their relationships to roles) from one SAP Analytics Cloud Service to another</a:t>
            </a:r>
          </a:p>
        </p:txBody>
      </p:sp>
      <p:sp>
        <p:nvSpPr>
          <p:cNvPr id="23" name="Agenda items">
            <a:extLst>
              <a:ext uri="{FF2B5EF4-FFF2-40B4-BE49-F238E27FC236}">
                <a16:creationId xmlns:a16="http://schemas.microsoft.com/office/drawing/2014/main" id="{F3C95830-5C45-4270-AB81-66A1F4E9744D}"/>
              </a:ext>
            </a:extLst>
          </p:cNvPr>
          <p:cNvSpPr>
            <a:spLocks noGrp="1"/>
          </p:cNvSpPr>
          <p:nvPr>
            <p:ph type="body" sz="quarter" idx="10"/>
          </p:nvPr>
        </p:nvSpPr>
        <p:spPr>
          <a:xfrm>
            <a:off x="490046" y="5751117"/>
            <a:ext cx="3080236" cy="602883"/>
          </a:xfrm>
        </p:spPr>
        <p:txBody>
          <a:bodyPr>
            <a:normAutofit/>
          </a:bodyPr>
          <a:lstStyle/>
          <a:p>
            <a:pPr lvl="1"/>
            <a:r>
              <a:rPr lang="en-GB" sz="1600" dirty="0"/>
              <a:t>45 samples</a:t>
            </a:r>
          </a:p>
          <a:p>
            <a:pPr lvl="1"/>
            <a:r>
              <a:rPr lang="en-GB" sz="1600" dirty="0"/>
              <a:t>59,000 lines of code</a:t>
            </a:r>
          </a:p>
        </p:txBody>
      </p:sp>
      <p:pic>
        <p:nvPicPr>
          <p:cNvPr id="24" name="Picture 23">
            <a:extLst>
              <a:ext uri="{FF2B5EF4-FFF2-40B4-BE49-F238E27FC236}">
                <a16:creationId xmlns:a16="http://schemas.microsoft.com/office/drawing/2014/main" id="{040791CD-D32B-4AA5-996C-48B3AA137A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auto">
          <a:xfrm>
            <a:off x="2870409" y="601031"/>
            <a:ext cx="548222" cy="492846"/>
          </a:xfrm>
          <a:prstGeom prst="rect">
            <a:avLst/>
          </a:prstGeom>
          <a:noFill/>
        </p:spPr>
      </p:pic>
      <p:pic>
        <p:nvPicPr>
          <p:cNvPr id="5" name="Picture 4">
            <a:extLst>
              <a:ext uri="{FF2B5EF4-FFF2-40B4-BE49-F238E27FC236}">
                <a16:creationId xmlns:a16="http://schemas.microsoft.com/office/drawing/2014/main" id="{5F4D03D3-9E3B-446E-9B3C-6828C5B09B37}"/>
              </a:ext>
            </a:extLst>
          </p:cNvPr>
          <p:cNvPicPr>
            <a:picLocks noChangeAspect="1"/>
          </p:cNvPicPr>
          <p:nvPr/>
        </p:nvPicPr>
        <p:blipFill>
          <a:blip r:embed="rId11"/>
          <a:stretch>
            <a:fillRect/>
          </a:stretch>
        </p:blipFill>
        <p:spPr>
          <a:xfrm>
            <a:off x="420701" y="2403316"/>
            <a:ext cx="1997294" cy="2952269"/>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90CBACB6-FFBF-4AF3-ADC1-D2A1CB34EFA1}"/>
              </a:ext>
            </a:extLst>
          </p:cNvPr>
          <p:cNvPicPr>
            <a:picLocks noChangeAspect="1"/>
          </p:cNvPicPr>
          <p:nvPr/>
        </p:nvPicPr>
        <p:blipFill>
          <a:blip r:embed="rId12"/>
          <a:stretch>
            <a:fillRect/>
          </a:stretch>
        </p:blipFill>
        <p:spPr>
          <a:xfrm>
            <a:off x="9280478" y="6052558"/>
            <a:ext cx="2328426" cy="733149"/>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126703E4-3737-40A9-B69C-944F848BBEF1}"/>
              </a:ext>
            </a:extLst>
          </p:cNvPr>
          <p:cNvPicPr>
            <a:picLocks noChangeAspect="1"/>
          </p:cNvPicPr>
          <p:nvPr/>
        </p:nvPicPr>
        <p:blipFill>
          <a:blip r:embed="rId13"/>
          <a:stretch>
            <a:fillRect/>
          </a:stretch>
        </p:blipFill>
        <p:spPr>
          <a:xfrm>
            <a:off x="2698266" y="2810944"/>
            <a:ext cx="584172" cy="984290"/>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3E3F15CE-4150-465E-8111-2ADEE463085E}"/>
              </a:ext>
            </a:extLst>
          </p:cNvPr>
          <p:cNvPicPr>
            <a:picLocks noChangeAspect="1"/>
          </p:cNvPicPr>
          <p:nvPr/>
        </p:nvPicPr>
        <p:blipFill>
          <a:blip r:embed="rId14"/>
          <a:stretch>
            <a:fillRect/>
          </a:stretch>
        </p:blipFill>
        <p:spPr>
          <a:xfrm>
            <a:off x="4329141" y="5789164"/>
            <a:ext cx="744219" cy="984290"/>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6EDDC373-B659-4A99-8C4D-1810022AEA2F}"/>
              </a:ext>
            </a:extLst>
          </p:cNvPr>
          <p:cNvPicPr>
            <a:picLocks noChangeAspect="1"/>
          </p:cNvPicPr>
          <p:nvPr/>
        </p:nvPicPr>
        <p:blipFill>
          <a:blip r:embed="rId15"/>
          <a:stretch>
            <a:fillRect/>
          </a:stretch>
        </p:blipFill>
        <p:spPr>
          <a:xfrm>
            <a:off x="9141394" y="3891868"/>
            <a:ext cx="2588769" cy="1104897"/>
          </a:xfrm>
          <a:prstGeom prst="rect">
            <a:avLst/>
          </a:prstGeom>
          <a:ln>
            <a:noFill/>
          </a:ln>
          <a:effectLst>
            <a:outerShdw blurRad="292100" dist="139700" dir="2700000" algn="tl" rotWithShape="0">
              <a:srgbClr val="333333">
                <a:alpha val="65000"/>
              </a:srgbClr>
            </a:outerShdw>
          </a:effectLst>
        </p:spPr>
      </p:pic>
      <p:pic>
        <p:nvPicPr>
          <p:cNvPr id="26" name="Picture 25">
            <a:extLst>
              <a:ext uri="{FF2B5EF4-FFF2-40B4-BE49-F238E27FC236}">
                <a16:creationId xmlns:a16="http://schemas.microsoft.com/office/drawing/2014/main" id="{64BEBE5D-B2EE-42E4-AE90-755AD47D84A6}"/>
              </a:ext>
            </a:extLst>
          </p:cNvPr>
          <p:cNvPicPr>
            <a:picLocks noChangeAspect="1"/>
          </p:cNvPicPr>
          <p:nvPr/>
        </p:nvPicPr>
        <p:blipFill>
          <a:blip r:embed="rId16"/>
          <a:stretch>
            <a:fillRect/>
          </a:stretch>
        </p:blipFill>
        <p:spPr>
          <a:xfrm>
            <a:off x="4492037" y="2759151"/>
            <a:ext cx="2673440" cy="807944"/>
          </a:xfrm>
          <a:prstGeom prst="rect">
            <a:avLst/>
          </a:prstGeom>
          <a:ln>
            <a:noFill/>
          </a:ln>
          <a:effectLst>
            <a:outerShdw blurRad="292100" dist="139700" dir="2700000" algn="tl" rotWithShape="0">
              <a:srgbClr val="333333">
                <a:alpha val="65000"/>
              </a:srgbClr>
            </a:outerShdw>
          </a:effectLst>
        </p:spPr>
      </p:pic>
      <p:pic>
        <p:nvPicPr>
          <p:cNvPr id="27" name="Picture 26">
            <a:extLst>
              <a:ext uri="{FF2B5EF4-FFF2-40B4-BE49-F238E27FC236}">
                <a16:creationId xmlns:a16="http://schemas.microsoft.com/office/drawing/2014/main" id="{DF480DA7-E955-4ADF-BE05-148F85991919}"/>
              </a:ext>
            </a:extLst>
          </p:cNvPr>
          <p:cNvPicPr>
            <a:picLocks noChangeAspect="1"/>
          </p:cNvPicPr>
          <p:nvPr/>
        </p:nvPicPr>
        <p:blipFill>
          <a:blip r:embed="rId13"/>
          <a:stretch>
            <a:fillRect/>
          </a:stretch>
        </p:blipFill>
        <p:spPr>
          <a:xfrm>
            <a:off x="10965037" y="321597"/>
            <a:ext cx="572169" cy="964066"/>
          </a:xfrm>
          <a:prstGeom prst="rect">
            <a:avLst/>
          </a:prstGeom>
          <a:ln>
            <a:noFill/>
          </a:ln>
          <a:effectLst>
            <a:outerShdw blurRad="292100" dist="139700" dir="2700000" algn="tl" rotWithShape="0">
              <a:srgbClr val="333333">
                <a:alpha val="65000"/>
              </a:srgbClr>
            </a:outerShdw>
          </a:effectLst>
        </p:spPr>
      </p:pic>
      <p:pic>
        <p:nvPicPr>
          <p:cNvPr id="29" name="Picture 28">
            <a:extLst>
              <a:ext uri="{FF2B5EF4-FFF2-40B4-BE49-F238E27FC236}">
                <a16:creationId xmlns:a16="http://schemas.microsoft.com/office/drawing/2014/main" id="{B12B9908-387E-4853-8579-5F3112601E2A}"/>
              </a:ext>
            </a:extLst>
          </p:cNvPr>
          <p:cNvPicPr>
            <a:picLocks noChangeAspect="1"/>
          </p:cNvPicPr>
          <p:nvPr/>
        </p:nvPicPr>
        <p:blipFill>
          <a:blip r:embed="rId17"/>
          <a:stretch>
            <a:fillRect/>
          </a:stretch>
        </p:blipFill>
        <p:spPr>
          <a:xfrm>
            <a:off x="8500854" y="2591379"/>
            <a:ext cx="410791" cy="508890"/>
          </a:xfrm>
          <a:prstGeom prst="rect">
            <a:avLst/>
          </a:prstGeom>
          <a:ln>
            <a:noFill/>
          </a:ln>
          <a:effectLst>
            <a:outerShdw blurRad="292100" dist="139700" dir="2700000" algn="tl" rotWithShape="0">
              <a:srgbClr val="333333">
                <a:alpha val="65000"/>
              </a:srgbClr>
            </a:outerShdw>
          </a:effectLst>
        </p:spPr>
      </p:pic>
      <p:pic>
        <p:nvPicPr>
          <p:cNvPr id="30" name="Picture 29">
            <a:extLst>
              <a:ext uri="{FF2B5EF4-FFF2-40B4-BE49-F238E27FC236}">
                <a16:creationId xmlns:a16="http://schemas.microsoft.com/office/drawing/2014/main" id="{EE7D8BB0-BDFE-4257-8872-A0170F0E5427}"/>
              </a:ext>
            </a:extLst>
          </p:cNvPr>
          <p:cNvPicPr>
            <a:picLocks noChangeAspect="1"/>
          </p:cNvPicPr>
          <p:nvPr/>
        </p:nvPicPr>
        <p:blipFill>
          <a:blip r:embed="rId13"/>
          <a:stretch>
            <a:fillRect/>
          </a:stretch>
        </p:blipFill>
        <p:spPr>
          <a:xfrm>
            <a:off x="8911645" y="2579020"/>
            <a:ext cx="459498" cy="774223"/>
          </a:xfrm>
          <a:prstGeom prst="rect">
            <a:avLst/>
          </a:prstGeom>
          <a:ln>
            <a:noFill/>
          </a:ln>
          <a:effectLst>
            <a:outerShdw blurRad="292100" dist="139700" dir="2700000" algn="tl" rotWithShape="0">
              <a:srgbClr val="333333">
                <a:alpha val="65000"/>
              </a:srgbClr>
            </a:outerShdw>
          </a:effectLst>
        </p:spPr>
      </p:pic>
      <p:pic>
        <p:nvPicPr>
          <p:cNvPr id="31" name="Picture 30">
            <a:extLst>
              <a:ext uri="{FF2B5EF4-FFF2-40B4-BE49-F238E27FC236}">
                <a16:creationId xmlns:a16="http://schemas.microsoft.com/office/drawing/2014/main" id="{5D46BFD3-4A59-497A-A3C8-9BD3F5BD7060}"/>
              </a:ext>
            </a:extLst>
          </p:cNvPr>
          <p:cNvPicPr>
            <a:picLocks noChangeAspect="1"/>
          </p:cNvPicPr>
          <p:nvPr/>
        </p:nvPicPr>
        <p:blipFill>
          <a:blip r:embed="rId18"/>
          <a:stretch>
            <a:fillRect/>
          </a:stretch>
        </p:blipFill>
        <p:spPr>
          <a:xfrm>
            <a:off x="4572999" y="315649"/>
            <a:ext cx="1080824" cy="805705"/>
          </a:xfrm>
          <a:prstGeom prst="rect">
            <a:avLst/>
          </a:prstGeom>
          <a:ln>
            <a:noFill/>
          </a:ln>
          <a:effectLst>
            <a:outerShdw blurRad="292100" dist="139700" dir="2700000" algn="tl" rotWithShape="0">
              <a:srgbClr val="333333">
                <a:alpha val="65000"/>
              </a:srgbClr>
            </a:outerShdw>
          </a:effectLst>
        </p:spPr>
      </p:pic>
      <p:sp>
        <p:nvSpPr>
          <p:cNvPr id="28" name="Rectangle: Rounded Corners 27">
            <a:extLst>
              <a:ext uri="{FF2B5EF4-FFF2-40B4-BE49-F238E27FC236}">
                <a16:creationId xmlns:a16="http://schemas.microsoft.com/office/drawing/2014/main" id="{C93BE405-3555-4CE0-A618-3C0B0613E66B}"/>
              </a:ext>
            </a:extLst>
          </p:cNvPr>
          <p:cNvSpPr/>
          <p:nvPr/>
        </p:nvSpPr>
        <p:spPr bwMode="gray">
          <a:xfrm>
            <a:off x="4128728" y="2403315"/>
            <a:ext cx="4565972" cy="2952269"/>
          </a:xfrm>
          <a:prstGeom prst="roundRect">
            <a:avLst>
              <a:gd name="adj" fmla="val 8684"/>
            </a:avLst>
          </a:prstGeom>
          <a:noFill/>
          <a:ln w="76200" algn="ctr">
            <a:solidFill>
              <a:srgbClr val="FF0000"/>
            </a:solidFill>
            <a:miter lim="800000"/>
            <a:headEnd/>
            <a:tailEnd/>
          </a:ln>
          <a:effectLst>
            <a:outerShdw blurRad="50800" dist="38100" dir="2700000" algn="tl" rotWithShape="0">
              <a:prstClr val="black">
                <a:alpha val="40000"/>
              </a:prstClr>
            </a:outerShdw>
          </a:effectLst>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16143496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504001" y="504000"/>
            <a:ext cx="11186476" cy="677108"/>
          </a:xfrm>
        </p:spPr>
        <p:txBody>
          <a:bodyPr/>
          <a:lstStyle/>
          <a:p>
            <a:r>
              <a:rPr lang="en-GB" dirty="0"/>
              <a:t>Sample scripts for transporting teams and users</a:t>
            </a:r>
            <a:br>
              <a:rPr lang="en-GB" dirty="0"/>
            </a:br>
            <a:r>
              <a:rPr lang="en-GB" sz="2000" b="0" dirty="0"/>
              <a:t>Overview</a:t>
            </a:r>
          </a:p>
        </p:txBody>
      </p:sp>
      <p:graphicFrame>
        <p:nvGraphicFramePr>
          <p:cNvPr id="6" name="Table 4">
            <a:extLst>
              <a:ext uri="{FF2B5EF4-FFF2-40B4-BE49-F238E27FC236}">
                <a16:creationId xmlns:a16="http://schemas.microsoft.com/office/drawing/2014/main" id="{0DBAD980-3275-4B4E-9324-A231A5FCED6F}"/>
              </a:ext>
            </a:extLst>
          </p:cNvPr>
          <p:cNvGraphicFramePr>
            <a:graphicFrameLocks noGrp="1"/>
          </p:cNvGraphicFramePr>
          <p:nvPr>
            <p:extLst>
              <p:ext uri="{D42A27DB-BD31-4B8C-83A1-F6EECF244321}">
                <p14:modId xmlns:p14="http://schemas.microsoft.com/office/powerpoint/2010/main" val="1706758017"/>
              </p:ext>
            </p:extLst>
          </p:nvPr>
        </p:nvGraphicFramePr>
        <p:xfrm>
          <a:off x="657641" y="1358825"/>
          <a:ext cx="5439598" cy="2103994"/>
        </p:xfrm>
        <a:graphic>
          <a:graphicData uri="http://schemas.openxmlformats.org/drawingml/2006/table">
            <a:tbl>
              <a:tblPr firstRow="1">
                <a:tableStyleId>{08FB837D-C827-4EFA-A057-4D05807E0F7C}</a:tableStyleId>
              </a:tblPr>
              <a:tblGrid>
                <a:gridCol w="3255198">
                  <a:extLst>
                    <a:ext uri="{9D8B030D-6E8A-4147-A177-3AD203B41FA5}">
                      <a16:colId xmlns:a16="http://schemas.microsoft.com/office/drawing/2014/main" val="1747604431"/>
                    </a:ext>
                  </a:extLst>
                </a:gridCol>
                <a:gridCol w="994229">
                  <a:extLst>
                    <a:ext uri="{9D8B030D-6E8A-4147-A177-3AD203B41FA5}">
                      <a16:colId xmlns:a16="http://schemas.microsoft.com/office/drawing/2014/main" val="2772634590"/>
                    </a:ext>
                  </a:extLst>
                </a:gridCol>
                <a:gridCol w="1190171">
                  <a:extLst>
                    <a:ext uri="{9D8B030D-6E8A-4147-A177-3AD203B41FA5}">
                      <a16:colId xmlns:a16="http://schemas.microsoft.com/office/drawing/2014/main" val="1878858340"/>
                    </a:ext>
                  </a:extLst>
                </a:gridCol>
              </a:tblGrid>
              <a:tr h="330932">
                <a:tc>
                  <a:txBody>
                    <a:bodyPr/>
                    <a:lstStyle/>
                    <a:p>
                      <a:pPr algn="r"/>
                      <a:r>
                        <a:rPr lang="en-GB" sz="1600" dirty="0"/>
                        <a:t>Transport between</a:t>
                      </a:r>
                      <a:br>
                        <a:rPr lang="en-GB" sz="1600" dirty="0"/>
                      </a:br>
                      <a:r>
                        <a:rPr lang="en-GB" sz="1600" dirty="0"/>
                        <a:t>SAP Analytics Cloud Services:</a:t>
                      </a:r>
                    </a:p>
                  </a:txBody>
                  <a:tcP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solidFill>
                      <a:srgbClr val="0F46A7"/>
                    </a:solidFill>
                  </a:tcPr>
                </a:tc>
                <a:tc>
                  <a:txBody>
                    <a:bodyPr/>
                    <a:lstStyle/>
                    <a:p>
                      <a:pPr algn="ctr"/>
                      <a:r>
                        <a:rPr lang="en-GB" sz="1600" dirty="0"/>
                        <a:t>Sample Script:</a:t>
                      </a:r>
                    </a:p>
                  </a:txBody>
                  <a:tcP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solidFill>
                      <a:srgbClr val="0F46A7"/>
                    </a:solidFill>
                  </a:tcPr>
                </a:tc>
                <a:tc>
                  <a:txBody>
                    <a:bodyPr/>
                    <a:lstStyle/>
                    <a:p>
                      <a:pPr algn="ctr"/>
                      <a:r>
                        <a:rPr lang="en-GB" sz="1600" dirty="0"/>
                        <a:t>Data file format:</a:t>
                      </a:r>
                    </a:p>
                  </a:txBody>
                  <a:tcP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solidFill>
                      <a:srgbClr val="0F46A7"/>
                    </a:solidFill>
                  </a:tcPr>
                </a:tc>
                <a:extLst>
                  <a:ext uri="{0D108BD9-81ED-4DB2-BD59-A6C34878D82A}">
                    <a16:rowId xmlns:a16="http://schemas.microsoft.com/office/drawing/2014/main" val="1204804081"/>
                  </a:ext>
                </a:extLst>
              </a:tr>
              <a:tr h="305237">
                <a:tc>
                  <a:txBody>
                    <a:bodyPr/>
                    <a:lstStyle/>
                    <a:p>
                      <a:pPr algn="r"/>
                      <a:r>
                        <a:rPr lang="en-GB" sz="1200" dirty="0"/>
                        <a:t>Transport users</a:t>
                      </a:r>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tc>
                  <a:txBody>
                    <a:bodyPr/>
                    <a:lstStyle/>
                    <a:p>
                      <a:pPr algn="ctr"/>
                      <a:r>
                        <a:rPr lang="en-GB" sz="1200" strike="noStrike" dirty="0"/>
                        <a:t>903</a:t>
                      </a:r>
                      <a:endParaRPr lang="en-GB" sz="1200" b="0" strike="noStrike" dirty="0">
                        <a:solidFill>
                          <a:schemeClr val="tx1"/>
                        </a:solidFill>
                      </a:endParaRPr>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tc>
                  <a:txBody>
                    <a:bodyPr/>
                    <a:lstStyle/>
                    <a:p>
                      <a:pPr algn="ctr"/>
                      <a:r>
                        <a:rPr lang="en-GB" sz="1200" strike="noStrike" dirty="0"/>
                        <a:t>.csv .json</a:t>
                      </a:r>
                      <a:endParaRPr lang="en-GB" sz="1200" b="0" strike="noStrike" dirty="0">
                        <a:solidFill>
                          <a:schemeClr val="tx1"/>
                        </a:solidFill>
                      </a:endParaRPr>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extLst>
                  <a:ext uri="{0D108BD9-81ED-4DB2-BD59-A6C34878D82A}">
                    <a16:rowId xmlns:a16="http://schemas.microsoft.com/office/drawing/2014/main" val="2104020131"/>
                  </a:ext>
                </a:extLst>
              </a:tr>
              <a:tr h="305237">
                <a:tc>
                  <a:txBody>
                    <a:bodyPr/>
                    <a:lstStyle/>
                    <a:p>
                      <a:pPr algn="r"/>
                      <a:r>
                        <a:rPr lang="en-GB" sz="1200" dirty="0"/>
                        <a:t>Transport users</a:t>
                      </a:r>
                      <a:br>
                        <a:rPr lang="en-GB" sz="1200" dirty="0"/>
                      </a:br>
                      <a:r>
                        <a:rPr kumimoji="0" lang="en-GB" sz="1200" b="0" i="0" u="none" strike="noStrike" kern="1200" cap="none" spc="0" normalizeH="0" baseline="0" noProof="0" dirty="0">
                          <a:ln>
                            <a:noFill/>
                          </a:ln>
                          <a:solidFill>
                            <a:srgbClr val="000000"/>
                          </a:solidFill>
                          <a:effectLst/>
                          <a:uLnTx/>
                          <a:uFillTx/>
                          <a:latin typeface="+mn-lt"/>
                          <a:ea typeface="+mn-ea"/>
                          <a:cs typeface="+mn-cs"/>
                        </a:rPr>
                        <a:t>when using SAML mapped on email</a:t>
                      </a:r>
                      <a:endParaRPr lang="en-GB" sz="1200" dirty="0"/>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tc>
                  <a:txBody>
                    <a:bodyPr/>
                    <a:lstStyle/>
                    <a:p>
                      <a:pPr algn="ctr"/>
                      <a:r>
                        <a:rPr lang="en-GB" sz="1200" b="0" strike="noStrike" dirty="0">
                          <a:solidFill>
                            <a:schemeClr val="tx1"/>
                          </a:solidFill>
                        </a:rPr>
                        <a:t>933</a:t>
                      </a:r>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strike="noStrike" dirty="0"/>
                        <a:t>.csv .json</a:t>
                      </a:r>
                      <a:endParaRPr lang="en-GB" sz="1200" b="0" strike="noStrike" dirty="0">
                        <a:solidFill>
                          <a:schemeClr val="tx1"/>
                        </a:solidFill>
                      </a:endParaRPr>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extLst>
                  <a:ext uri="{0D108BD9-81ED-4DB2-BD59-A6C34878D82A}">
                    <a16:rowId xmlns:a16="http://schemas.microsoft.com/office/drawing/2014/main" val="332485396"/>
                  </a:ext>
                </a:extLst>
              </a:tr>
              <a:tr h="305237">
                <a:tc>
                  <a:txBody>
                    <a:bodyPr/>
                    <a:lstStyle/>
                    <a:p>
                      <a:pPr algn="r"/>
                      <a:r>
                        <a:rPr lang="en-GB" sz="1200" dirty="0"/>
                        <a:t>Transport teams of users</a:t>
                      </a:r>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tc>
                  <a:txBody>
                    <a:bodyPr/>
                    <a:lstStyle/>
                    <a:p>
                      <a:pPr algn="ctr"/>
                      <a:r>
                        <a:rPr lang="en-GB" sz="1200" b="0" strike="noStrike" dirty="0">
                          <a:solidFill>
                            <a:schemeClr val="tx1"/>
                          </a:solidFill>
                        </a:rPr>
                        <a:t>953</a:t>
                      </a:r>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strike="noStrike" dirty="0"/>
                        <a:t>.csv .json</a:t>
                      </a:r>
                      <a:endParaRPr lang="en-GB" sz="1200" b="0" strike="noStrike" dirty="0">
                        <a:solidFill>
                          <a:schemeClr val="tx1"/>
                        </a:solidFill>
                      </a:endParaRPr>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extLst>
                  <a:ext uri="{0D108BD9-81ED-4DB2-BD59-A6C34878D82A}">
                    <a16:rowId xmlns:a16="http://schemas.microsoft.com/office/drawing/2014/main" val="489671428"/>
                  </a:ext>
                </a:extLst>
              </a:tr>
              <a:tr h="305237">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200" dirty="0"/>
                        <a:t>Transport teams of users</a:t>
                      </a:r>
                    </a:p>
                    <a:p>
                      <a:pPr algn="r"/>
                      <a:r>
                        <a:rPr kumimoji="0" lang="en-GB" sz="1200" b="0" i="0" u="none" strike="noStrike" kern="1200" cap="none" spc="0" normalizeH="0" baseline="0" noProof="0" dirty="0">
                          <a:ln>
                            <a:noFill/>
                          </a:ln>
                          <a:solidFill>
                            <a:srgbClr val="000000"/>
                          </a:solidFill>
                          <a:effectLst/>
                          <a:uLnTx/>
                          <a:uFillTx/>
                          <a:latin typeface="+mn-lt"/>
                          <a:ea typeface="+mn-ea"/>
                          <a:cs typeface="+mn-cs"/>
                        </a:rPr>
                        <a:t>when using SAML mapped on email</a:t>
                      </a:r>
                      <a:endParaRPr lang="en-GB" sz="1200" dirty="0"/>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tc>
                  <a:txBody>
                    <a:bodyPr/>
                    <a:lstStyle/>
                    <a:p>
                      <a:pPr algn="ctr"/>
                      <a:r>
                        <a:rPr lang="en-GB" sz="1200" b="0" strike="noStrike" dirty="0">
                          <a:solidFill>
                            <a:schemeClr val="tx1"/>
                          </a:solidFill>
                        </a:rPr>
                        <a:t>983</a:t>
                      </a:r>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GB" sz="1200" strike="noStrike" dirty="0"/>
                        <a:t>.csv .json</a:t>
                      </a:r>
                      <a:endParaRPr lang="en-GB" sz="1200" b="0" strike="noStrike" dirty="0">
                        <a:solidFill>
                          <a:schemeClr val="tx1"/>
                        </a:solidFill>
                      </a:endParaRPr>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extLst>
                  <a:ext uri="{0D108BD9-81ED-4DB2-BD59-A6C34878D82A}">
                    <a16:rowId xmlns:a16="http://schemas.microsoft.com/office/drawing/2014/main" val="2518415475"/>
                  </a:ext>
                </a:extLst>
              </a:tr>
            </a:tbl>
          </a:graphicData>
        </a:graphic>
      </p:graphicFrame>
      <p:sp>
        <p:nvSpPr>
          <p:cNvPr id="12" name="TextBox 11">
            <a:extLst>
              <a:ext uri="{FF2B5EF4-FFF2-40B4-BE49-F238E27FC236}">
                <a16:creationId xmlns:a16="http://schemas.microsoft.com/office/drawing/2014/main" id="{FB9C7FAD-385C-40E7-9A80-5253A133E90D}"/>
              </a:ext>
            </a:extLst>
          </p:cNvPr>
          <p:cNvSpPr txBox="1"/>
          <p:nvPr/>
        </p:nvSpPr>
        <p:spPr>
          <a:xfrm>
            <a:off x="8051541" y="2184780"/>
            <a:ext cx="2675412"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.json data file for scripts 903, 933:</a:t>
            </a:r>
          </a:p>
        </p:txBody>
      </p:sp>
      <p:pic>
        <p:nvPicPr>
          <p:cNvPr id="2" name="Picture 1">
            <a:extLst>
              <a:ext uri="{FF2B5EF4-FFF2-40B4-BE49-F238E27FC236}">
                <a16:creationId xmlns:a16="http://schemas.microsoft.com/office/drawing/2014/main" id="{5F50C8BC-3C4B-4574-A126-F6662E38A610}"/>
              </a:ext>
            </a:extLst>
          </p:cNvPr>
          <p:cNvPicPr>
            <a:picLocks noChangeAspect="1"/>
          </p:cNvPicPr>
          <p:nvPr/>
        </p:nvPicPr>
        <p:blipFill>
          <a:blip r:embed="rId3"/>
          <a:stretch>
            <a:fillRect/>
          </a:stretch>
        </p:blipFill>
        <p:spPr>
          <a:xfrm>
            <a:off x="5878651" y="2750060"/>
            <a:ext cx="218588" cy="186126"/>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D1859AD8-68D5-4724-AA16-5A40214AC629}"/>
              </a:ext>
            </a:extLst>
          </p:cNvPr>
          <p:cNvPicPr>
            <a:picLocks noChangeAspect="1"/>
          </p:cNvPicPr>
          <p:nvPr/>
        </p:nvPicPr>
        <p:blipFill>
          <a:blip r:embed="rId4"/>
          <a:stretch>
            <a:fillRect/>
          </a:stretch>
        </p:blipFill>
        <p:spPr>
          <a:xfrm>
            <a:off x="9231464" y="164908"/>
            <a:ext cx="2769113" cy="1181869"/>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EBA3DC84-C579-4269-987B-D6913D7BE689}"/>
              </a:ext>
            </a:extLst>
          </p:cNvPr>
          <p:cNvPicPr>
            <a:picLocks noChangeAspect="1"/>
          </p:cNvPicPr>
          <p:nvPr/>
        </p:nvPicPr>
        <p:blipFill>
          <a:blip r:embed="rId3"/>
          <a:stretch>
            <a:fillRect/>
          </a:stretch>
        </p:blipFill>
        <p:spPr>
          <a:xfrm>
            <a:off x="5878651" y="3134689"/>
            <a:ext cx="218588" cy="186126"/>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B4E7452A-6FF6-4A3A-ABEF-2B5E13A629C0}"/>
              </a:ext>
            </a:extLst>
          </p:cNvPr>
          <p:cNvPicPr>
            <a:picLocks noChangeAspect="1"/>
          </p:cNvPicPr>
          <p:nvPr/>
        </p:nvPicPr>
        <p:blipFill>
          <a:blip r:embed="rId5"/>
          <a:stretch>
            <a:fillRect/>
          </a:stretch>
        </p:blipFill>
        <p:spPr>
          <a:xfrm>
            <a:off x="8350187" y="2438856"/>
            <a:ext cx="2078120" cy="1443349"/>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EAB2AE9D-6AD5-4888-AD49-39292242516B}"/>
              </a:ext>
            </a:extLst>
          </p:cNvPr>
          <p:cNvPicPr>
            <a:picLocks noChangeAspect="1"/>
          </p:cNvPicPr>
          <p:nvPr/>
        </p:nvPicPr>
        <p:blipFill>
          <a:blip r:embed="rId6"/>
          <a:stretch>
            <a:fillRect/>
          </a:stretch>
        </p:blipFill>
        <p:spPr>
          <a:xfrm>
            <a:off x="7565204" y="4963508"/>
            <a:ext cx="3648087" cy="1390492"/>
          </a:xfrm>
          <a:prstGeom prst="rect">
            <a:avLst/>
          </a:prstGeom>
          <a:ln>
            <a:noFill/>
          </a:ln>
          <a:effectLst>
            <a:outerShdw blurRad="292100" dist="139700" dir="2700000" algn="tl" rotWithShape="0">
              <a:srgbClr val="333333">
                <a:alpha val="65000"/>
              </a:srgbClr>
            </a:outerShdw>
          </a:effectLst>
        </p:spPr>
      </p:pic>
      <p:sp>
        <p:nvSpPr>
          <p:cNvPr id="13" name="TextBox 12">
            <a:extLst>
              <a:ext uri="{FF2B5EF4-FFF2-40B4-BE49-F238E27FC236}">
                <a16:creationId xmlns:a16="http://schemas.microsoft.com/office/drawing/2014/main" id="{CBABD62A-E509-4E74-BE7F-AAFED17F230D}"/>
              </a:ext>
            </a:extLst>
          </p:cNvPr>
          <p:cNvSpPr txBox="1"/>
          <p:nvPr/>
        </p:nvSpPr>
        <p:spPr>
          <a:xfrm>
            <a:off x="8051541" y="4690117"/>
            <a:ext cx="2675412"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400" kern="0" dirty="0">
                <a:solidFill>
                  <a:schemeClr val="accent3"/>
                </a:solidFill>
                <a:ea typeface="Arial Unicode MS" pitchFamily="34" charset="-128"/>
                <a:cs typeface="Arial Unicode MS" pitchFamily="34" charset="-128"/>
              </a:rPr>
              <a:t>.json data file for scripts 953, 983:</a:t>
            </a:r>
          </a:p>
        </p:txBody>
      </p:sp>
      <p:sp>
        <p:nvSpPr>
          <p:cNvPr id="14" name="Text Placeholder">
            <a:extLst>
              <a:ext uri="{FF2B5EF4-FFF2-40B4-BE49-F238E27FC236}">
                <a16:creationId xmlns:a16="http://schemas.microsoft.com/office/drawing/2014/main" id="{04B50015-A783-4AB9-BB46-C19738E5D89F}"/>
              </a:ext>
            </a:extLst>
          </p:cNvPr>
          <p:cNvSpPr>
            <a:spLocks noGrp="1"/>
          </p:cNvSpPr>
          <p:nvPr>
            <p:ph type="body" sz="quarter" idx="10"/>
          </p:nvPr>
        </p:nvSpPr>
        <p:spPr>
          <a:xfrm>
            <a:off x="364925" y="3808614"/>
            <a:ext cx="6960125" cy="2518938"/>
          </a:xfrm>
        </p:spPr>
        <p:txBody>
          <a:bodyPr>
            <a:normAutofit lnSpcReduction="10000"/>
          </a:bodyPr>
          <a:lstStyle/>
          <a:p>
            <a:r>
              <a:rPr lang="en-GB" sz="1800" dirty="0"/>
              <a:t>Sample scripts for transporting users and teams from one SAP Analytics Cloud Service to another</a:t>
            </a:r>
          </a:p>
          <a:p>
            <a:pPr lvl="1"/>
            <a:r>
              <a:rPr lang="en-GB" sz="1600" dirty="0"/>
              <a:t>Highly versatile scripts that ‘transport’ users, teams, teams of users and their respective relationship to roles</a:t>
            </a:r>
          </a:p>
          <a:p>
            <a:pPr lvl="1"/>
            <a:r>
              <a:rPr lang="en-GB" sz="1600" dirty="0"/>
              <a:t>Source and target can be on different ‘Platforms’ (NEO or Cloud Foundry) or on the same</a:t>
            </a:r>
          </a:p>
          <a:p>
            <a:pPr lvl="1"/>
            <a:r>
              <a:rPr lang="en-GB" sz="1600" dirty="0"/>
              <a:t>If you are using SAML SSO and mapping the user on the email then use samples 933 and 983</a:t>
            </a:r>
          </a:p>
          <a:p>
            <a:pPr lvl="1"/>
            <a:r>
              <a:rPr lang="en-GB" sz="1600" dirty="0"/>
              <a:t>Limitations apply which are explained later</a:t>
            </a:r>
          </a:p>
        </p:txBody>
      </p:sp>
      <p:pic>
        <p:nvPicPr>
          <p:cNvPr id="15" name="Picture 14">
            <a:extLst>
              <a:ext uri="{FF2B5EF4-FFF2-40B4-BE49-F238E27FC236}">
                <a16:creationId xmlns:a16="http://schemas.microsoft.com/office/drawing/2014/main" id="{A57C9537-CAF7-4B0C-9A0A-2E83B8094D71}"/>
              </a:ext>
            </a:extLst>
          </p:cNvPr>
          <p:cNvPicPr>
            <a:picLocks noChangeAspect="1"/>
          </p:cNvPicPr>
          <p:nvPr/>
        </p:nvPicPr>
        <p:blipFill>
          <a:blip r:embed="rId3"/>
          <a:stretch>
            <a:fillRect/>
          </a:stretch>
        </p:blipFill>
        <p:spPr>
          <a:xfrm>
            <a:off x="76799" y="5871267"/>
            <a:ext cx="336099" cy="2861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888862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361575" y="1375576"/>
            <a:ext cx="7035946" cy="5226794"/>
          </a:xfrm>
        </p:spPr>
        <p:txBody>
          <a:bodyPr>
            <a:normAutofit fontScale="92500" lnSpcReduction="10000"/>
          </a:bodyPr>
          <a:lstStyle/>
          <a:p>
            <a:r>
              <a:rPr lang="en-GB" dirty="0"/>
              <a:t>Sample scripts 903, 933 ‘transport’ just users</a:t>
            </a:r>
          </a:p>
          <a:p>
            <a:pPr lvl="1"/>
            <a:r>
              <a:rPr lang="en-GB" sz="1600" dirty="0"/>
              <a:t>Users aren’t really transported as such, as their personal content is not transported</a:t>
            </a:r>
          </a:p>
          <a:p>
            <a:pPr lvl="1"/>
            <a:r>
              <a:rPr lang="en-GB" sz="1600" dirty="0"/>
              <a:t>Teams aren’t really transported as such, as any team folder content is also not transported</a:t>
            </a:r>
          </a:p>
          <a:p>
            <a:pPr lvl="1"/>
            <a:r>
              <a:rPr lang="en-GB" sz="1600" dirty="0"/>
              <a:t>When a user is transported:</a:t>
            </a:r>
          </a:p>
          <a:p>
            <a:pPr lvl="2"/>
            <a:r>
              <a:rPr lang="en-GB" sz="1600" dirty="0"/>
              <a:t>It includes these user properties:</a:t>
            </a:r>
          </a:p>
          <a:p>
            <a:pPr lvl="3"/>
            <a:r>
              <a:rPr lang="en-GB" sz="1400" dirty="0" err="1"/>
              <a:t>Userid</a:t>
            </a:r>
            <a:r>
              <a:rPr lang="en-GB" sz="1400" dirty="0"/>
              <a:t>, </a:t>
            </a:r>
            <a:r>
              <a:rPr lang="en-GB" sz="1400" dirty="0" err="1"/>
              <a:t>userName</a:t>
            </a:r>
            <a:r>
              <a:rPr lang="en-GB" sz="1400" dirty="0"/>
              <a:t>, </a:t>
            </a:r>
            <a:r>
              <a:rPr lang="en-GB" sz="1400" dirty="0" err="1"/>
              <a:t>preferredLanguage</a:t>
            </a:r>
            <a:r>
              <a:rPr lang="en-GB" sz="1400" dirty="0"/>
              <a:t>, active, email address, photos, </a:t>
            </a:r>
            <a:r>
              <a:rPr lang="en-GB" sz="1400" dirty="0" err="1"/>
              <a:t>dataAccessLanguage</a:t>
            </a:r>
            <a:r>
              <a:rPr lang="en-GB" sz="1400" dirty="0"/>
              <a:t>, </a:t>
            </a:r>
            <a:r>
              <a:rPr lang="en-GB" sz="1400" dirty="0" err="1"/>
              <a:t>dateFormatting</a:t>
            </a:r>
            <a:r>
              <a:rPr lang="en-GB" sz="1400" dirty="0"/>
              <a:t>, </a:t>
            </a:r>
            <a:r>
              <a:rPr lang="en-GB" sz="1400" dirty="0" err="1"/>
              <a:t>timeFormatting</a:t>
            </a:r>
            <a:r>
              <a:rPr lang="en-GB" sz="1400" dirty="0"/>
              <a:t>, </a:t>
            </a:r>
            <a:r>
              <a:rPr lang="en-GB" sz="1400" dirty="0" err="1"/>
              <a:t>numberFormatting</a:t>
            </a:r>
            <a:r>
              <a:rPr lang="en-GB" sz="1400" dirty="0"/>
              <a:t>, </a:t>
            </a:r>
            <a:r>
              <a:rPr lang="en-GB" sz="1400" dirty="0" err="1"/>
              <a:t>cleanUpNotificationsNumberOfDays</a:t>
            </a:r>
            <a:r>
              <a:rPr lang="en-GB" sz="1400" dirty="0"/>
              <a:t>, </a:t>
            </a:r>
            <a:r>
              <a:rPr lang="en-GB" sz="1400" dirty="0" err="1"/>
              <a:t>systemNotificationsEmailOptIn</a:t>
            </a:r>
            <a:r>
              <a:rPr lang="en-GB" sz="1400" dirty="0"/>
              <a:t>, </a:t>
            </a:r>
            <a:r>
              <a:rPr lang="en-GB" sz="1400" dirty="0" err="1"/>
              <a:t>marketingEmailOptIn</a:t>
            </a:r>
            <a:r>
              <a:rPr lang="en-GB" sz="1400" dirty="0"/>
              <a:t>, </a:t>
            </a:r>
            <a:r>
              <a:rPr lang="en-GB" sz="1400" dirty="0" err="1"/>
              <a:t>isConcurrent</a:t>
            </a:r>
            <a:r>
              <a:rPr lang="en-GB" sz="1400" dirty="0"/>
              <a:t>, manager</a:t>
            </a:r>
          </a:p>
          <a:p>
            <a:pPr lvl="2"/>
            <a:r>
              <a:rPr lang="en-GB" sz="1600" dirty="0"/>
              <a:t>The user in the target will always be updated with these properties (and only these properties) of the source user</a:t>
            </a:r>
          </a:p>
          <a:p>
            <a:pPr lvl="2"/>
            <a:r>
              <a:rPr lang="en-GB" sz="1600" dirty="0"/>
              <a:t>The target user will either be updated or created as needed</a:t>
            </a:r>
          </a:p>
          <a:p>
            <a:pPr lvl="1"/>
            <a:r>
              <a:rPr lang="en-GB" dirty="0"/>
              <a:t>Scripts provide actions for Teams and Roles: </a:t>
            </a:r>
            <a:r>
              <a:rPr lang="en-GB" b="1" dirty="0"/>
              <a:t>add</a:t>
            </a:r>
            <a:r>
              <a:rPr lang="en-GB" dirty="0"/>
              <a:t>, </a:t>
            </a:r>
            <a:r>
              <a:rPr lang="en-GB" b="1" dirty="0"/>
              <a:t>remove</a:t>
            </a:r>
            <a:r>
              <a:rPr lang="en-GB" dirty="0"/>
              <a:t>, </a:t>
            </a:r>
            <a:r>
              <a:rPr lang="en-GB" b="1" dirty="0"/>
              <a:t>replace</a:t>
            </a:r>
            <a:r>
              <a:rPr lang="en-GB" dirty="0"/>
              <a:t> and </a:t>
            </a:r>
            <a:r>
              <a:rPr lang="en-GB" b="1" dirty="0"/>
              <a:t>keep</a:t>
            </a:r>
          </a:p>
          <a:p>
            <a:pPr lvl="2"/>
            <a:r>
              <a:rPr lang="en-GB" dirty="0"/>
              <a:t>The target users’ team and role assignment is as per the diagrams</a:t>
            </a:r>
          </a:p>
          <a:p>
            <a:pPr lvl="2"/>
            <a:r>
              <a:rPr lang="en-GB" dirty="0"/>
              <a:t>Team and role actions operate independently of each other</a:t>
            </a:r>
          </a:p>
          <a:p>
            <a:pPr lvl="2"/>
            <a:r>
              <a:rPr lang="en-GB" dirty="0"/>
              <a:t>Allows for flexible options and supports a variety of life-cycle scenarios</a:t>
            </a:r>
          </a:p>
          <a:p>
            <a:pPr lvl="1"/>
            <a:endParaRPr lang="en-GB" dirty="0"/>
          </a:p>
          <a:p>
            <a:pPr lvl="2"/>
            <a:endParaRPr lang="en-GB" dirty="0"/>
          </a:p>
        </p:txBody>
      </p:sp>
      <p:sp>
        <p:nvSpPr>
          <p:cNvPr id="4" name="Title"/>
          <p:cNvSpPr>
            <a:spLocks noGrp="1"/>
          </p:cNvSpPr>
          <p:nvPr>
            <p:ph type="title"/>
          </p:nvPr>
        </p:nvSpPr>
        <p:spPr>
          <a:xfrm>
            <a:off x="504001" y="504000"/>
            <a:ext cx="11186476" cy="677108"/>
          </a:xfrm>
        </p:spPr>
        <p:txBody>
          <a:bodyPr/>
          <a:lstStyle/>
          <a:p>
            <a:r>
              <a:rPr lang="en-GB"/>
              <a:t>Sample scripts for transporting teams and users</a:t>
            </a:r>
            <a:br>
              <a:rPr lang="en-GB"/>
            </a:br>
            <a:r>
              <a:rPr lang="en-GB" sz="2000" b="0"/>
              <a:t>Overview</a:t>
            </a:r>
            <a:endParaRPr lang="en-GB" sz="2000" b="0" dirty="0"/>
          </a:p>
        </p:txBody>
      </p:sp>
      <p:pic>
        <p:nvPicPr>
          <p:cNvPr id="5" name="Picture 4">
            <a:extLst>
              <a:ext uri="{FF2B5EF4-FFF2-40B4-BE49-F238E27FC236}">
                <a16:creationId xmlns:a16="http://schemas.microsoft.com/office/drawing/2014/main" id="{C4AD8C5B-95AB-4476-B92B-F8CEDB5C42B5}"/>
              </a:ext>
            </a:extLst>
          </p:cNvPr>
          <p:cNvPicPr>
            <a:picLocks noChangeAspect="1"/>
          </p:cNvPicPr>
          <p:nvPr/>
        </p:nvPicPr>
        <p:blipFill>
          <a:blip r:embed="rId3"/>
          <a:stretch>
            <a:fillRect/>
          </a:stretch>
        </p:blipFill>
        <p:spPr>
          <a:xfrm>
            <a:off x="7633252" y="3882640"/>
            <a:ext cx="4200348" cy="2333527"/>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EA6D5A4E-0EF2-4FB6-8428-3423BFEC3BE5}"/>
              </a:ext>
            </a:extLst>
          </p:cNvPr>
          <p:cNvPicPr>
            <a:picLocks noChangeAspect="1"/>
          </p:cNvPicPr>
          <p:nvPr/>
        </p:nvPicPr>
        <p:blipFill>
          <a:blip r:embed="rId4"/>
          <a:stretch>
            <a:fillRect/>
          </a:stretch>
        </p:blipFill>
        <p:spPr>
          <a:xfrm>
            <a:off x="7530761" y="1068528"/>
            <a:ext cx="4405331" cy="25413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119441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2042652"/>
            <a:ext cx="6162270" cy="3908324"/>
          </a:xfrm>
        </p:spPr>
        <p:txBody>
          <a:bodyPr>
            <a:normAutofit fontScale="92500" lnSpcReduction="10000"/>
          </a:bodyPr>
          <a:lstStyle/>
          <a:p>
            <a:r>
              <a:rPr lang="en-GB" dirty="0"/>
              <a:t>Sample scripts 953, 983 transporting teams</a:t>
            </a:r>
          </a:p>
          <a:p>
            <a:pPr lvl="1"/>
            <a:r>
              <a:rPr lang="en-GB" dirty="0"/>
              <a:t>You provide a ‘primary’ team which is simple the team of users you’d like to transport</a:t>
            </a:r>
          </a:p>
          <a:p>
            <a:pPr lvl="1"/>
            <a:r>
              <a:rPr lang="en-GB" dirty="0"/>
              <a:t>The relationships highlighted in green can be transported</a:t>
            </a:r>
          </a:p>
          <a:p>
            <a:pPr lvl="2"/>
            <a:r>
              <a:rPr lang="en-GB" dirty="0"/>
              <a:t>A user can be in multiple teams and any non-primary teams are ‘secondary’</a:t>
            </a:r>
          </a:p>
          <a:p>
            <a:pPr lvl="2"/>
            <a:r>
              <a:rPr lang="en-GB" dirty="0"/>
              <a:t>Both the user and the primary team role membership can be transported too</a:t>
            </a:r>
          </a:p>
          <a:p>
            <a:pPr lvl="2"/>
            <a:r>
              <a:rPr lang="en-GB" dirty="0"/>
              <a:t>The secondary team to role membership can not be transported. This means you may need to re-run the script for other teams to be ‘primary’</a:t>
            </a:r>
          </a:p>
          <a:p>
            <a:pPr lvl="1"/>
            <a:r>
              <a:rPr lang="en-GB" dirty="0"/>
              <a:t>Flexible options enable different relationships to be transported, with or without the actual users being transported themselves</a:t>
            </a:r>
          </a:p>
          <a:p>
            <a:pPr lvl="2"/>
            <a:endParaRPr lang="en-GB" dirty="0"/>
          </a:p>
          <a:p>
            <a:pPr lvl="2"/>
            <a:endParaRPr lang="en-GB" dirty="0"/>
          </a:p>
        </p:txBody>
      </p:sp>
      <p:sp>
        <p:nvSpPr>
          <p:cNvPr id="4" name="Title"/>
          <p:cNvSpPr>
            <a:spLocks noGrp="1"/>
          </p:cNvSpPr>
          <p:nvPr>
            <p:ph type="title"/>
          </p:nvPr>
        </p:nvSpPr>
        <p:spPr>
          <a:xfrm>
            <a:off x="504001" y="504000"/>
            <a:ext cx="11186476" cy="677108"/>
          </a:xfrm>
        </p:spPr>
        <p:txBody>
          <a:bodyPr/>
          <a:lstStyle/>
          <a:p>
            <a:r>
              <a:rPr lang="en-GB"/>
              <a:t>Sample scripts for transporting teams and users</a:t>
            </a:r>
            <a:br>
              <a:rPr lang="en-GB"/>
            </a:br>
            <a:r>
              <a:rPr lang="en-GB" sz="2000" b="0"/>
              <a:t>Overview</a:t>
            </a:r>
            <a:endParaRPr lang="en-GB" sz="2000" b="0" dirty="0"/>
          </a:p>
        </p:txBody>
      </p:sp>
      <p:pic>
        <p:nvPicPr>
          <p:cNvPr id="5" name="Picture 4">
            <a:extLst>
              <a:ext uri="{FF2B5EF4-FFF2-40B4-BE49-F238E27FC236}">
                <a16:creationId xmlns:a16="http://schemas.microsoft.com/office/drawing/2014/main" id="{07822A2C-F1B5-4742-9A5D-58E8067B35C1}"/>
              </a:ext>
            </a:extLst>
          </p:cNvPr>
          <p:cNvPicPr>
            <a:picLocks noChangeAspect="1"/>
          </p:cNvPicPr>
          <p:nvPr/>
        </p:nvPicPr>
        <p:blipFill>
          <a:blip r:embed="rId3"/>
          <a:stretch>
            <a:fillRect/>
          </a:stretch>
        </p:blipFill>
        <p:spPr>
          <a:xfrm>
            <a:off x="7355671" y="1600731"/>
            <a:ext cx="3358624" cy="4165006"/>
          </a:xfrm>
          <a:prstGeom prst="rect">
            <a:avLst/>
          </a:prstGeom>
          <a:ln>
            <a:noFill/>
          </a:ln>
          <a:effectLst>
            <a:outerShdw blurRad="292100" dist="139700" dir="2700000" algn="tl" rotWithShape="0">
              <a:srgbClr val="333333">
                <a:alpha val="65000"/>
              </a:srgbClr>
            </a:outerShdw>
          </a:effectLst>
        </p:spPr>
      </p:pic>
      <p:sp>
        <p:nvSpPr>
          <p:cNvPr id="6" name="Arrow: Right 5">
            <a:extLst>
              <a:ext uri="{FF2B5EF4-FFF2-40B4-BE49-F238E27FC236}">
                <a16:creationId xmlns:a16="http://schemas.microsoft.com/office/drawing/2014/main" id="{76B95158-B456-4A04-8573-B2632158F4C0}"/>
              </a:ext>
            </a:extLst>
          </p:cNvPr>
          <p:cNvSpPr/>
          <p:nvPr/>
        </p:nvSpPr>
        <p:spPr bwMode="gray">
          <a:xfrm rot="8261255" flipV="1">
            <a:off x="9019140" y="1640161"/>
            <a:ext cx="1893115" cy="685559"/>
          </a:xfrm>
          <a:prstGeom prst="rightArrow">
            <a:avLst/>
          </a:prstGeom>
          <a:solidFill>
            <a:srgbClr val="FFC000"/>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GB" sz="1800" b="0" i="0" u="none" strike="noStrike" kern="0" cap="none" spc="0" normalizeH="0" baseline="0" noProof="0" dirty="0">
                <a:ln>
                  <a:noFill/>
                </a:ln>
                <a:effectLst/>
                <a:uLnTx/>
                <a:uFillTx/>
                <a:ea typeface="Arial Unicode MS" pitchFamily="34" charset="-128"/>
                <a:cs typeface="Arial Unicode MS" pitchFamily="34" charset="-128"/>
              </a:rPr>
              <a:t>Primary Team</a:t>
            </a:r>
          </a:p>
        </p:txBody>
      </p:sp>
    </p:spTree>
    <p:extLst>
      <p:ext uri="{BB962C8B-B14F-4D97-AF65-F5344CB8AC3E}">
        <p14:creationId xmlns:p14="http://schemas.microsoft.com/office/powerpoint/2010/main" val="20165375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303108" y="4251569"/>
            <a:ext cx="11588261" cy="2102431"/>
          </a:xfrm>
        </p:spPr>
        <p:txBody>
          <a:bodyPr>
            <a:normAutofit fontScale="85000" lnSpcReduction="20000"/>
          </a:bodyPr>
          <a:lstStyle/>
          <a:p>
            <a:r>
              <a:rPr lang="en-GB" dirty="0"/>
              <a:t>Sample scripts 953, 983:</a:t>
            </a:r>
          </a:p>
          <a:p>
            <a:pPr lvl="1"/>
            <a:r>
              <a:rPr lang="en-GB" dirty="0"/>
              <a:t>Example 1: Transporting just the users, of a given team</a:t>
            </a:r>
          </a:p>
          <a:p>
            <a:pPr lvl="2"/>
            <a:r>
              <a:rPr lang="en-GB" dirty="0"/>
              <a:t>When ‘</a:t>
            </a:r>
            <a:r>
              <a:rPr lang="en-GB" b="1" dirty="0" err="1"/>
              <a:t>file_transport_users_of_primary_team</a:t>
            </a:r>
            <a:r>
              <a:rPr lang="en-GB" dirty="0"/>
              <a:t>’ is </a:t>
            </a:r>
            <a:r>
              <a:rPr lang="en-GB" b="1" dirty="0"/>
              <a:t>true </a:t>
            </a:r>
            <a:r>
              <a:rPr lang="en-GB" dirty="0"/>
              <a:t>the users of the team are transported</a:t>
            </a:r>
          </a:p>
          <a:p>
            <a:pPr lvl="2"/>
            <a:r>
              <a:rPr lang="en-GB" dirty="0"/>
              <a:t>The ‘</a:t>
            </a:r>
            <a:r>
              <a:rPr lang="en-GB" dirty="0" err="1"/>
              <a:t>file_transport_primary_team_roles_action</a:t>
            </a:r>
            <a:r>
              <a:rPr lang="en-GB" dirty="0"/>
              <a:t>’ is keep, so the target relationship is respected</a:t>
            </a:r>
          </a:p>
          <a:p>
            <a:pPr lvl="3"/>
            <a:r>
              <a:rPr lang="en-GB" dirty="0"/>
              <a:t>All the other actions are available (add, remove, replace) </a:t>
            </a:r>
          </a:p>
          <a:p>
            <a:pPr lvl="3"/>
            <a:r>
              <a:rPr lang="en-GB" dirty="0"/>
              <a:t>If you need to update the roles of other teams, you’ll need to run this script for each team</a:t>
            </a:r>
          </a:p>
          <a:p>
            <a:pPr lvl="2"/>
            <a:endParaRPr lang="en-GB" dirty="0"/>
          </a:p>
          <a:p>
            <a:pPr lvl="2"/>
            <a:r>
              <a:rPr lang="en-GB" dirty="0"/>
              <a:t>Postman isn’t really designed for hundreds of requests per iteration</a:t>
            </a:r>
          </a:p>
          <a:p>
            <a:pPr lvl="2"/>
            <a:r>
              <a:rPr lang="en-GB" dirty="0"/>
              <a:t>Means the maximum team size, when transporting users, is about 100</a:t>
            </a:r>
          </a:p>
        </p:txBody>
      </p:sp>
      <p:sp>
        <p:nvSpPr>
          <p:cNvPr id="4" name="Title"/>
          <p:cNvSpPr>
            <a:spLocks noGrp="1"/>
          </p:cNvSpPr>
          <p:nvPr>
            <p:ph type="title"/>
          </p:nvPr>
        </p:nvSpPr>
        <p:spPr>
          <a:xfrm>
            <a:off x="504001" y="504000"/>
            <a:ext cx="11186476" cy="677108"/>
          </a:xfrm>
        </p:spPr>
        <p:txBody>
          <a:bodyPr/>
          <a:lstStyle/>
          <a:p>
            <a:r>
              <a:rPr lang="en-GB" dirty="0"/>
              <a:t>Sample scripts for transporting teams and users</a:t>
            </a:r>
            <a:br>
              <a:rPr lang="en-GB" dirty="0"/>
            </a:br>
            <a:r>
              <a:rPr lang="en-GB" sz="2000" b="0" dirty="0"/>
              <a:t>Overview</a:t>
            </a:r>
          </a:p>
        </p:txBody>
      </p:sp>
      <p:pic>
        <p:nvPicPr>
          <p:cNvPr id="2" name="Picture 1">
            <a:extLst>
              <a:ext uri="{FF2B5EF4-FFF2-40B4-BE49-F238E27FC236}">
                <a16:creationId xmlns:a16="http://schemas.microsoft.com/office/drawing/2014/main" id="{B9FC5E56-172C-4340-AF12-32167EB23EA6}"/>
              </a:ext>
            </a:extLst>
          </p:cNvPr>
          <p:cNvPicPr>
            <a:picLocks noChangeAspect="1"/>
          </p:cNvPicPr>
          <p:nvPr/>
        </p:nvPicPr>
        <p:blipFill>
          <a:blip r:embed="rId3"/>
          <a:stretch>
            <a:fillRect/>
          </a:stretch>
        </p:blipFill>
        <p:spPr>
          <a:xfrm>
            <a:off x="2991338" y="1138792"/>
            <a:ext cx="5661984" cy="3269085"/>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D1152DDE-2C80-428A-8C28-80AF1750ED7D}"/>
              </a:ext>
            </a:extLst>
          </p:cNvPr>
          <p:cNvPicPr>
            <a:picLocks noChangeAspect="1"/>
          </p:cNvPicPr>
          <p:nvPr/>
        </p:nvPicPr>
        <p:blipFill>
          <a:blip r:embed="rId4"/>
          <a:stretch>
            <a:fillRect/>
          </a:stretch>
        </p:blipFill>
        <p:spPr>
          <a:xfrm>
            <a:off x="5557103" y="1815900"/>
            <a:ext cx="5064005" cy="1865138"/>
          </a:xfrm>
          <a:prstGeom prst="rect">
            <a:avLst/>
          </a:prstGeom>
        </p:spPr>
      </p:pic>
      <p:sp>
        <p:nvSpPr>
          <p:cNvPr id="6" name="Arrow: Right 5">
            <a:extLst>
              <a:ext uri="{FF2B5EF4-FFF2-40B4-BE49-F238E27FC236}">
                <a16:creationId xmlns:a16="http://schemas.microsoft.com/office/drawing/2014/main" id="{7762F1EA-22ED-4EB8-9378-2290A5DF939F}"/>
              </a:ext>
            </a:extLst>
          </p:cNvPr>
          <p:cNvSpPr/>
          <p:nvPr/>
        </p:nvSpPr>
        <p:spPr bwMode="gray">
          <a:xfrm rot="15647693" flipV="1">
            <a:off x="9145253" y="3202521"/>
            <a:ext cx="983923" cy="685559"/>
          </a:xfrm>
          <a:prstGeom prst="rightArrow">
            <a:avLst/>
          </a:prstGeom>
          <a:solidFill>
            <a:srgbClr val="FFC000"/>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7" name="Picture 6">
            <a:extLst>
              <a:ext uri="{FF2B5EF4-FFF2-40B4-BE49-F238E27FC236}">
                <a16:creationId xmlns:a16="http://schemas.microsoft.com/office/drawing/2014/main" id="{B4C68B24-AD96-40D8-BF44-1D3AC5D65E15}"/>
              </a:ext>
            </a:extLst>
          </p:cNvPr>
          <p:cNvPicPr>
            <a:picLocks noChangeAspect="1"/>
          </p:cNvPicPr>
          <p:nvPr/>
        </p:nvPicPr>
        <p:blipFill>
          <a:blip r:embed="rId5"/>
          <a:stretch>
            <a:fillRect/>
          </a:stretch>
        </p:blipFill>
        <p:spPr>
          <a:xfrm>
            <a:off x="147980" y="5759938"/>
            <a:ext cx="356021" cy="3031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577909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76E7836-B172-43E6-AAD5-2C3CF9BC10D2}"/>
              </a:ext>
            </a:extLst>
          </p:cNvPr>
          <p:cNvPicPr>
            <a:picLocks noChangeAspect="1"/>
          </p:cNvPicPr>
          <p:nvPr/>
        </p:nvPicPr>
        <p:blipFill>
          <a:blip r:embed="rId3"/>
          <a:stretch>
            <a:fillRect/>
          </a:stretch>
        </p:blipFill>
        <p:spPr>
          <a:xfrm>
            <a:off x="6816264" y="1982178"/>
            <a:ext cx="4600575" cy="2219325"/>
          </a:xfrm>
          <a:prstGeom prst="rect">
            <a:avLst/>
          </a:prstGeom>
        </p:spPr>
      </p:pic>
      <p:sp>
        <p:nvSpPr>
          <p:cNvPr id="4" name="Title"/>
          <p:cNvSpPr>
            <a:spLocks noGrp="1"/>
          </p:cNvSpPr>
          <p:nvPr>
            <p:ph type="title"/>
          </p:nvPr>
        </p:nvSpPr>
        <p:spPr>
          <a:xfrm>
            <a:off x="504001" y="504000"/>
            <a:ext cx="11186476" cy="677108"/>
          </a:xfrm>
        </p:spPr>
        <p:txBody>
          <a:bodyPr/>
          <a:lstStyle/>
          <a:p>
            <a:r>
              <a:rPr lang="en-GB"/>
              <a:t>Sample scripts for transporting teams and users</a:t>
            </a:r>
            <a:br>
              <a:rPr lang="en-GB"/>
            </a:br>
            <a:r>
              <a:rPr lang="en-GB" sz="2000" b="0"/>
              <a:t>Overview</a:t>
            </a:r>
            <a:endParaRPr lang="en-GB" sz="2000" b="0" dirty="0"/>
          </a:p>
        </p:txBody>
      </p:sp>
      <p:pic>
        <p:nvPicPr>
          <p:cNvPr id="2" name="Picture 1">
            <a:extLst>
              <a:ext uri="{FF2B5EF4-FFF2-40B4-BE49-F238E27FC236}">
                <a16:creationId xmlns:a16="http://schemas.microsoft.com/office/drawing/2014/main" id="{E8B320BA-1E37-4F7D-A573-EA538EFCC9F7}"/>
              </a:ext>
            </a:extLst>
          </p:cNvPr>
          <p:cNvPicPr>
            <a:picLocks noChangeAspect="1"/>
          </p:cNvPicPr>
          <p:nvPr/>
        </p:nvPicPr>
        <p:blipFill>
          <a:blip r:embed="rId4"/>
          <a:stretch>
            <a:fillRect/>
          </a:stretch>
        </p:blipFill>
        <p:spPr>
          <a:xfrm>
            <a:off x="1236174" y="1282783"/>
            <a:ext cx="5727334" cy="3136939"/>
          </a:xfrm>
          <a:prstGeom prst="rect">
            <a:avLst/>
          </a:prstGeom>
          <a:ln>
            <a:noFill/>
          </a:ln>
          <a:effectLst>
            <a:outerShdw blurRad="292100" dist="139700" dir="2700000" algn="tl" rotWithShape="0">
              <a:srgbClr val="333333">
                <a:alpha val="65000"/>
              </a:srgbClr>
            </a:outerShdw>
          </a:effectLst>
        </p:spPr>
      </p:pic>
      <p:sp>
        <p:nvSpPr>
          <p:cNvPr id="9" name="Text Placeholder">
            <a:extLst>
              <a:ext uri="{FF2B5EF4-FFF2-40B4-BE49-F238E27FC236}">
                <a16:creationId xmlns:a16="http://schemas.microsoft.com/office/drawing/2014/main" id="{801C14AD-21CD-47FB-8F53-977B0042CC7F}"/>
              </a:ext>
            </a:extLst>
          </p:cNvPr>
          <p:cNvSpPr>
            <a:spLocks noGrp="1"/>
          </p:cNvSpPr>
          <p:nvPr>
            <p:ph type="body" sz="quarter" idx="10"/>
          </p:nvPr>
        </p:nvSpPr>
        <p:spPr>
          <a:xfrm>
            <a:off x="303108" y="4844562"/>
            <a:ext cx="11588261" cy="1509438"/>
          </a:xfrm>
        </p:spPr>
        <p:txBody>
          <a:bodyPr>
            <a:normAutofit/>
          </a:bodyPr>
          <a:lstStyle/>
          <a:p>
            <a:r>
              <a:rPr lang="en-GB" dirty="0"/>
              <a:t>Sample scripts 953, 983:</a:t>
            </a:r>
          </a:p>
          <a:p>
            <a:pPr lvl="1"/>
            <a:r>
              <a:rPr lang="en-GB" dirty="0"/>
              <a:t>Example 2: Transport users and their team relationship</a:t>
            </a:r>
          </a:p>
          <a:p>
            <a:pPr lvl="2"/>
            <a:r>
              <a:rPr lang="en-GB" dirty="0"/>
              <a:t>This configuration will transport the users’ team membership</a:t>
            </a:r>
          </a:p>
          <a:p>
            <a:pPr lvl="2"/>
            <a:endParaRPr lang="en-GB" dirty="0"/>
          </a:p>
        </p:txBody>
      </p:sp>
      <p:sp>
        <p:nvSpPr>
          <p:cNvPr id="10" name="Arrow: Right 9">
            <a:extLst>
              <a:ext uri="{FF2B5EF4-FFF2-40B4-BE49-F238E27FC236}">
                <a16:creationId xmlns:a16="http://schemas.microsoft.com/office/drawing/2014/main" id="{2B0A0EA6-9ECE-4B9C-A7D7-3D763D2EE327}"/>
              </a:ext>
            </a:extLst>
          </p:cNvPr>
          <p:cNvSpPr/>
          <p:nvPr/>
        </p:nvSpPr>
        <p:spPr bwMode="gray">
          <a:xfrm rot="14928303" flipV="1">
            <a:off x="10799202" y="3086220"/>
            <a:ext cx="983923" cy="685559"/>
          </a:xfrm>
          <a:prstGeom prst="rightArrow">
            <a:avLst/>
          </a:prstGeom>
          <a:solidFill>
            <a:srgbClr val="FFC000"/>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17269482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504001" y="504000"/>
            <a:ext cx="11186476" cy="677108"/>
          </a:xfrm>
        </p:spPr>
        <p:txBody>
          <a:bodyPr/>
          <a:lstStyle/>
          <a:p>
            <a:r>
              <a:rPr lang="en-GB" dirty="0"/>
              <a:t>Sample scripts for transporting teams and users</a:t>
            </a:r>
            <a:br>
              <a:rPr lang="en-GB" dirty="0"/>
            </a:br>
            <a:r>
              <a:rPr lang="en-GB" sz="2000" b="0" dirty="0"/>
              <a:t>Overview</a:t>
            </a:r>
          </a:p>
        </p:txBody>
      </p:sp>
      <p:sp>
        <p:nvSpPr>
          <p:cNvPr id="7" name="Text Placeholder">
            <a:extLst>
              <a:ext uri="{FF2B5EF4-FFF2-40B4-BE49-F238E27FC236}">
                <a16:creationId xmlns:a16="http://schemas.microsoft.com/office/drawing/2014/main" id="{C99D2B48-A7EB-4435-8D49-855312BC46A6}"/>
              </a:ext>
            </a:extLst>
          </p:cNvPr>
          <p:cNvSpPr>
            <a:spLocks noGrp="1"/>
          </p:cNvSpPr>
          <p:nvPr>
            <p:ph type="body" sz="quarter" idx="10"/>
          </p:nvPr>
        </p:nvSpPr>
        <p:spPr>
          <a:xfrm>
            <a:off x="303108" y="4844562"/>
            <a:ext cx="11588261" cy="1697554"/>
          </a:xfrm>
        </p:spPr>
        <p:txBody>
          <a:bodyPr>
            <a:normAutofit/>
          </a:bodyPr>
          <a:lstStyle/>
          <a:p>
            <a:r>
              <a:rPr lang="en-GB" dirty="0"/>
              <a:t>Sample scripts 953, 983:</a:t>
            </a:r>
          </a:p>
          <a:p>
            <a:pPr lvl="1"/>
            <a:r>
              <a:rPr lang="en-GB" dirty="0"/>
              <a:t>Example 3: Transporting primary team with display name only</a:t>
            </a:r>
          </a:p>
          <a:p>
            <a:pPr lvl="2"/>
            <a:r>
              <a:rPr lang="en-GB" dirty="0"/>
              <a:t>The users are not being transported, nor the members of the team</a:t>
            </a:r>
          </a:p>
          <a:p>
            <a:pPr lvl="2"/>
            <a:r>
              <a:rPr lang="en-GB" dirty="0"/>
              <a:t>Because the ‘</a:t>
            </a:r>
            <a:r>
              <a:rPr lang="en-GB" b="1" dirty="0" err="1"/>
              <a:t>users_of_primary_team</a:t>
            </a:r>
            <a:r>
              <a:rPr lang="en-GB" dirty="0"/>
              <a:t>’ is </a:t>
            </a:r>
            <a:r>
              <a:rPr lang="en-GB" b="1" dirty="0"/>
              <a:t>false</a:t>
            </a:r>
            <a:r>
              <a:rPr lang="en-GB" dirty="0"/>
              <a:t>, the </a:t>
            </a:r>
            <a:r>
              <a:rPr lang="en-GB" b="1" dirty="0" err="1"/>
              <a:t>users_role_action</a:t>
            </a:r>
            <a:r>
              <a:rPr lang="en-GB" b="1" dirty="0"/>
              <a:t> </a:t>
            </a:r>
            <a:r>
              <a:rPr lang="en-GB" dirty="0"/>
              <a:t>and </a:t>
            </a:r>
            <a:r>
              <a:rPr lang="en-GB" b="1" dirty="0" err="1"/>
              <a:t>users_team_action</a:t>
            </a:r>
            <a:r>
              <a:rPr lang="en-GB" b="1" dirty="0"/>
              <a:t> </a:t>
            </a:r>
            <a:r>
              <a:rPr lang="en-GB" dirty="0"/>
              <a:t>has no effect</a:t>
            </a:r>
          </a:p>
          <a:p>
            <a:pPr lvl="2"/>
            <a:r>
              <a:rPr lang="en-GB" dirty="0"/>
              <a:t>There is no limit on the number of users that make up this team membership</a:t>
            </a:r>
          </a:p>
          <a:p>
            <a:pPr lvl="2"/>
            <a:endParaRPr lang="en-GB" dirty="0"/>
          </a:p>
          <a:p>
            <a:pPr lvl="2"/>
            <a:endParaRPr lang="en-GB" dirty="0"/>
          </a:p>
        </p:txBody>
      </p:sp>
      <p:pic>
        <p:nvPicPr>
          <p:cNvPr id="6" name="Picture 5">
            <a:extLst>
              <a:ext uri="{FF2B5EF4-FFF2-40B4-BE49-F238E27FC236}">
                <a16:creationId xmlns:a16="http://schemas.microsoft.com/office/drawing/2014/main" id="{F7FD4114-527B-4CB1-9FA4-50E1202C27D1}"/>
              </a:ext>
            </a:extLst>
          </p:cNvPr>
          <p:cNvPicPr>
            <a:picLocks noChangeAspect="1"/>
          </p:cNvPicPr>
          <p:nvPr/>
        </p:nvPicPr>
        <p:blipFill>
          <a:blip r:embed="rId3"/>
          <a:stretch>
            <a:fillRect/>
          </a:stretch>
        </p:blipFill>
        <p:spPr>
          <a:xfrm>
            <a:off x="828677" y="1358668"/>
            <a:ext cx="6767878" cy="3408639"/>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859D68AA-A85C-451B-A7C1-E18C55EF5CFA}"/>
              </a:ext>
            </a:extLst>
          </p:cNvPr>
          <p:cNvPicPr>
            <a:picLocks noChangeAspect="1"/>
          </p:cNvPicPr>
          <p:nvPr/>
        </p:nvPicPr>
        <p:blipFill>
          <a:blip r:embed="rId4"/>
          <a:stretch>
            <a:fillRect/>
          </a:stretch>
        </p:blipFill>
        <p:spPr>
          <a:xfrm>
            <a:off x="5672626" y="2290762"/>
            <a:ext cx="4648200" cy="2276475"/>
          </a:xfrm>
          <a:prstGeom prst="rect">
            <a:avLst/>
          </a:prstGeom>
        </p:spPr>
      </p:pic>
    </p:spTree>
    <p:extLst>
      <p:ext uri="{BB962C8B-B14F-4D97-AF65-F5344CB8AC3E}">
        <p14:creationId xmlns:p14="http://schemas.microsoft.com/office/powerpoint/2010/main" val="5018636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209803" y="4204265"/>
            <a:ext cx="7495011" cy="2200448"/>
          </a:xfrm>
        </p:spPr>
        <p:txBody>
          <a:bodyPr>
            <a:normAutofit/>
          </a:bodyPr>
          <a:lstStyle/>
          <a:p>
            <a:pPr lvl="1"/>
            <a:r>
              <a:rPr lang="en-GB" sz="1600" dirty="0"/>
              <a:t>Transporting users and teams from one SAP Analytics Cloud Service to another</a:t>
            </a:r>
          </a:p>
          <a:p>
            <a:pPr lvl="2"/>
            <a:r>
              <a:rPr lang="en-GB" sz="1600" dirty="0"/>
              <a:t>Doesn’t really transport a user since their personal content is not transported!</a:t>
            </a:r>
          </a:p>
          <a:p>
            <a:pPr lvl="2"/>
            <a:r>
              <a:rPr lang="en-GB" sz="1600" dirty="0"/>
              <a:t>Transports users, users of a team* and teams</a:t>
            </a:r>
          </a:p>
          <a:p>
            <a:pPr lvl="2"/>
            <a:r>
              <a:rPr lang="en-GB" sz="1600" dirty="0"/>
              <a:t>Includes their roles and team assignment of the user and the primary team</a:t>
            </a:r>
            <a:endParaRPr lang="en-GB" sz="1400" dirty="0"/>
          </a:p>
          <a:p>
            <a:pPr lvl="3"/>
            <a:r>
              <a:rPr lang="en-GB" sz="1400" dirty="0"/>
              <a:t>i.e. all the green lines in the diagram</a:t>
            </a:r>
          </a:p>
          <a:p>
            <a:pPr lvl="2"/>
            <a:r>
              <a:rPr lang="en-GB" sz="1600" dirty="0"/>
              <a:t>Supports both NEO and Cloud Foundry Platforms (and any combination)</a:t>
            </a:r>
          </a:p>
          <a:p>
            <a:pPr marL="179387" lvl="2" indent="0">
              <a:buNone/>
            </a:pPr>
            <a:endParaRPr lang="en-GB" sz="1600" dirty="0"/>
          </a:p>
          <a:p>
            <a:pPr lvl="2"/>
            <a:r>
              <a:rPr lang="en-GB" sz="1200" dirty="0"/>
              <a:t>* team size is limited to ~100</a:t>
            </a:r>
          </a:p>
        </p:txBody>
      </p:sp>
      <p:sp>
        <p:nvSpPr>
          <p:cNvPr id="12" name="Agenda">
            <a:extLst>
              <a:ext uri="{FF2B5EF4-FFF2-40B4-BE49-F238E27FC236}">
                <a16:creationId xmlns:a16="http://schemas.microsoft.com/office/drawing/2014/main" id="{84E67BAD-26C1-409A-AF98-5084942433A5}"/>
              </a:ext>
            </a:extLst>
          </p:cNvPr>
          <p:cNvSpPr>
            <a:spLocks noGrp="1"/>
          </p:cNvSpPr>
          <p:nvPr>
            <p:ph type="title"/>
          </p:nvPr>
        </p:nvSpPr>
        <p:spPr>
          <a:xfrm>
            <a:off x="504001" y="504000"/>
            <a:ext cx="11186476" cy="677108"/>
          </a:xfrm>
        </p:spPr>
        <p:txBody>
          <a:bodyPr/>
          <a:lstStyle/>
          <a:p>
            <a:r>
              <a:rPr lang="en-GB"/>
              <a:t>SAP Analytics Cloud SCIM API Sample Scripts</a:t>
            </a:r>
            <a:br>
              <a:rPr lang="en-GB"/>
            </a:br>
            <a:r>
              <a:rPr lang="en-GB" sz="2000" b="0"/>
              <a:t>Use-cases</a:t>
            </a:r>
            <a:endParaRPr lang="en-GB" dirty="0"/>
          </a:p>
        </p:txBody>
      </p:sp>
      <p:pic>
        <p:nvPicPr>
          <p:cNvPr id="3" name="Picture 2">
            <a:extLst>
              <a:ext uri="{FF2B5EF4-FFF2-40B4-BE49-F238E27FC236}">
                <a16:creationId xmlns:a16="http://schemas.microsoft.com/office/drawing/2014/main" id="{63B3EFED-99F4-4502-860C-C569A40D4A00}"/>
              </a:ext>
            </a:extLst>
          </p:cNvPr>
          <p:cNvPicPr>
            <a:picLocks noChangeAspect="1"/>
          </p:cNvPicPr>
          <p:nvPr/>
        </p:nvPicPr>
        <p:blipFill>
          <a:blip r:embed="rId3"/>
          <a:stretch>
            <a:fillRect/>
          </a:stretch>
        </p:blipFill>
        <p:spPr>
          <a:xfrm>
            <a:off x="2477037" y="1181108"/>
            <a:ext cx="3391427" cy="2713141"/>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0138731A-F10A-4653-A93E-D261243D461B}"/>
              </a:ext>
            </a:extLst>
          </p:cNvPr>
          <p:cNvPicPr>
            <a:picLocks noChangeAspect="1"/>
          </p:cNvPicPr>
          <p:nvPr/>
        </p:nvPicPr>
        <p:blipFill>
          <a:blip r:embed="rId4"/>
          <a:stretch>
            <a:fillRect/>
          </a:stretch>
        </p:blipFill>
        <p:spPr>
          <a:xfrm>
            <a:off x="8403265" y="739471"/>
            <a:ext cx="2629745" cy="3261129"/>
          </a:xfrm>
          <a:prstGeom prst="rect">
            <a:avLst/>
          </a:prstGeom>
          <a:ln>
            <a:noFill/>
          </a:ln>
          <a:effectLst>
            <a:outerShdw blurRad="292100" dist="139700" dir="2700000" algn="tl" rotWithShape="0">
              <a:srgbClr val="333333">
                <a:alpha val="65000"/>
              </a:srgbClr>
            </a:outerShdw>
          </a:effectLst>
        </p:spPr>
      </p:pic>
      <p:sp>
        <p:nvSpPr>
          <p:cNvPr id="6" name="Text Placeholder">
            <a:extLst>
              <a:ext uri="{FF2B5EF4-FFF2-40B4-BE49-F238E27FC236}">
                <a16:creationId xmlns:a16="http://schemas.microsoft.com/office/drawing/2014/main" id="{D0C6C002-A420-4C77-9DAE-E34184666655}"/>
              </a:ext>
            </a:extLst>
          </p:cNvPr>
          <p:cNvSpPr txBox="1">
            <a:spLocks/>
          </p:cNvSpPr>
          <p:nvPr/>
        </p:nvSpPr>
        <p:spPr bwMode="black">
          <a:xfrm>
            <a:off x="7928964" y="4204265"/>
            <a:ext cx="4056408" cy="1814872"/>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sz="1600" dirty="0"/>
              <a:t>SAP Analytics Cloud supports transporting:</a:t>
            </a:r>
          </a:p>
          <a:p>
            <a:pPr lvl="2"/>
            <a:r>
              <a:rPr lang="en-GB" sz="1600" dirty="0"/>
              <a:t>Teams (without their membership)</a:t>
            </a:r>
          </a:p>
          <a:p>
            <a:pPr lvl="2"/>
            <a:r>
              <a:rPr lang="en-GB" sz="1600" dirty="0"/>
              <a:t>Team to Roles relationship</a:t>
            </a:r>
          </a:p>
          <a:p>
            <a:pPr lvl="2"/>
            <a:r>
              <a:rPr lang="en-GB" sz="1600" dirty="0"/>
              <a:t>Roles (without their user membership)</a:t>
            </a:r>
          </a:p>
          <a:p>
            <a:pPr lvl="1"/>
            <a:endParaRPr lang="en-GB" sz="1600" dirty="0"/>
          </a:p>
          <a:p>
            <a:pPr lvl="1"/>
            <a:r>
              <a:rPr lang="en-GB" sz="1600" dirty="0"/>
              <a:t>But the API does allow us to do this!</a:t>
            </a:r>
          </a:p>
        </p:txBody>
      </p:sp>
    </p:spTree>
    <p:extLst>
      <p:ext uri="{BB962C8B-B14F-4D97-AF65-F5344CB8AC3E}">
        <p14:creationId xmlns:p14="http://schemas.microsoft.com/office/powerpoint/2010/main" val="28514883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504001" y="504000"/>
            <a:ext cx="11186476" cy="677108"/>
          </a:xfrm>
        </p:spPr>
        <p:txBody>
          <a:bodyPr/>
          <a:lstStyle/>
          <a:p>
            <a:r>
              <a:rPr lang="en-GB"/>
              <a:t>Sample scripts for transporting teams and users</a:t>
            </a:r>
            <a:br>
              <a:rPr lang="en-GB"/>
            </a:br>
            <a:r>
              <a:rPr lang="en-GB" sz="2000" b="0"/>
              <a:t>Overview</a:t>
            </a:r>
            <a:endParaRPr lang="en-GB" sz="2000" b="0" dirty="0"/>
          </a:p>
        </p:txBody>
      </p:sp>
      <p:sp>
        <p:nvSpPr>
          <p:cNvPr id="7" name="Text Placeholder">
            <a:extLst>
              <a:ext uri="{FF2B5EF4-FFF2-40B4-BE49-F238E27FC236}">
                <a16:creationId xmlns:a16="http://schemas.microsoft.com/office/drawing/2014/main" id="{C99D2B48-A7EB-4435-8D49-855312BC46A6}"/>
              </a:ext>
            </a:extLst>
          </p:cNvPr>
          <p:cNvSpPr>
            <a:spLocks noGrp="1"/>
          </p:cNvSpPr>
          <p:nvPr>
            <p:ph type="body" sz="quarter" idx="10"/>
          </p:nvPr>
        </p:nvSpPr>
        <p:spPr>
          <a:xfrm>
            <a:off x="303108" y="4844562"/>
            <a:ext cx="11588261" cy="1509438"/>
          </a:xfrm>
        </p:spPr>
        <p:txBody>
          <a:bodyPr>
            <a:normAutofit fontScale="92500" lnSpcReduction="20000"/>
          </a:bodyPr>
          <a:lstStyle/>
          <a:p>
            <a:r>
              <a:rPr lang="en-GB" dirty="0"/>
              <a:t>Sample scripts 953, 983:</a:t>
            </a:r>
          </a:p>
          <a:p>
            <a:pPr lvl="1"/>
            <a:r>
              <a:rPr lang="en-GB" dirty="0"/>
              <a:t>Example 4: Transport primary team membership without transporting the actual users!</a:t>
            </a:r>
          </a:p>
          <a:p>
            <a:pPr lvl="2"/>
            <a:r>
              <a:rPr lang="en-GB" dirty="0"/>
              <a:t>This configuration transports the team membership and the teams’ display name</a:t>
            </a:r>
          </a:p>
          <a:p>
            <a:pPr lvl="2"/>
            <a:r>
              <a:rPr lang="en-GB" dirty="0"/>
              <a:t>The users in the source are expected to be in the target</a:t>
            </a:r>
          </a:p>
          <a:p>
            <a:pPr lvl="3"/>
            <a:r>
              <a:rPr lang="en-GB" dirty="0"/>
              <a:t>If the users are missing in the target the console log will list each user not found</a:t>
            </a:r>
          </a:p>
          <a:p>
            <a:pPr lvl="2"/>
            <a:r>
              <a:rPr lang="en-GB" dirty="0"/>
              <a:t>The ‘</a:t>
            </a:r>
            <a:r>
              <a:rPr lang="en-GB" b="1" dirty="0" err="1"/>
              <a:t>users_of_primary_team</a:t>
            </a:r>
            <a:r>
              <a:rPr lang="en-GB" dirty="0"/>
              <a:t>’ is </a:t>
            </a:r>
            <a:r>
              <a:rPr lang="en-GB" b="1" dirty="0"/>
              <a:t>false</a:t>
            </a:r>
            <a:r>
              <a:rPr lang="en-GB" dirty="0"/>
              <a:t> so the </a:t>
            </a:r>
            <a:r>
              <a:rPr lang="en-GB" b="1" dirty="0" err="1"/>
              <a:t>users_role_action</a:t>
            </a:r>
            <a:r>
              <a:rPr lang="en-GB" b="1" dirty="0"/>
              <a:t> </a:t>
            </a:r>
            <a:r>
              <a:rPr lang="en-GB" dirty="0"/>
              <a:t>and </a:t>
            </a:r>
            <a:r>
              <a:rPr lang="en-GB" b="1" dirty="0" err="1"/>
              <a:t>users_team_action</a:t>
            </a:r>
            <a:r>
              <a:rPr lang="en-GB" b="1" dirty="0"/>
              <a:t> </a:t>
            </a:r>
            <a:r>
              <a:rPr lang="en-GB" dirty="0"/>
              <a:t>has no effect</a:t>
            </a:r>
          </a:p>
          <a:p>
            <a:pPr lvl="2"/>
            <a:endParaRPr lang="en-GB" dirty="0"/>
          </a:p>
        </p:txBody>
      </p:sp>
      <p:pic>
        <p:nvPicPr>
          <p:cNvPr id="2" name="Picture 1">
            <a:extLst>
              <a:ext uri="{FF2B5EF4-FFF2-40B4-BE49-F238E27FC236}">
                <a16:creationId xmlns:a16="http://schemas.microsoft.com/office/drawing/2014/main" id="{CC85D80A-3028-48CB-8364-5E535B83CA7D}"/>
              </a:ext>
            </a:extLst>
          </p:cNvPr>
          <p:cNvPicPr>
            <a:picLocks noChangeAspect="1"/>
          </p:cNvPicPr>
          <p:nvPr/>
        </p:nvPicPr>
        <p:blipFill>
          <a:blip r:embed="rId3"/>
          <a:stretch>
            <a:fillRect/>
          </a:stretch>
        </p:blipFill>
        <p:spPr>
          <a:xfrm>
            <a:off x="1365982" y="1294427"/>
            <a:ext cx="6378395" cy="3436815"/>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94CF73DA-7027-4CD8-8047-62A5CC267CAF}"/>
              </a:ext>
            </a:extLst>
          </p:cNvPr>
          <p:cNvPicPr>
            <a:picLocks noChangeAspect="1"/>
          </p:cNvPicPr>
          <p:nvPr/>
        </p:nvPicPr>
        <p:blipFill>
          <a:blip r:embed="rId4"/>
          <a:stretch>
            <a:fillRect/>
          </a:stretch>
        </p:blipFill>
        <p:spPr>
          <a:xfrm>
            <a:off x="6764703" y="2239474"/>
            <a:ext cx="4714875" cy="2238375"/>
          </a:xfrm>
          <a:prstGeom prst="rect">
            <a:avLst/>
          </a:prstGeom>
        </p:spPr>
      </p:pic>
    </p:spTree>
    <p:extLst>
      <p:ext uri="{BB962C8B-B14F-4D97-AF65-F5344CB8AC3E}">
        <p14:creationId xmlns:p14="http://schemas.microsoft.com/office/powerpoint/2010/main" val="12808459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303108" y="5322277"/>
            <a:ext cx="11588261" cy="1031723"/>
          </a:xfrm>
        </p:spPr>
        <p:txBody>
          <a:bodyPr>
            <a:normAutofit/>
          </a:bodyPr>
          <a:lstStyle/>
          <a:p>
            <a:pPr lvl="1"/>
            <a:r>
              <a:rPr lang="en-GB" dirty="0"/>
              <a:t>Data for the other scripts is not provided</a:t>
            </a:r>
          </a:p>
          <a:p>
            <a:pPr lvl="1"/>
            <a:r>
              <a:rPr lang="en-GB" dirty="0"/>
              <a:t>Script 933 is comparable with 903 and 233</a:t>
            </a:r>
          </a:p>
          <a:p>
            <a:pPr lvl="1"/>
            <a:r>
              <a:rPr lang="en-GB" dirty="0"/>
              <a:t>Script 993 is comparable with 953 and 233</a:t>
            </a:r>
          </a:p>
          <a:p>
            <a:pPr lvl="2"/>
            <a:endParaRPr lang="en-GB" dirty="0"/>
          </a:p>
          <a:p>
            <a:pPr lvl="2"/>
            <a:endParaRPr lang="en-GB" dirty="0"/>
          </a:p>
        </p:txBody>
      </p:sp>
      <p:sp>
        <p:nvSpPr>
          <p:cNvPr id="4" name="Title"/>
          <p:cNvSpPr>
            <a:spLocks noGrp="1"/>
          </p:cNvSpPr>
          <p:nvPr>
            <p:ph type="title"/>
          </p:nvPr>
        </p:nvSpPr>
        <p:spPr>
          <a:xfrm>
            <a:off x="504001" y="504000"/>
            <a:ext cx="11186476" cy="677108"/>
          </a:xfrm>
        </p:spPr>
        <p:txBody>
          <a:bodyPr/>
          <a:lstStyle/>
          <a:p>
            <a:r>
              <a:rPr lang="en-GB"/>
              <a:t>Sample scripts for transporting teams and users</a:t>
            </a:r>
            <a:br>
              <a:rPr lang="en-GB"/>
            </a:br>
            <a:r>
              <a:rPr lang="en-GB" sz="2000" b="0"/>
              <a:t>Throughput performance</a:t>
            </a:r>
            <a:endParaRPr lang="en-GB" sz="2000" b="0" dirty="0"/>
          </a:p>
        </p:txBody>
      </p:sp>
      <p:graphicFrame>
        <p:nvGraphicFramePr>
          <p:cNvPr id="6" name="Table 4">
            <a:extLst>
              <a:ext uri="{FF2B5EF4-FFF2-40B4-BE49-F238E27FC236}">
                <a16:creationId xmlns:a16="http://schemas.microsoft.com/office/drawing/2014/main" id="{0DBAD980-3275-4B4E-9324-A231A5FCED6F}"/>
              </a:ext>
            </a:extLst>
          </p:cNvPr>
          <p:cNvGraphicFramePr>
            <a:graphicFrameLocks noGrp="1"/>
          </p:cNvGraphicFramePr>
          <p:nvPr>
            <p:extLst>
              <p:ext uri="{D42A27DB-BD31-4B8C-83A1-F6EECF244321}">
                <p14:modId xmlns:p14="http://schemas.microsoft.com/office/powerpoint/2010/main" val="3315692194"/>
              </p:ext>
            </p:extLst>
          </p:nvPr>
        </p:nvGraphicFramePr>
        <p:xfrm>
          <a:off x="1395930" y="2041378"/>
          <a:ext cx="8613623" cy="1889760"/>
        </p:xfrm>
        <a:graphic>
          <a:graphicData uri="http://schemas.openxmlformats.org/drawingml/2006/table">
            <a:tbl>
              <a:tblPr firstRow="1">
                <a:tableStyleId>{08FB837D-C827-4EFA-A057-4D05807E0F7C}</a:tableStyleId>
              </a:tblPr>
              <a:tblGrid>
                <a:gridCol w="5949554">
                  <a:extLst>
                    <a:ext uri="{9D8B030D-6E8A-4147-A177-3AD203B41FA5}">
                      <a16:colId xmlns:a16="http://schemas.microsoft.com/office/drawing/2014/main" val="1747604431"/>
                    </a:ext>
                  </a:extLst>
                </a:gridCol>
                <a:gridCol w="2664069">
                  <a:extLst>
                    <a:ext uri="{9D8B030D-6E8A-4147-A177-3AD203B41FA5}">
                      <a16:colId xmlns:a16="http://schemas.microsoft.com/office/drawing/2014/main" val="2772634590"/>
                    </a:ext>
                  </a:extLst>
                </a:gridCol>
              </a:tblGrid>
              <a:tr h="330932">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600" dirty="0"/>
                        <a:t>Sample Script Transport user 903:</a:t>
                      </a:r>
                    </a:p>
                  </a:txBody>
                  <a:tcP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solidFill>
                      <a:srgbClr val="0F46A7"/>
                    </a:solidFill>
                  </a:tcPr>
                </a:tc>
                <a:tc>
                  <a:txBody>
                    <a:bodyPr/>
                    <a:lstStyle/>
                    <a:p>
                      <a:pPr algn="ctr"/>
                      <a:endParaRPr lang="en-GB" sz="1600" dirty="0"/>
                    </a:p>
                  </a:txBody>
                  <a:tcP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solidFill>
                      <a:srgbClr val="0F46A7"/>
                    </a:solidFill>
                  </a:tcPr>
                </a:tc>
                <a:extLst>
                  <a:ext uri="{0D108BD9-81ED-4DB2-BD59-A6C34878D82A}">
                    <a16:rowId xmlns:a16="http://schemas.microsoft.com/office/drawing/2014/main" val="1204804081"/>
                  </a:ext>
                </a:extLst>
              </a:tr>
              <a:tr h="305237">
                <a:tc>
                  <a:txBody>
                    <a:bodyPr/>
                    <a:lstStyle/>
                    <a:p>
                      <a:pPr algn="r"/>
                      <a:r>
                        <a:rPr lang="en-GB" sz="1400" dirty="0"/>
                        <a:t>Transport user from Service with 500 users to a Service with 50 users</a:t>
                      </a:r>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tc>
                  <a:txBody>
                    <a:bodyPr/>
                    <a:lstStyle/>
                    <a:p>
                      <a:pPr algn="ctr"/>
                      <a:r>
                        <a:rPr lang="en-GB" sz="1400" b="0" strike="noStrike" dirty="0">
                          <a:solidFill>
                            <a:schemeClr val="tx1"/>
                          </a:solidFill>
                        </a:rPr>
                        <a:t>0.24 users / sec</a:t>
                      </a:r>
                    </a:p>
                    <a:p>
                      <a:pPr algn="ctr"/>
                      <a:r>
                        <a:rPr lang="en-GB" sz="1400" b="0" strike="noStrike" dirty="0">
                          <a:solidFill>
                            <a:schemeClr val="tx1"/>
                          </a:solidFill>
                        </a:rPr>
                        <a:t>4.17 secs / user (unrecorded)</a:t>
                      </a:r>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extLst>
                  <a:ext uri="{0D108BD9-81ED-4DB2-BD59-A6C34878D82A}">
                    <a16:rowId xmlns:a16="http://schemas.microsoft.com/office/drawing/2014/main" val="2104020131"/>
                  </a:ext>
                </a:extLst>
              </a:tr>
              <a:tr h="305237">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400" dirty="0"/>
                        <a:t>Transport user from Service with 80,000 users to a Service with 50 users</a:t>
                      </a:r>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tc>
                  <a:txBody>
                    <a:bodyPr/>
                    <a:lstStyle/>
                    <a:p>
                      <a:pPr algn="ctr"/>
                      <a:r>
                        <a:rPr lang="en-GB" sz="1400" b="0" strike="noStrike" dirty="0">
                          <a:solidFill>
                            <a:schemeClr val="tx1"/>
                          </a:solidFill>
                        </a:rPr>
                        <a:t>0.11 users / sec</a:t>
                      </a:r>
                    </a:p>
                    <a:p>
                      <a:pPr algn="ctr"/>
                      <a:r>
                        <a:rPr lang="en-GB" sz="1400" b="0" strike="noStrike" dirty="0">
                          <a:solidFill>
                            <a:schemeClr val="tx1"/>
                          </a:solidFill>
                        </a:rPr>
                        <a:t>8.96 secs / user (3.7%)</a:t>
                      </a:r>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extLst>
                  <a:ext uri="{0D108BD9-81ED-4DB2-BD59-A6C34878D82A}">
                    <a16:rowId xmlns:a16="http://schemas.microsoft.com/office/drawing/2014/main" val="332485396"/>
                  </a:ext>
                </a:extLst>
              </a:tr>
              <a:tr h="305237">
                <a:tc>
                  <a:txBody>
                    <a:bodyPr/>
                    <a:lstStyle/>
                    <a:p>
                      <a:pPr marL="0" marR="0" lvl="0" indent="0" algn="r" defTabSz="1088558" rtl="0" eaLnBrk="1" fontAlgn="auto" latinLnBrk="0" hangingPunct="1">
                        <a:lnSpc>
                          <a:spcPct val="100000"/>
                        </a:lnSpc>
                        <a:spcBef>
                          <a:spcPts val="0"/>
                        </a:spcBef>
                        <a:spcAft>
                          <a:spcPts val="0"/>
                        </a:spcAft>
                        <a:buClrTx/>
                        <a:buSzTx/>
                        <a:buFontTx/>
                        <a:buNone/>
                        <a:tabLst/>
                        <a:defRPr/>
                      </a:pPr>
                      <a:r>
                        <a:rPr lang="en-GB" sz="1400" dirty="0"/>
                        <a:t>Transport user from Service with 50 users to a Service with 80,000 users</a:t>
                      </a:r>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tc>
                  <a:txBody>
                    <a:bodyPr/>
                    <a:lstStyle/>
                    <a:p>
                      <a:pPr algn="ctr"/>
                      <a:r>
                        <a:rPr lang="en-GB" sz="1400" b="0" strike="noStrike" dirty="0">
                          <a:solidFill>
                            <a:schemeClr val="tx1"/>
                          </a:solidFill>
                        </a:rPr>
                        <a:t>0.12 users / sec</a:t>
                      </a:r>
                    </a:p>
                    <a:p>
                      <a:pPr algn="ctr"/>
                      <a:r>
                        <a:rPr lang="en-GB" sz="1400" b="0" strike="noStrike" dirty="0">
                          <a:solidFill>
                            <a:schemeClr val="tx1"/>
                          </a:solidFill>
                        </a:rPr>
                        <a:t>8.04 secs / user (4.3%)</a:t>
                      </a:r>
                    </a:p>
                  </a:txBody>
                  <a:tcPr anchor="ctr">
                    <a:lnL w="12700" cap="flat" cmpd="sng" algn="ctr">
                      <a:solidFill>
                        <a:srgbClr val="0F46A7"/>
                      </a:solidFill>
                      <a:prstDash val="solid"/>
                      <a:round/>
                      <a:headEnd type="none" w="med" len="med"/>
                      <a:tailEnd type="none" w="med" len="med"/>
                    </a:lnL>
                    <a:lnR w="12700" cap="flat" cmpd="sng" algn="ctr">
                      <a:solidFill>
                        <a:srgbClr val="0F46A7"/>
                      </a:solidFill>
                      <a:prstDash val="solid"/>
                      <a:round/>
                      <a:headEnd type="none" w="med" len="med"/>
                      <a:tailEnd type="none" w="med" len="med"/>
                    </a:lnR>
                    <a:lnT w="12700" cap="flat" cmpd="sng" algn="ctr">
                      <a:solidFill>
                        <a:srgbClr val="0F46A7"/>
                      </a:solidFill>
                      <a:prstDash val="solid"/>
                      <a:round/>
                      <a:headEnd type="none" w="med" len="med"/>
                      <a:tailEnd type="none" w="med" len="med"/>
                    </a:lnT>
                    <a:lnB w="12700" cap="flat" cmpd="sng" algn="ctr">
                      <a:solidFill>
                        <a:srgbClr val="0F46A7"/>
                      </a:solidFill>
                      <a:prstDash val="solid"/>
                      <a:round/>
                      <a:headEnd type="none" w="med" len="med"/>
                      <a:tailEnd type="none" w="med" len="med"/>
                    </a:lnB>
                  </a:tcPr>
                </a:tc>
                <a:extLst>
                  <a:ext uri="{0D108BD9-81ED-4DB2-BD59-A6C34878D82A}">
                    <a16:rowId xmlns:a16="http://schemas.microsoft.com/office/drawing/2014/main" val="3063565950"/>
                  </a:ext>
                </a:extLst>
              </a:tr>
            </a:tbl>
          </a:graphicData>
        </a:graphic>
      </p:graphicFrame>
      <p:pic>
        <p:nvPicPr>
          <p:cNvPr id="5" name="Picture 4">
            <a:extLst>
              <a:ext uri="{FF2B5EF4-FFF2-40B4-BE49-F238E27FC236}">
                <a16:creationId xmlns:a16="http://schemas.microsoft.com/office/drawing/2014/main" id="{CD8CF523-18F8-499F-9972-55AE5E896C8F}"/>
              </a:ext>
            </a:extLst>
          </p:cNvPr>
          <p:cNvPicPr>
            <a:picLocks noChangeAspect="1"/>
          </p:cNvPicPr>
          <p:nvPr/>
        </p:nvPicPr>
        <p:blipFill>
          <a:blip r:embed="rId3"/>
          <a:stretch>
            <a:fillRect/>
          </a:stretch>
        </p:blipFill>
        <p:spPr>
          <a:xfrm>
            <a:off x="9231464" y="164908"/>
            <a:ext cx="2769113" cy="11818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175895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D44E8896-7E4F-4B1D-AFD2-59697E30DB0C}"/>
              </a:ext>
            </a:extLst>
          </p:cNvPr>
          <p:cNvSpPr/>
          <p:nvPr/>
        </p:nvSpPr>
        <p:spPr bwMode="gray">
          <a:xfrm>
            <a:off x="357447" y="2776457"/>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GB" sz="1800" b="0" i="0" u="none" strike="noStrike" kern="0" cap="none" spc="0" normalizeH="0" baseline="0" noProof="0" dirty="0" err="1">
              <a:ln>
                <a:noFill/>
              </a:ln>
              <a:solidFill>
                <a:srgbClr val="000000"/>
              </a:solidFill>
              <a:effectLst/>
              <a:uLnTx/>
              <a:uFillTx/>
              <a:latin typeface="Arial"/>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a:bodyPr>
          <a:lstStyle/>
          <a:p>
            <a:pPr lvl="1"/>
            <a:r>
              <a:rPr lang="en-GB" dirty="0"/>
              <a:t>Use-cases</a:t>
            </a:r>
          </a:p>
          <a:p>
            <a:pPr lvl="1"/>
            <a:r>
              <a:rPr lang="en-GB" dirty="0"/>
              <a:t>Demo</a:t>
            </a:r>
          </a:p>
          <a:p>
            <a:pPr lvl="1"/>
            <a:r>
              <a:rPr lang="en-GB" dirty="0"/>
              <a:t>Guidelines used for development</a:t>
            </a:r>
          </a:p>
          <a:p>
            <a:pPr lvl="1"/>
            <a:r>
              <a:rPr lang="en-GB" dirty="0"/>
              <a:t>Sample Scripts</a:t>
            </a:r>
          </a:p>
          <a:p>
            <a:pPr lvl="1"/>
            <a:r>
              <a:rPr lang="en-GB" dirty="0"/>
              <a:t>Getting Started Overview</a:t>
            </a:r>
          </a:p>
          <a:p>
            <a:pPr lvl="1"/>
            <a:r>
              <a:rPr lang="en-GB" dirty="0"/>
              <a:t>Common Design</a:t>
            </a:r>
          </a:p>
          <a:p>
            <a:pPr lvl="1"/>
            <a:r>
              <a:rPr lang="en-GB" dirty="0"/>
              <a:t>Managing Errors</a:t>
            </a:r>
          </a:p>
          <a:p>
            <a:pPr lvl="1"/>
            <a:r>
              <a:rPr lang="en-GB" dirty="0"/>
              <a:t>Developer Notes</a:t>
            </a:r>
          </a:p>
          <a:p>
            <a:pPr lvl="1"/>
            <a:r>
              <a:rPr lang="en-GB" dirty="0"/>
              <a:t>FAQ</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859686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61B65CA-E79E-4ED1-A0C4-A3A26C67D309}"/>
              </a:ext>
            </a:extLst>
          </p:cNvPr>
          <p:cNvSpPr>
            <a:spLocks noGrp="1"/>
          </p:cNvSpPr>
          <p:nvPr>
            <p:ph type="ctrTitle"/>
          </p:nvPr>
        </p:nvSpPr>
        <p:spPr/>
        <p:txBody>
          <a:bodyPr/>
          <a:lstStyle/>
          <a:p>
            <a:r>
              <a:rPr lang="en-GB" dirty="0"/>
              <a:t>Getting started overview</a:t>
            </a:r>
          </a:p>
        </p:txBody>
      </p:sp>
      <p:pic>
        <p:nvPicPr>
          <p:cNvPr id="19" name="Picture Placeholder 18">
            <a:extLst>
              <a:ext uri="{FF2B5EF4-FFF2-40B4-BE49-F238E27FC236}">
                <a16:creationId xmlns:a16="http://schemas.microsoft.com/office/drawing/2014/main" id="{C316710F-2DC8-4D1D-9646-6C8898F48107}"/>
              </a:ext>
            </a:extLst>
          </p:cNvPr>
          <p:cNvPicPr>
            <a:picLocks noGrp="1" noChangeAspect="1"/>
          </p:cNvPicPr>
          <p:nvPr>
            <p:ph type="pic" sz="quarter" idx="12"/>
          </p:nvPr>
        </p:nvPicPr>
        <p:blipFill rotWithShape="1">
          <a:blip r:embed="rId3"/>
          <a:srcRect t="34544" b="19056"/>
          <a:stretch/>
        </p:blipFill>
        <p:spPr>
          <a:xfrm>
            <a:off x="0" y="3086100"/>
            <a:ext cx="12195175" cy="3771900"/>
          </a:xfrm>
        </p:spPr>
      </p:pic>
    </p:spTree>
    <p:extLst>
      <p:ext uri="{BB962C8B-B14F-4D97-AF65-F5344CB8AC3E}">
        <p14:creationId xmlns:p14="http://schemas.microsoft.com/office/powerpoint/2010/main" val="11227245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0B6FCB5-1ECB-425F-BD54-140CC88D442C}"/>
              </a:ext>
            </a:extLst>
          </p:cNvPr>
          <p:cNvSpPr>
            <a:spLocks noGrp="1"/>
          </p:cNvSpPr>
          <p:nvPr>
            <p:ph type="title"/>
          </p:nvPr>
        </p:nvSpPr>
        <p:spPr/>
        <p:txBody>
          <a:bodyPr/>
          <a:lstStyle/>
          <a:p>
            <a:r>
              <a:rPr lang="en-GB" dirty="0"/>
              <a:t>Getting started overview</a:t>
            </a:r>
          </a:p>
        </p:txBody>
      </p:sp>
      <p:graphicFrame>
        <p:nvGraphicFramePr>
          <p:cNvPr id="6" name="Diagram 5">
            <a:extLst>
              <a:ext uri="{FF2B5EF4-FFF2-40B4-BE49-F238E27FC236}">
                <a16:creationId xmlns:a16="http://schemas.microsoft.com/office/drawing/2014/main" id="{3F2BE125-B66A-4550-A8A9-3A15B52B8C45}"/>
              </a:ext>
            </a:extLst>
          </p:cNvPr>
          <p:cNvGraphicFramePr/>
          <p:nvPr>
            <p:extLst>
              <p:ext uri="{D42A27DB-BD31-4B8C-83A1-F6EECF244321}">
                <p14:modId xmlns:p14="http://schemas.microsoft.com/office/powerpoint/2010/main" val="2491430807"/>
              </p:ext>
            </p:extLst>
          </p:nvPr>
        </p:nvGraphicFramePr>
        <p:xfrm>
          <a:off x="-1" y="873334"/>
          <a:ext cx="12107009" cy="1140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Placeholder">
            <a:extLst>
              <a:ext uri="{FF2B5EF4-FFF2-40B4-BE49-F238E27FC236}">
                <a16:creationId xmlns:a16="http://schemas.microsoft.com/office/drawing/2014/main" id="{9E17D641-73EC-40F8-8802-4A3FB6417041}"/>
              </a:ext>
            </a:extLst>
          </p:cNvPr>
          <p:cNvSpPr txBox="1">
            <a:spLocks/>
          </p:cNvSpPr>
          <p:nvPr/>
        </p:nvSpPr>
        <p:spPr bwMode="black">
          <a:xfrm>
            <a:off x="606914" y="2725614"/>
            <a:ext cx="11305223" cy="3975107"/>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GB" dirty="0"/>
              <a:t>Setup</a:t>
            </a:r>
          </a:p>
          <a:p>
            <a:pPr lvl="1"/>
            <a:r>
              <a:rPr lang="en-GB" dirty="0">
                <a:hlinkClick r:id="rId8"/>
              </a:rPr>
              <a:t>User Guide</a:t>
            </a:r>
            <a:r>
              <a:rPr lang="en-GB" dirty="0"/>
              <a:t> provides step-by-step instructions</a:t>
            </a:r>
          </a:p>
          <a:p>
            <a:pPr lvl="1"/>
            <a:r>
              <a:rPr lang="en-GB" dirty="0"/>
              <a:t>Takes about 40 minutes, longer if you need to make changes to the code in steps F and G</a:t>
            </a:r>
          </a:p>
          <a:p>
            <a:pPr lvl="1"/>
            <a:endParaRPr lang="en-GB" dirty="0"/>
          </a:p>
          <a:p>
            <a:pPr lvl="1"/>
            <a:r>
              <a:rPr lang="en-GB" dirty="0"/>
              <a:t>Step C includes creating OAuth client in SAP Analytics Cloud</a:t>
            </a:r>
          </a:p>
          <a:p>
            <a:pPr lvl="2"/>
            <a:r>
              <a:rPr lang="en-GB" dirty="0"/>
              <a:t>need SAP Analytics Cloud admin rights to complete this task</a:t>
            </a:r>
          </a:p>
          <a:p>
            <a:pPr lvl="1"/>
            <a:r>
              <a:rPr lang="en-GB" dirty="0"/>
              <a:t>Step F is needed if you have multiple SAP Analytics Cloud Services and you’d like to ‘transport’ users and/or teams from one to the other</a:t>
            </a:r>
          </a:p>
          <a:p>
            <a:pPr lvl="1"/>
            <a:r>
              <a:rPr lang="en-GB" dirty="0"/>
              <a:t>Step G is needed if you’re creating users with scripts 1xx</a:t>
            </a:r>
          </a:p>
          <a:p>
            <a:pPr lvl="2"/>
            <a:r>
              <a:rPr lang="en-GB" dirty="0"/>
              <a:t>‘System wide’ user settings (like datetime format, language etc.)</a:t>
            </a:r>
          </a:p>
        </p:txBody>
      </p:sp>
      <p:pic>
        <p:nvPicPr>
          <p:cNvPr id="5" name="Picture 4">
            <a:extLst>
              <a:ext uri="{FF2B5EF4-FFF2-40B4-BE49-F238E27FC236}">
                <a16:creationId xmlns:a16="http://schemas.microsoft.com/office/drawing/2014/main" id="{1B2D6A8F-28FD-430C-A193-5C82D90C429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auto">
          <a:xfrm>
            <a:off x="504001" y="1873323"/>
            <a:ext cx="678831" cy="610262"/>
          </a:xfrm>
          <a:prstGeom prst="rect">
            <a:avLst/>
          </a:prstGeom>
          <a:noFill/>
        </p:spPr>
      </p:pic>
      <p:pic>
        <p:nvPicPr>
          <p:cNvPr id="8" name="Picture 7">
            <a:extLst>
              <a:ext uri="{FF2B5EF4-FFF2-40B4-BE49-F238E27FC236}">
                <a16:creationId xmlns:a16="http://schemas.microsoft.com/office/drawing/2014/main" id="{DCCD217E-E6B2-40B1-93D4-EB635F924ECB}"/>
              </a:ext>
            </a:extLst>
          </p:cNvPr>
          <p:cNvPicPr>
            <a:picLocks noChangeAspect="1"/>
          </p:cNvPicPr>
          <p:nvPr/>
        </p:nvPicPr>
        <p:blipFill rotWithShape="1">
          <a:blip r:embed="rId10"/>
          <a:srcRect r="16189"/>
          <a:stretch/>
        </p:blipFill>
        <p:spPr>
          <a:xfrm>
            <a:off x="6635274" y="2013438"/>
            <a:ext cx="2069111" cy="3775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2217437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D359D95-984B-4CCB-B035-C49D26C175EA}"/>
              </a:ext>
            </a:extLst>
          </p:cNvPr>
          <p:cNvPicPr>
            <a:picLocks noChangeAspect="1"/>
          </p:cNvPicPr>
          <p:nvPr/>
        </p:nvPicPr>
        <p:blipFill>
          <a:blip r:embed="rId3"/>
          <a:stretch>
            <a:fillRect/>
          </a:stretch>
        </p:blipFill>
        <p:spPr>
          <a:xfrm>
            <a:off x="10417137" y="1871133"/>
            <a:ext cx="1176479" cy="4986867"/>
          </a:xfrm>
          <a:prstGeom prst="rect">
            <a:avLst/>
          </a:prstGeom>
          <a:ln>
            <a:noFill/>
          </a:ln>
          <a:effectLst>
            <a:outerShdw blurRad="292100" dist="139700" dir="2700000" algn="tl" rotWithShape="0">
              <a:srgbClr val="333333">
                <a:alpha val="65000"/>
              </a:srgbClr>
            </a:outerShdw>
          </a:effectLst>
        </p:spPr>
      </p:pic>
      <p:sp>
        <p:nvSpPr>
          <p:cNvPr id="4" name="Title 3">
            <a:extLst>
              <a:ext uri="{FF2B5EF4-FFF2-40B4-BE49-F238E27FC236}">
                <a16:creationId xmlns:a16="http://schemas.microsoft.com/office/drawing/2014/main" id="{20B6FCB5-1ECB-425F-BD54-140CC88D442C}"/>
              </a:ext>
            </a:extLst>
          </p:cNvPr>
          <p:cNvSpPr>
            <a:spLocks noGrp="1"/>
          </p:cNvSpPr>
          <p:nvPr>
            <p:ph type="title"/>
          </p:nvPr>
        </p:nvSpPr>
        <p:spPr/>
        <p:txBody>
          <a:bodyPr/>
          <a:lstStyle/>
          <a:p>
            <a:r>
              <a:rPr lang="en-GB" dirty="0"/>
              <a:t>Getting started overview</a:t>
            </a:r>
          </a:p>
        </p:txBody>
      </p:sp>
      <p:sp>
        <p:nvSpPr>
          <p:cNvPr id="7" name="Text Placeholder">
            <a:extLst>
              <a:ext uri="{FF2B5EF4-FFF2-40B4-BE49-F238E27FC236}">
                <a16:creationId xmlns:a16="http://schemas.microsoft.com/office/drawing/2014/main" id="{9E17D641-73EC-40F8-8802-4A3FB6417041}"/>
              </a:ext>
            </a:extLst>
          </p:cNvPr>
          <p:cNvSpPr txBox="1">
            <a:spLocks/>
          </p:cNvSpPr>
          <p:nvPr/>
        </p:nvSpPr>
        <p:spPr bwMode="black">
          <a:xfrm>
            <a:off x="606915" y="2611314"/>
            <a:ext cx="6022485" cy="4089407"/>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GB" dirty="0"/>
              <a:t>User Guide provides for each sample:</a:t>
            </a:r>
          </a:p>
          <a:p>
            <a:pPr lvl="1"/>
            <a:r>
              <a:rPr lang="en-GB" dirty="0"/>
              <a:t>Full data file syntax specification</a:t>
            </a:r>
          </a:p>
          <a:p>
            <a:pPr lvl="2"/>
            <a:r>
              <a:rPr lang="en-GB" dirty="0"/>
              <a:t>sample .csv and .json file are provided making it easier to get started</a:t>
            </a:r>
          </a:p>
          <a:p>
            <a:pPr lvl="1"/>
            <a:r>
              <a:rPr lang="en-GB" dirty="0"/>
              <a:t>Detailed description for how each sample works</a:t>
            </a:r>
          </a:p>
          <a:p>
            <a:pPr lvl="1"/>
            <a:r>
              <a:rPr lang="en-GB" dirty="0"/>
              <a:t>When its suitable and not suitable</a:t>
            </a:r>
          </a:p>
          <a:p>
            <a:pPr lvl="1"/>
            <a:r>
              <a:rPr lang="en-GB" dirty="0"/>
              <a:t>Known limitations, throughput and overhead %</a:t>
            </a:r>
          </a:p>
          <a:p>
            <a:pPr marL="0" lvl="1" indent="0">
              <a:buNone/>
            </a:pPr>
            <a:endParaRPr lang="en-GB" dirty="0"/>
          </a:p>
          <a:p>
            <a:pPr lvl="1"/>
            <a:endParaRPr lang="en-GB" dirty="0"/>
          </a:p>
          <a:p>
            <a:pPr lvl="1"/>
            <a:r>
              <a:rPr lang="en-GB" dirty="0"/>
              <a:t>User Guide </a:t>
            </a:r>
            <a:r>
              <a:rPr lang="en-GB" dirty="0">
                <a:hlinkClick r:id="rId4"/>
              </a:rPr>
              <a:t>download</a:t>
            </a:r>
            <a:endParaRPr lang="en-GB" dirty="0"/>
          </a:p>
          <a:p>
            <a:pPr lvl="2"/>
            <a:r>
              <a:rPr lang="en-GB" sz="1200" dirty="0"/>
              <a:t>(over 100 pages)</a:t>
            </a:r>
          </a:p>
          <a:p>
            <a:pPr lvl="2"/>
            <a:endParaRPr lang="en-GB" dirty="0"/>
          </a:p>
          <a:p>
            <a:pPr lvl="2"/>
            <a:endParaRPr lang="en-GB" dirty="0"/>
          </a:p>
          <a:p>
            <a:pPr lvl="1"/>
            <a:endParaRPr lang="en-GB" dirty="0"/>
          </a:p>
          <a:p>
            <a:pPr lvl="2"/>
            <a:endParaRPr lang="en-GB" dirty="0"/>
          </a:p>
        </p:txBody>
      </p:sp>
      <p:pic>
        <p:nvPicPr>
          <p:cNvPr id="5" name="Picture 4">
            <a:extLst>
              <a:ext uri="{FF2B5EF4-FFF2-40B4-BE49-F238E27FC236}">
                <a16:creationId xmlns:a16="http://schemas.microsoft.com/office/drawing/2014/main" id="{6DD22BAD-B5CD-46BC-A3F2-3D0BD5AF48D8}"/>
              </a:ext>
            </a:extLst>
          </p:cNvPr>
          <p:cNvPicPr>
            <a:picLocks noChangeAspect="1"/>
          </p:cNvPicPr>
          <p:nvPr/>
        </p:nvPicPr>
        <p:blipFill>
          <a:blip r:embed="rId5"/>
          <a:stretch>
            <a:fillRect/>
          </a:stretch>
        </p:blipFill>
        <p:spPr>
          <a:xfrm>
            <a:off x="6629400" y="2100377"/>
            <a:ext cx="3408550" cy="439928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graphicFrame>
        <p:nvGraphicFramePr>
          <p:cNvPr id="8" name="Diagram 7">
            <a:extLst>
              <a:ext uri="{FF2B5EF4-FFF2-40B4-BE49-F238E27FC236}">
                <a16:creationId xmlns:a16="http://schemas.microsoft.com/office/drawing/2014/main" id="{9EBDBBC6-9568-427E-B525-DAD692EAA0B6}"/>
              </a:ext>
            </a:extLst>
          </p:cNvPr>
          <p:cNvGraphicFramePr/>
          <p:nvPr>
            <p:extLst>
              <p:ext uri="{D42A27DB-BD31-4B8C-83A1-F6EECF244321}">
                <p14:modId xmlns:p14="http://schemas.microsoft.com/office/powerpoint/2010/main" val="2208885558"/>
              </p:ext>
            </p:extLst>
          </p:nvPr>
        </p:nvGraphicFramePr>
        <p:xfrm>
          <a:off x="-1" y="873334"/>
          <a:ext cx="12107009" cy="114010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9" name="Picture 8">
            <a:extLst>
              <a:ext uri="{FF2B5EF4-FFF2-40B4-BE49-F238E27FC236}">
                <a16:creationId xmlns:a16="http://schemas.microsoft.com/office/drawing/2014/main" id="{DDB210A7-3E15-4D09-A4CD-A6AE844F3E8F}"/>
              </a:ext>
            </a:extLst>
          </p:cNvPr>
          <p:cNvPicPr>
            <a:picLocks noChangeAspect="1"/>
          </p:cNvPicPr>
          <p:nvPr/>
        </p:nvPicPr>
        <p:blipFill>
          <a:blip r:embed="rId11"/>
          <a:stretch>
            <a:fillRect/>
          </a:stretch>
        </p:blipFill>
        <p:spPr>
          <a:xfrm>
            <a:off x="10791779" y="3011237"/>
            <a:ext cx="1315229" cy="31011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939546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822EA7B-7336-4218-B2B6-60363D0ABAA3}"/>
              </a:ext>
            </a:extLst>
          </p:cNvPr>
          <p:cNvPicPr>
            <a:picLocks noChangeAspect="1"/>
          </p:cNvPicPr>
          <p:nvPr/>
        </p:nvPicPr>
        <p:blipFill>
          <a:blip r:embed="rId3"/>
          <a:stretch>
            <a:fillRect/>
          </a:stretch>
        </p:blipFill>
        <p:spPr>
          <a:xfrm>
            <a:off x="3094997" y="57814"/>
            <a:ext cx="8774618" cy="641735"/>
          </a:xfrm>
          <a:prstGeom prst="rect">
            <a:avLst/>
          </a:prstGeom>
        </p:spPr>
      </p:pic>
      <p:sp>
        <p:nvSpPr>
          <p:cNvPr id="11" name="Text Placeholder"/>
          <p:cNvSpPr>
            <a:spLocks noGrp="1"/>
          </p:cNvSpPr>
          <p:nvPr>
            <p:ph type="body" sz="quarter" idx="10"/>
          </p:nvPr>
        </p:nvSpPr>
        <p:spPr>
          <a:xfrm>
            <a:off x="503999" y="4325814"/>
            <a:ext cx="11365616" cy="2113735"/>
          </a:xfrm>
        </p:spPr>
        <p:txBody>
          <a:bodyPr>
            <a:normAutofit lnSpcReduction="10000"/>
          </a:bodyPr>
          <a:lstStyle/>
          <a:p>
            <a:pPr lvl="0"/>
            <a:r>
              <a:rPr lang="en-GB" dirty="0"/>
              <a:t>Hardcoded settings for creating users</a:t>
            </a:r>
          </a:p>
          <a:p>
            <a:pPr lvl="1"/>
            <a:r>
              <a:rPr lang="en-GB" dirty="0"/>
              <a:t>To keep the data file as simple as possible, many user properties are hardcoded into the scripts</a:t>
            </a:r>
          </a:p>
          <a:p>
            <a:pPr lvl="1"/>
            <a:r>
              <a:rPr lang="en-GB" dirty="0"/>
              <a:t>Before creating any users, you must edit the scripts to use the settings for your environment</a:t>
            </a:r>
          </a:p>
          <a:p>
            <a:pPr lvl="2"/>
            <a:r>
              <a:rPr lang="en-GB" dirty="0"/>
              <a:t>Only necessary for scripts that create users, except scripts 9xx, which ‘transports’ a user with all their properties</a:t>
            </a:r>
          </a:p>
          <a:p>
            <a:pPr lvl="2"/>
            <a:r>
              <a:rPr lang="en-GB" dirty="0"/>
              <a:t>Most likely all these setting will be the same for all your users</a:t>
            </a:r>
          </a:p>
          <a:p>
            <a:pPr lvl="2"/>
            <a:r>
              <a:rPr lang="en-GB" dirty="0"/>
              <a:t>The User Guide has more details</a:t>
            </a:r>
          </a:p>
          <a:p>
            <a:pPr lvl="1"/>
            <a:endParaRPr lang="en-GB" dirty="0"/>
          </a:p>
          <a:p>
            <a:pPr lvl="1"/>
            <a:endParaRPr lang="en-GB" dirty="0"/>
          </a:p>
          <a:p>
            <a:pPr lvl="1"/>
            <a:endParaRPr lang="en-GB" dirty="0"/>
          </a:p>
        </p:txBody>
      </p:sp>
      <p:sp>
        <p:nvSpPr>
          <p:cNvPr id="4" name="Title"/>
          <p:cNvSpPr>
            <a:spLocks noGrp="1"/>
          </p:cNvSpPr>
          <p:nvPr>
            <p:ph type="title"/>
          </p:nvPr>
        </p:nvSpPr>
        <p:spPr>
          <a:xfrm>
            <a:off x="504001" y="504000"/>
            <a:ext cx="11186476" cy="677108"/>
          </a:xfrm>
        </p:spPr>
        <p:txBody>
          <a:bodyPr/>
          <a:lstStyle/>
          <a:p>
            <a:r>
              <a:rPr lang="en-GB" dirty="0"/>
              <a:t>Creating users</a:t>
            </a:r>
            <a:br>
              <a:rPr lang="en-GB" dirty="0"/>
            </a:br>
            <a:r>
              <a:rPr lang="en-GB" sz="2000" b="0" dirty="0"/>
              <a:t>Hardcoded settings</a:t>
            </a:r>
            <a:endParaRPr lang="en-GB" b="0" dirty="0"/>
          </a:p>
        </p:txBody>
      </p:sp>
      <p:pic>
        <p:nvPicPr>
          <p:cNvPr id="5" name="Picture 4">
            <a:extLst>
              <a:ext uri="{FF2B5EF4-FFF2-40B4-BE49-F238E27FC236}">
                <a16:creationId xmlns:a16="http://schemas.microsoft.com/office/drawing/2014/main" id="{97A7825E-3906-4C96-8450-55B8EF17D3D7}"/>
              </a:ext>
            </a:extLst>
          </p:cNvPr>
          <p:cNvPicPr>
            <a:picLocks noChangeAspect="1"/>
          </p:cNvPicPr>
          <p:nvPr/>
        </p:nvPicPr>
        <p:blipFill>
          <a:blip r:embed="rId4"/>
          <a:stretch>
            <a:fillRect/>
          </a:stretch>
        </p:blipFill>
        <p:spPr>
          <a:xfrm>
            <a:off x="4329899" y="842554"/>
            <a:ext cx="7539716" cy="2113736"/>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F7059F60-DEB3-4339-BB3D-162C3946013E}"/>
              </a:ext>
            </a:extLst>
          </p:cNvPr>
          <p:cNvSpPr/>
          <p:nvPr/>
        </p:nvSpPr>
        <p:spPr>
          <a:xfrm>
            <a:off x="429678" y="1276538"/>
            <a:ext cx="5590979" cy="2712281"/>
          </a:xfrm>
          <a:prstGeom prst="rect">
            <a:avLst/>
          </a:prstGeom>
        </p:spPr>
        <p:txBody>
          <a:bodyPr wrap="square">
            <a:spAutoFit/>
          </a:bodyPr>
          <a:lstStyle/>
          <a:p>
            <a:pPr marL="342900" lvl="0" indent="-342900">
              <a:lnSpc>
                <a:spcPct val="107000"/>
              </a:lnSpc>
              <a:buFont typeface="+mj-lt"/>
              <a:buAutoNum type="alphaLcParenR"/>
            </a:pPr>
            <a:r>
              <a:rPr lang="en-GB" sz="2000" dirty="0">
                <a:solidFill>
                  <a:srgbClr val="000000"/>
                </a:solidFill>
                <a:latin typeface="Calibri" panose="020F0502020204030204" pitchFamily="34" charset="0"/>
                <a:ea typeface="Times New Roman" panose="02020603050405020304" pitchFamily="18" charset="0"/>
                <a:cs typeface="Calibri" panose="020F0502020204030204" pitchFamily="34" charset="0"/>
              </a:rPr>
              <a:t>Preferred language</a:t>
            </a:r>
            <a:endParaRPr lang="en-GB" sz="2000"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mj-lt"/>
              <a:buAutoNum type="alphaLcParenR"/>
            </a:pPr>
            <a:r>
              <a:rPr lang="en-GB" sz="2000" dirty="0">
                <a:solidFill>
                  <a:srgbClr val="000000"/>
                </a:solidFill>
                <a:latin typeface="Calibri" panose="020F0502020204030204" pitchFamily="34" charset="0"/>
                <a:ea typeface="Times New Roman" panose="02020603050405020304" pitchFamily="18" charset="0"/>
                <a:cs typeface="Calibri" panose="020F0502020204030204" pitchFamily="34" charset="0"/>
              </a:rPr>
              <a:t>Data access language</a:t>
            </a:r>
            <a:endParaRPr lang="en-GB" sz="2000"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mj-lt"/>
              <a:buAutoNum type="alphaLcParenR"/>
            </a:pPr>
            <a:r>
              <a:rPr lang="en-GB" sz="2000" dirty="0">
                <a:solidFill>
                  <a:srgbClr val="000000"/>
                </a:solidFill>
                <a:latin typeface="Calibri" panose="020F0502020204030204" pitchFamily="34" charset="0"/>
                <a:ea typeface="Times New Roman" panose="02020603050405020304" pitchFamily="18" charset="0"/>
                <a:cs typeface="Calibri" panose="020F0502020204030204" pitchFamily="34" charset="0"/>
              </a:rPr>
              <a:t>Date formatting</a:t>
            </a:r>
            <a:endParaRPr lang="en-GB" sz="2000"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mj-lt"/>
              <a:buAutoNum type="alphaLcParenR"/>
            </a:pPr>
            <a:r>
              <a:rPr lang="en-GB" sz="2000" dirty="0">
                <a:solidFill>
                  <a:srgbClr val="000000"/>
                </a:solidFill>
                <a:latin typeface="Calibri" panose="020F0502020204030204" pitchFamily="34" charset="0"/>
                <a:ea typeface="Times New Roman" panose="02020603050405020304" pitchFamily="18" charset="0"/>
                <a:cs typeface="Calibri" panose="020F0502020204030204" pitchFamily="34" charset="0"/>
              </a:rPr>
              <a:t>Time formatting</a:t>
            </a:r>
            <a:endParaRPr lang="en-GB" sz="2000"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mj-lt"/>
              <a:buAutoNum type="alphaLcParenR"/>
            </a:pPr>
            <a:r>
              <a:rPr lang="en-GB" sz="2000" dirty="0">
                <a:solidFill>
                  <a:srgbClr val="000000"/>
                </a:solidFill>
                <a:latin typeface="Calibri" panose="020F0502020204030204" pitchFamily="34" charset="0"/>
                <a:ea typeface="Times New Roman" panose="02020603050405020304" pitchFamily="18" charset="0"/>
                <a:cs typeface="Calibri" panose="020F0502020204030204" pitchFamily="34" charset="0"/>
              </a:rPr>
              <a:t>Number formatting</a:t>
            </a:r>
            <a:endParaRPr lang="en-GB" sz="2000"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mj-lt"/>
              <a:buAutoNum type="alphaLcParenR"/>
            </a:pPr>
            <a:r>
              <a:rPr lang="en-GB" sz="2000" dirty="0">
                <a:solidFill>
                  <a:srgbClr val="000000"/>
                </a:solidFill>
                <a:latin typeface="Calibri" panose="020F0502020204030204" pitchFamily="34" charset="0"/>
                <a:ea typeface="Times New Roman" panose="02020603050405020304" pitchFamily="18" charset="0"/>
                <a:cs typeface="Calibri" panose="020F0502020204030204" pitchFamily="34" charset="0"/>
              </a:rPr>
              <a:t>Clean-up notification number of days</a:t>
            </a:r>
            <a:endParaRPr lang="en-GB" sz="2000"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mj-lt"/>
              <a:buAutoNum type="alphaLcParenR"/>
            </a:pPr>
            <a:r>
              <a:rPr lang="en-GB" sz="2000" dirty="0">
                <a:solidFill>
                  <a:srgbClr val="000000"/>
                </a:solidFill>
                <a:latin typeface="Calibri" panose="020F0502020204030204" pitchFamily="34" charset="0"/>
                <a:ea typeface="Times New Roman" panose="02020603050405020304" pitchFamily="18" charset="0"/>
                <a:cs typeface="Calibri" panose="020F0502020204030204" pitchFamily="34" charset="0"/>
              </a:rPr>
              <a:t>System notification opt-in</a:t>
            </a:r>
            <a:endParaRPr lang="en-GB" sz="2000"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spcAft>
                <a:spcPts val="800"/>
              </a:spcAft>
              <a:buFont typeface="+mj-lt"/>
              <a:buAutoNum type="alphaLcParenR"/>
            </a:pPr>
            <a:r>
              <a:rPr lang="en-GB" sz="2000" dirty="0">
                <a:solidFill>
                  <a:srgbClr val="000000"/>
                </a:solidFill>
                <a:latin typeface="Calibri" panose="020F0502020204030204" pitchFamily="34" charset="0"/>
                <a:ea typeface="Times New Roman" panose="02020603050405020304" pitchFamily="18" charset="0"/>
                <a:cs typeface="Calibri" panose="020F0502020204030204" pitchFamily="34" charset="0"/>
              </a:rPr>
              <a:t>Marketing email opt-in</a:t>
            </a:r>
            <a:endParaRPr lang="en-GB"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3B38540A-0B06-4744-B0BB-D329A75676DD}"/>
              </a:ext>
            </a:extLst>
          </p:cNvPr>
          <p:cNvSpPr/>
          <p:nvPr/>
        </p:nvSpPr>
        <p:spPr bwMode="gray">
          <a:xfrm>
            <a:off x="10489222" y="57814"/>
            <a:ext cx="1380393" cy="615463"/>
          </a:xfrm>
          <a:prstGeom prst="rect">
            <a:avLst/>
          </a:prstGeom>
          <a:noFill/>
          <a:ln w="5715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27606866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3719829"/>
            <a:ext cx="11186477" cy="2805661"/>
          </a:xfrm>
        </p:spPr>
        <p:txBody>
          <a:bodyPr>
            <a:normAutofit fontScale="85000" lnSpcReduction="20000"/>
          </a:bodyPr>
          <a:lstStyle/>
          <a:p>
            <a:pPr lvl="0"/>
            <a:r>
              <a:rPr lang="en-GB" dirty="0"/>
              <a:t>SAML Authentication – mapping to anything other than </a:t>
            </a:r>
            <a:r>
              <a:rPr lang="en-GB" b="1" dirty="0" err="1"/>
              <a:t>userid</a:t>
            </a:r>
            <a:endParaRPr lang="en-GB" b="1" dirty="0"/>
          </a:p>
          <a:p>
            <a:pPr lvl="1"/>
            <a:r>
              <a:rPr lang="en-GB" dirty="0"/>
              <a:t>If you’re using the default Identity Provider, then this part isn’t relevant</a:t>
            </a:r>
          </a:p>
          <a:p>
            <a:pPr lvl="2"/>
            <a:r>
              <a:rPr lang="en-GB" dirty="0"/>
              <a:t>All you need to know is that </a:t>
            </a:r>
            <a:r>
              <a:rPr lang="en-GB" b="1" dirty="0" err="1"/>
              <a:t>userName</a:t>
            </a:r>
            <a:r>
              <a:rPr lang="en-GB" dirty="0"/>
              <a:t> and </a:t>
            </a:r>
            <a:r>
              <a:rPr lang="en-GB" b="1" dirty="0"/>
              <a:t>id</a:t>
            </a:r>
            <a:r>
              <a:rPr lang="en-GB" dirty="0"/>
              <a:t> (or </a:t>
            </a:r>
            <a:r>
              <a:rPr lang="en-GB" b="1" dirty="0" err="1"/>
              <a:t>userid</a:t>
            </a:r>
            <a:r>
              <a:rPr lang="en-GB" dirty="0"/>
              <a:t>) are all one and the same thing</a:t>
            </a:r>
          </a:p>
          <a:p>
            <a:pPr lvl="2"/>
            <a:endParaRPr lang="en-GB" dirty="0"/>
          </a:p>
          <a:p>
            <a:pPr lvl="1"/>
            <a:r>
              <a:rPr lang="en-GB" dirty="0"/>
              <a:t>If you’re using your own Identity Provider AND you’re mapping on the users’ email AND you’d like to assign a </a:t>
            </a:r>
            <a:r>
              <a:rPr lang="en-GB" dirty="0" err="1"/>
              <a:t>userName</a:t>
            </a:r>
            <a:r>
              <a:rPr lang="en-GB" dirty="0"/>
              <a:t> of your choice, rather than one based on the email and determined by SAP</a:t>
            </a:r>
          </a:p>
          <a:p>
            <a:pPr lvl="2"/>
            <a:r>
              <a:rPr lang="en-GB" dirty="0"/>
              <a:t>Then you don’t need to update any scripts, simply use samples 13x, 23x and 953 and 983</a:t>
            </a:r>
          </a:p>
          <a:p>
            <a:pPr lvl="2"/>
            <a:endParaRPr lang="en-GB" dirty="0"/>
          </a:p>
          <a:p>
            <a:pPr lvl="1"/>
            <a:r>
              <a:rPr lang="en-GB" dirty="0"/>
              <a:t>If you’re using your own Identity Provider AND you’re </a:t>
            </a:r>
            <a:r>
              <a:rPr lang="en-GB" u="sng" dirty="0"/>
              <a:t>NOT</a:t>
            </a:r>
            <a:r>
              <a:rPr lang="en-GB" dirty="0"/>
              <a:t> mapping the user based on the </a:t>
            </a:r>
            <a:r>
              <a:rPr lang="en-GB" b="1" dirty="0" err="1"/>
              <a:t>userid</a:t>
            </a:r>
            <a:endParaRPr lang="en-GB" b="1" dirty="0"/>
          </a:p>
          <a:p>
            <a:pPr lvl="2"/>
            <a:r>
              <a:rPr lang="en-GB" dirty="0"/>
              <a:t>Then you must also update the 1xx create user scripts</a:t>
            </a:r>
          </a:p>
          <a:p>
            <a:pPr lvl="2"/>
            <a:r>
              <a:rPr lang="en-GB" dirty="0"/>
              <a:t>For example, you’re mapping on the email (and you want to allow SAP to determine the </a:t>
            </a:r>
            <a:r>
              <a:rPr lang="en-GB" dirty="0" err="1"/>
              <a:t>userName</a:t>
            </a:r>
            <a:r>
              <a:rPr lang="en-GB" dirty="0"/>
              <a:t> based on the email)</a:t>
            </a:r>
          </a:p>
          <a:p>
            <a:pPr lvl="2"/>
            <a:r>
              <a:rPr lang="en-GB" dirty="0"/>
              <a:t>The User Guide has more details</a:t>
            </a:r>
          </a:p>
          <a:p>
            <a:pPr lvl="2"/>
            <a:endParaRPr lang="en-GB" dirty="0"/>
          </a:p>
          <a:p>
            <a:pPr lvl="1"/>
            <a:endParaRPr lang="en-GB" dirty="0"/>
          </a:p>
          <a:p>
            <a:pPr lvl="1"/>
            <a:endParaRPr lang="en-GB" dirty="0"/>
          </a:p>
        </p:txBody>
      </p:sp>
      <p:sp>
        <p:nvSpPr>
          <p:cNvPr id="4" name="Title"/>
          <p:cNvSpPr>
            <a:spLocks noGrp="1"/>
          </p:cNvSpPr>
          <p:nvPr>
            <p:ph type="title"/>
          </p:nvPr>
        </p:nvSpPr>
        <p:spPr>
          <a:xfrm>
            <a:off x="504001" y="504000"/>
            <a:ext cx="11186476" cy="677108"/>
          </a:xfrm>
        </p:spPr>
        <p:txBody>
          <a:bodyPr/>
          <a:lstStyle/>
          <a:p>
            <a:r>
              <a:rPr lang="en-GB"/>
              <a:t>Creating users</a:t>
            </a:r>
            <a:br>
              <a:rPr lang="en-GB"/>
            </a:br>
            <a:r>
              <a:rPr lang="en-GB" sz="2000" b="0"/>
              <a:t>SAML Authentication</a:t>
            </a:r>
            <a:endParaRPr lang="en-GB" b="0" dirty="0"/>
          </a:p>
        </p:txBody>
      </p:sp>
      <p:pic>
        <p:nvPicPr>
          <p:cNvPr id="6" name="Picture 5">
            <a:extLst>
              <a:ext uri="{FF2B5EF4-FFF2-40B4-BE49-F238E27FC236}">
                <a16:creationId xmlns:a16="http://schemas.microsoft.com/office/drawing/2014/main" id="{1E6CCE71-E0A1-4E32-BAD9-B1A2D10A05B4}"/>
              </a:ext>
            </a:extLst>
          </p:cNvPr>
          <p:cNvPicPr/>
          <p:nvPr/>
        </p:nvPicPr>
        <p:blipFill>
          <a:blip r:embed="rId3"/>
          <a:stretch>
            <a:fillRect/>
          </a:stretch>
        </p:blipFill>
        <p:spPr>
          <a:xfrm>
            <a:off x="702725" y="1254938"/>
            <a:ext cx="4814570" cy="2148205"/>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19E2731D-EB35-4ABD-9EB9-8C6A5D1264D9}"/>
              </a:ext>
            </a:extLst>
          </p:cNvPr>
          <p:cNvPicPr/>
          <p:nvPr/>
        </p:nvPicPr>
        <p:blipFill>
          <a:blip r:embed="rId4"/>
          <a:stretch>
            <a:fillRect/>
          </a:stretch>
        </p:blipFill>
        <p:spPr>
          <a:xfrm>
            <a:off x="4301538" y="1354624"/>
            <a:ext cx="6898005" cy="1857375"/>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37744FF7-68EC-4F3B-A1CA-4B3A8D5D45E5}"/>
              </a:ext>
            </a:extLst>
          </p:cNvPr>
          <p:cNvPicPr>
            <a:picLocks noChangeAspect="1"/>
          </p:cNvPicPr>
          <p:nvPr/>
        </p:nvPicPr>
        <p:blipFill>
          <a:blip r:embed="rId5"/>
          <a:stretch>
            <a:fillRect/>
          </a:stretch>
        </p:blipFill>
        <p:spPr>
          <a:xfrm>
            <a:off x="3094997" y="57814"/>
            <a:ext cx="8774618" cy="641735"/>
          </a:xfrm>
          <a:prstGeom prst="rect">
            <a:avLst/>
          </a:prstGeom>
        </p:spPr>
      </p:pic>
      <p:sp>
        <p:nvSpPr>
          <p:cNvPr id="9" name="Rectangle 8">
            <a:extLst>
              <a:ext uri="{FF2B5EF4-FFF2-40B4-BE49-F238E27FC236}">
                <a16:creationId xmlns:a16="http://schemas.microsoft.com/office/drawing/2014/main" id="{99E87B74-7EDA-4F7D-89DB-BEF98191DAA5}"/>
              </a:ext>
            </a:extLst>
          </p:cNvPr>
          <p:cNvSpPr/>
          <p:nvPr/>
        </p:nvSpPr>
        <p:spPr bwMode="gray">
          <a:xfrm>
            <a:off x="10489222" y="57814"/>
            <a:ext cx="1380393" cy="615463"/>
          </a:xfrm>
          <a:prstGeom prst="rect">
            <a:avLst/>
          </a:prstGeom>
          <a:noFill/>
          <a:ln w="5715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94349676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2504302"/>
            <a:ext cx="11186477" cy="3831697"/>
          </a:xfrm>
        </p:spPr>
        <p:txBody>
          <a:bodyPr/>
          <a:lstStyle/>
          <a:p>
            <a:pPr lvl="0"/>
            <a:r>
              <a:rPr lang="en-GB" dirty="0"/>
              <a:t>Recap of existing best practice for user to role/team membership</a:t>
            </a:r>
          </a:p>
          <a:p>
            <a:pPr lvl="1"/>
            <a:r>
              <a:rPr lang="en-GB" dirty="0"/>
              <a:t>It’s best practice to</a:t>
            </a:r>
          </a:p>
          <a:p>
            <a:pPr lvl="2"/>
            <a:r>
              <a:rPr lang="en-GB" dirty="0"/>
              <a:t>add users to be members of teams (green line)</a:t>
            </a:r>
          </a:p>
          <a:p>
            <a:pPr lvl="2"/>
            <a:r>
              <a:rPr lang="en-GB" dirty="0"/>
              <a:t>where the teams are members of roles (green line)</a:t>
            </a:r>
          </a:p>
          <a:p>
            <a:pPr lvl="2"/>
            <a:r>
              <a:rPr lang="en-GB" dirty="0"/>
              <a:t>rather than assign a user ‘directly’ as a member of roles (red line)</a:t>
            </a:r>
          </a:p>
          <a:p>
            <a:pPr lvl="1"/>
            <a:r>
              <a:rPr lang="en-GB" dirty="0"/>
              <a:t>Because</a:t>
            </a:r>
          </a:p>
          <a:p>
            <a:pPr lvl="2"/>
            <a:r>
              <a:rPr lang="en-GB" dirty="0"/>
              <a:t>access permissions on folders is specified by teams, not roles</a:t>
            </a:r>
          </a:p>
          <a:p>
            <a:pPr lvl="3"/>
            <a:r>
              <a:rPr lang="en-GB" dirty="0"/>
              <a:t>(also possible on individual objects and also by individual users)</a:t>
            </a:r>
          </a:p>
          <a:p>
            <a:pPr lvl="2"/>
            <a:r>
              <a:rPr lang="en-GB" dirty="0"/>
              <a:t>a single teams aggregates multiple roles</a:t>
            </a:r>
          </a:p>
          <a:p>
            <a:pPr lvl="3"/>
            <a:r>
              <a:rPr lang="en-GB" dirty="0"/>
              <a:t>a single team thus forms a ‘Business Role’ definition like ‘Power User’</a:t>
            </a:r>
          </a:p>
          <a:p>
            <a:pPr lvl="2"/>
            <a:r>
              <a:rPr lang="en-GB" dirty="0"/>
              <a:t>changing the ‘Business Role’ (a team) requires only updating the team, not all the individual users</a:t>
            </a:r>
          </a:p>
          <a:p>
            <a:pPr lvl="1"/>
            <a:endParaRPr lang="en-GB" dirty="0"/>
          </a:p>
          <a:p>
            <a:pPr lvl="1"/>
            <a:endParaRPr lang="en-GB" dirty="0"/>
          </a:p>
        </p:txBody>
      </p:sp>
      <p:sp>
        <p:nvSpPr>
          <p:cNvPr id="4" name="Title"/>
          <p:cNvSpPr>
            <a:spLocks noGrp="1"/>
          </p:cNvSpPr>
          <p:nvPr>
            <p:ph type="title"/>
          </p:nvPr>
        </p:nvSpPr>
        <p:spPr>
          <a:xfrm>
            <a:off x="504001" y="504000"/>
            <a:ext cx="11186476" cy="677108"/>
          </a:xfrm>
        </p:spPr>
        <p:txBody>
          <a:bodyPr/>
          <a:lstStyle/>
          <a:p>
            <a:r>
              <a:rPr lang="en-GB" dirty="0"/>
              <a:t>Creating users</a:t>
            </a:r>
            <a:br>
              <a:rPr lang="en-GB" dirty="0"/>
            </a:br>
            <a:r>
              <a:rPr lang="en-GB" sz="2000" b="0" dirty="0"/>
              <a:t>Recap of best practices</a:t>
            </a:r>
            <a:endParaRPr lang="en-GB" b="0" dirty="0"/>
          </a:p>
        </p:txBody>
      </p:sp>
      <p:pic>
        <p:nvPicPr>
          <p:cNvPr id="3" name="Picture 2">
            <a:extLst>
              <a:ext uri="{FF2B5EF4-FFF2-40B4-BE49-F238E27FC236}">
                <a16:creationId xmlns:a16="http://schemas.microsoft.com/office/drawing/2014/main" id="{85D3A1B2-6907-47FC-9B00-05C88E465C7E}"/>
              </a:ext>
            </a:extLst>
          </p:cNvPr>
          <p:cNvPicPr>
            <a:picLocks noChangeAspect="1"/>
          </p:cNvPicPr>
          <p:nvPr/>
        </p:nvPicPr>
        <p:blipFill>
          <a:blip r:embed="rId3"/>
          <a:stretch>
            <a:fillRect/>
          </a:stretch>
        </p:blipFill>
        <p:spPr>
          <a:xfrm>
            <a:off x="7915820" y="806131"/>
            <a:ext cx="3513046" cy="32535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1769144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F510236-F1C9-4424-A501-825791563382}"/>
              </a:ext>
            </a:extLst>
          </p:cNvPr>
          <p:cNvPicPr>
            <a:picLocks noChangeAspect="1"/>
          </p:cNvPicPr>
          <p:nvPr/>
        </p:nvPicPr>
        <p:blipFill>
          <a:blip r:embed="rId3"/>
          <a:stretch>
            <a:fillRect/>
          </a:stretch>
        </p:blipFill>
        <p:spPr>
          <a:xfrm>
            <a:off x="6868559" y="1085592"/>
            <a:ext cx="4898810" cy="2202566"/>
          </a:xfrm>
          <a:prstGeom prst="rect">
            <a:avLst/>
          </a:prstGeom>
          <a:ln>
            <a:noFill/>
          </a:ln>
          <a:effectLst>
            <a:outerShdw blurRad="292100" dist="139700" dir="2700000" algn="tl" rotWithShape="0">
              <a:srgbClr val="333333">
                <a:alpha val="65000"/>
              </a:srgbClr>
            </a:outerShdw>
          </a:effectLst>
        </p:spPr>
      </p:pic>
      <p:sp>
        <p:nvSpPr>
          <p:cNvPr id="11" name="Text Placeholder"/>
          <p:cNvSpPr>
            <a:spLocks noGrp="1"/>
          </p:cNvSpPr>
          <p:nvPr>
            <p:ph type="body" sz="quarter" idx="10"/>
          </p:nvPr>
        </p:nvSpPr>
        <p:spPr>
          <a:xfrm>
            <a:off x="504001" y="2445533"/>
            <a:ext cx="11186477" cy="4179711"/>
          </a:xfrm>
        </p:spPr>
        <p:txBody>
          <a:bodyPr>
            <a:normAutofit fontScale="92500" lnSpcReduction="20000"/>
          </a:bodyPr>
          <a:lstStyle/>
          <a:p>
            <a:pPr lvl="0"/>
            <a:r>
              <a:rPr lang="en-GB" dirty="0"/>
              <a:t>Must respect:</a:t>
            </a:r>
          </a:p>
          <a:p>
            <a:pPr lvl="1"/>
            <a:r>
              <a:rPr lang="en-GB" dirty="0"/>
              <a:t>All teams must be created via the API *</a:t>
            </a:r>
          </a:p>
          <a:p>
            <a:pPr lvl="1"/>
            <a:r>
              <a:rPr lang="en-GB" dirty="0"/>
              <a:t>Teams are created with a Team Folder</a:t>
            </a:r>
          </a:p>
          <a:p>
            <a:pPr lvl="1"/>
            <a:r>
              <a:rPr lang="en-GB" dirty="0"/>
              <a:t>Teams can’t be created if the team folder already exists</a:t>
            </a:r>
          </a:p>
          <a:p>
            <a:pPr lvl="1"/>
            <a:endParaRPr lang="en-GB" dirty="0"/>
          </a:p>
          <a:p>
            <a:pPr lvl="1"/>
            <a:r>
              <a:rPr lang="en-GB" dirty="0"/>
              <a:t>Means:</a:t>
            </a:r>
          </a:p>
          <a:p>
            <a:pPr lvl="2"/>
            <a:r>
              <a:rPr lang="en-GB" dirty="0"/>
              <a:t>For any team that has been created in the user interface, the API cannot work with it. It means if you’ve created any team through the user interface of SAP Analytics Cloud you can’t use the API to update them. This in turn, means you may need to delete all or some of those existing teams if you want to use the API to manage them.</a:t>
            </a:r>
          </a:p>
          <a:p>
            <a:pPr lvl="2"/>
            <a:r>
              <a:rPr lang="en-GB" dirty="0"/>
              <a:t>Once a team has been created through the API the user interface can still be used to manage those teams in the same way as a team created manually via the user interface. You can mix the management of the team through both the API and the user interface as you please.</a:t>
            </a:r>
          </a:p>
          <a:p>
            <a:pPr lvl="2"/>
            <a:r>
              <a:rPr lang="en-GB" dirty="0"/>
              <a:t>Need to manually delete the Team folder, assuming its not needed</a:t>
            </a:r>
          </a:p>
          <a:p>
            <a:pPr lvl="2"/>
            <a:r>
              <a:rPr lang="en-GB" dirty="0"/>
              <a:t>Need to be careful not to transport a team via the Content Network or the legacy Export/Import method</a:t>
            </a:r>
          </a:p>
          <a:p>
            <a:pPr lvl="1"/>
            <a:endParaRPr lang="en-GB" dirty="0"/>
          </a:p>
          <a:p>
            <a:pPr lvl="1"/>
            <a:r>
              <a:rPr lang="en-GB" dirty="0"/>
              <a:t>* applicable for non-SAP data centres. </a:t>
            </a:r>
            <a:r>
              <a:rPr lang="en-GB" dirty="0">
                <a:hlinkClick r:id="rId4"/>
              </a:rPr>
              <a:t>KBA 2857395</a:t>
            </a:r>
            <a:r>
              <a:rPr lang="en-GB" dirty="0"/>
              <a:t> provides a workaround</a:t>
            </a:r>
          </a:p>
        </p:txBody>
      </p:sp>
      <p:sp>
        <p:nvSpPr>
          <p:cNvPr id="4" name="Title"/>
          <p:cNvSpPr>
            <a:spLocks noGrp="1"/>
          </p:cNvSpPr>
          <p:nvPr>
            <p:ph type="title"/>
          </p:nvPr>
        </p:nvSpPr>
        <p:spPr/>
        <p:txBody>
          <a:bodyPr/>
          <a:lstStyle/>
          <a:p>
            <a:r>
              <a:rPr lang="en-GB" dirty="0"/>
              <a:t>Prerequisites for using Teams</a:t>
            </a:r>
          </a:p>
        </p:txBody>
      </p:sp>
      <p:sp>
        <p:nvSpPr>
          <p:cNvPr id="2" name="Rectangle 2">
            <a:extLst>
              <a:ext uri="{FF2B5EF4-FFF2-40B4-BE49-F238E27FC236}">
                <a16:creationId xmlns:a16="http://schemas.microsoft.com/office/drawing/2014/main" id="{7EA45931-C8B4-42F4-9EA3-8955470E2D4A}"/>
              </a:ext>
            </a:extLst>
          </p:cNvPr>
          <p:cNvSpPr>
            <a:spLocks noChangeArrowheads="1"/>
          </p:cNvSpPr>
          <p:nvPr/>
        </p:nvSpPr>
        <p:spPr bwMode="auto">
          <a:xfrm>
            <a:off x="7068064" y="1085592"/>
            <a:ext cx="184731" cy="415498"/>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none" lIns="91440" tIns="45720" rIns="91440" bIns="45720" numCol="1" anchor="ctr" anchorCtr="0" compatLnSpc="1">
            <a:prstTxWarp prst="textNoShape">
              <a:avLst/>
            </a:prstTxWarp>
            <a:spAutoFit/>
          </a:bodyPr>
          <a:lstStyle/>
          <a:p>
            <a:endParaRPr lang="en-GB" dirty="0"/>
          </a:p>
        </p:txBody>
      </p:sp>
      <p:pic>
        <p:nvPicPr>
          <p:cNvPr id="7" name="Picture 6">
            <a:extLst>
              <a:ext uri="{FF2B5EF4-FFF2-40B4-BE49-F238E27FC236}">
                <a16:creationId xmlns:a16="http://schemas.microsoft.com/office/drawing/2014/main" id="{50BAD6EC-794A-4A36-9615-78867EE64EBB}"/>
              </a:ext>
            </a:extLst>
          </p:cNvPr>
          <p:cNvPicPr>
            <a:picLocks noChangeAspect="1"/>
          </p:cNvPicPr>
          <p:nvPr/>
        </p:nvPicPr>
        <p:blipFill>
          <a:blip r:embed="rId5"/>
          <a:stretch>
            <a:fillRect/>
          </a:stretch>
        </p:blipFill>
        <p:spPr>
          <a:xfrm>
            <a:off x="3170082" y="1166595"/>
            <a:ext cx="1032396" cy="1278938"/>
          </a:xfrm>
          <a:prstGeom prst="rect">
            <a:avLst/>
          </a:prstGeom>
          <a:ln>
            <a:noFill/>
          </a:ln>
          <a:effectLst>
            <a:outerShdw blurRad="292100" dist="139700" dir="2700000" algn="tl" rotWithShape="0">
              <a:srgbClr val="333333">
                <a:alpha val="65000"/>
              </a:srgbClr>
            </a:outerShdw>
          </a:effectLst>
        </p:spPr>
      </p:pic>
      <p:sp>
        <p:nvSpPr>
          <p:cNvPr id="5" name="Rectangle 4">
            <a:extLst>
              <a:ext uri="{FF2B5EF4-FFF2-40B4-BE49-F238E27FC236}">
                <a16:creationId xmlns:a16="http://schemas.microsoft.com/office/drawing/2014/main" id="{D50DA3F0-AFDB-485B-8888-AA68BAA89E20}"/>
              </a:ext>
            </a:extLst>
          </p:cNvPr>
          <p:cNvSpPr/>
          <p:nvPr/>
        </p:nvSpPr>
        <p:spPr bwMode="gray">
          <a:xfrm>
            <a:off x="9173095" y="2678172"/>
            <a:ext cx="2594274" cy="457056"/>
          </a:xfrm>
          <a:prstGeom prst="rect">
            <a:avLst/>
          </a:prstGeom>
          <a:noFill/>
          <a:ln w="381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7102635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8A234A8C-3F8C-4419-B628-DC15818CD91E}"/>
              </a:ext>
            </a:extLst>
          </p:cNvPr>
          <p:cNvPicPr>
            <a:picLocks noChangeAspect="1"/>
          </p:cNvPicPr>
          <p:nvPr/>
        </p:nvPicPr>
        <p:blipFill>
          <a:blip r:embed="rId3"/>
          <a:stretch>
            <a:fillRect/>
          </a:stretch>
        </p:blipFill>
        <p:spPr>
          <a:xfrm>
            <a:off x="8631112" y="589928"/>
            <a:ext cx="1930820" cy="1445477"/>
          </a:xfrm>
          <a:prstGeom prst="rect">
            <a:avLst/>
          </a:prstGeom>
          <a:ln>
            <a:noFill/>
          </a:ln>
          <a:effectLst>
            <a:outerShdw blurRad="292100" dist="139700" dir="2700000" algn="tl" rotWithShape="0">
              <a:srgbClr val="333333">
                <a:alpha val="65000"/>
              </a:srgbClr>
            </a:outerShdw>
          </a:effectLst>
        </p:spPr>
      </p:pic>
      <p:sp>
        <p:nvSpPr>
          <p:cNvPr id="25" name="Rectangle 24">
            <a:extLst>
              <a:ext uri="{FF2B5EF4-FFF2-40B4-BE49-F238E27FC236}">
                <a16:creationId xmlns:a16="http://schemas.microsoft.com/office/drawing/2014/main" id="{DE0CAF3B-8A9C-4B1A-8EA1-A5090EE90B85}"/>
              </a:ext>
            </a:extLst>
          </p:cNvPr>
          <p:cNvSpPr/>
          <p:nvPr/>
        </p:nvSpPr>
        <p:spPr bwMode="gray">
          <a:xfrm>
            <a:off x="11314706" y="6354000"/>
            <a:ext cx="588397" cy="419454"/>
          </a:xfrm>
          <a:prstGeom prst="rect">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id="{ABD9386D-B413-4470-85B4-29F6E93B4836}"/>
              </a:ext>
            </a:extLst>
          </p:cNvPr>
          <p:cNvSpPr>
            <a:spLocks noGrp="1"/>
          </p:cNvSpPr>
          <p:nvPr>
            <p:ph type="title"/>
          </p:nvPr>
        </p:nvSpPr>
        <p:spPr>
          <a:xfrm>
            <a:off x="504001" y="504000"/>
            <a:ext cx="11186476" cy="646331"/>
          </a:xfrm>
        </p:spPr>
        <p:txBody>
          <a:bodyPr/>
          <a:lstStyle/>
          <a:p>
            <a:r>
              <a:rPr lang="en-GB" dirty="0"/>
              <a:t>Sample scripts</a:t>
            </a:r>
            <a:br>
              <a:rPr lang="en-GB" dirty="0"/>
            </a:br>
            <a:r>
              <a:rPr lang="en-GB" sz="1800" b="0" dirty="0"/>
              <a:t>Postman collections</a:t>
            </a:r>
            <a:endParaRPr lang="en-GB" b="0" dirty="0"/>
          </a:p>
        </p:txBody>
      </p:sp>
      <p:pic>
        <p:nvPicPr>
          <p:cNvPr id="4" name="Picture 3">
            <a:extLst>
              <a:ext uri="{FF2B5EF4-FFF2-40B4-BE49-F238E27FC236}">
                <a16:creationId xmlns:a16="http://schemas.microsoft.com/office/drawing/2014/main" id="{A4F77725-857F-45A9-ABDB-B88AD30F8E04}"/>
              </a:ext>
            </a:extLst>
          </p:cNvPr>
          <p:cNvPicPr>
            <a:picLocks noChangeAspect="1"/>
          </p:cNvPicPr>
          <p:nvPr/>
        </p:nvPicPr>
        <p:blipFill>
          <a:blip r:embed="rId4"/>
          <a:stretch>
            <a:fillRect/>
          </a:stretch>
        </p:blipFill>
        <p:spPr>
          <a:xfrm>
            <a:off x="364373" y="1436018"/>
            <a:ext cx="2341719" cy="358145"/>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C1862F19-3C1B-4EC0-9FCF-C9F5C30BE88C}"/>
              </a:ext>
            </a:extLst>
          </p:cNvPr>
          <p:cNvPicPr>
            <a:picLocks noChangeAspect="1"/>
          </p:cNvPicPr>
          <p:nvPr/>
        </p:nvPicPr>
        <p:blipFill rotWithShape="1">
          <a:blip r:embed="rId5"/>
          <a:srcRect l="1" r="1449"/>
          <a:stretch/>
        </p:blipFill>
        <p:spPr>
          <a:xfrm>
            <a:off x="4598565" y="1073024"/>
            <a:ext cx="2483737" cy="211849"/>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272A2F87-6D66-4632-915E-49932DA0920A}"/>
              </a:ext>
            </a:extLst>
          </p:cNvPr>
          <p:cNvPicPr>
            <a:picLocks noChangeAspect="1"/>
          </p:cNvPicPr>
          <p:nvPr/>
        </p:nvPicPr>
        <p:blipFill>
          <a:blip r:embed="rId6"/>
          <a:stretch>
            <a:fillRect/>
          </a:stretch>
        </p:blipFill>
        <p:spPr>
          <a:xfrm>
            <a:off x="4598565" y="1362220"/>
            <a:ext cx="2483737" cy="599019"/>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6D467756-804A-4E05-BBB9-42A2EDAE4A49}"/>
              </a:ext>
            </a:extLst>
          </p:cNvPr>
          <p:cNvPicPr>
            <a:picLocks noChangeAspect="1"/>
          </p:cNvPicPr>
          <p:nvPr/>
        </p:nvPicPr>
        <p:blipFill>
          <a:blip r:embed="rId7"/>
          <a:stretch>
            <a:fillRect/>
          </a:stretch>
        </p:blipFill>
        <p:spPr>
          <a:xfrm>
            <a:off x="9569899" y="2019181"/>
            <a:ext cx="2186386" cy="1045937"/>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C833A626-0EF8-4D35-990D-161D2A690064}"/>
              </a:ext>
            </a:extLst>
          </p:cNvPr>
          <p:cNvPicPr>
            <a:picLocks noChangeAspect="1"/>
          </p:cNvPicPr>
          <p:nvPr/>
        </p:nvPicPr>
        <p:blipFill>
          <a:blip r:embed="rId8"/>
          <a:stretch>
            <a:fillRect/>
          </a:stretch>
        </p:blipFill>
        <p:spPr>
          <a:xfrm>
            <a:off x="5854018" y="5847716"/>
            <a:ext cx="2588768" cy="182736"/>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734CBD16-0035-4385-9757-659FF6F45535}"/>
              </a:ext>
            </a:extLst>
          </p:cNvPr>
          <p:cNvPicPr>
            <a:picLocks noChangeAspect="1"/>
          </p:cNvPicPr>
          <p:nvPr/>
        </p:nvPicPr>
        <p:blipFill>
          <a:blip r:embed="rId9"/>
          <a:stretch>
            <a:fillRect/>
          </a:stretch>
        </p:blipFill>
        <p:spPr>
          <a:xfrm>
            <a:off x="4836788" y="4186844"/>
            <a:ext cx="2230791" cy="541390"/>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648B0CF7-FAEA-461C-BA75-E475965E24DC}"/>
              </a:ext>
            </a:extLst>
          </p:cNvPr>
          <p:cNvSpPr txBox="1"/>
          <p:nvPr/>
        </p:nvSpPr>
        <p:spPr>
          <a:xfrm>
            <a:off x="2803140" y="1499785"/>
            <a:ext cx="958596" cy="246221"/>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600" kern="0" dirty="0">
                <a:ea typeface="Arial Unicode MS" pitchFamily="34" charset="-128"/>
                <a:cs typeface="Arial Unicode MS" pitchFamily="34" charset="-128"/>
              </a:rPr>
              <a:t>Test setup</a:t>
            </a:r>
          </a:p>
        </p:txBody>
      </p:sp>
      <p:sp>
        <p:nvSpPr>
          <p:cNvPr id="16" name="TextBox 15">
            <a:extLst>
              <a:ext uri="{FF2B5EF4-FFF2-40B4-BE49-F238E27FC236}">
                <a16:creationId xmlns:a16="http://schemas.microsoft.com/office/drawing/2014/main" id="{85F0335F-B104-4B4F-8E67-05CE74AFED4E}"/>
              </a:ext>
            </a:extLst>
          </p:cNvPr>
          <p:cNvSpPr txBox="1"/>
          <p:nvPr/>
        </p:nvSpPr>
        <p:spPr>
          <a:xfrm>
            <a:off x="1938697" y="3110165"/>
            <a:ext cx="1120967"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4"/>
                </a:solidFill>
                <a:ea typeface="Arial Unicode MS" pitchFamily="34" charset="-128"/>
                <a:cs typeface="Arial Unicode MS" pitchFamily="34" charset="-128"/>
              </a:rPr>
              <a:t>Creating and updating users</a:t>
            </a:r>
          </a:p>
        </p:txBody>
      </p:sp>
      <p:sp>
        <p:nvSpPr>
          <p:cNvPr id="17" name="TextBox 16">
            <a:extLst>
              <a:ext uri="{FF2B5EF4-FFF2-40B4-BE49-F238E27FC236}">
                <a16:creationId xmlns:a16="http://schemas.microsoft.com/office/drawing/2014/main" id="{6C636189-DD27-4EC6-AEA8-5354D987E2A3}"/>
              </a:ext>
            </a:extLst>
          </p:cNvPr>
          <p:cNvSpPr txBox="1"/>
          <p:nvPr/>
        </p:nvSpPr>
        <p:spPr>
          <a:xfrm>
            <a:off x="5853429" y="5249558"/>
            <a:ext cx="2932438"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3"/>
                </a:solidFill>
                <a:ea typeface="Arial Unicode MS" pitchFamily="34" charset="-128"/>
                <a:cs typeface="Arial Unicode MS" pitchFamily="34" charset="-128"/>
              </a:rPr>
              <a:t>Creating teams and updating their display name</a:t>
            </a:r>
          </a:p>
        </p:txBody>
      </p:sp>
      <p:sp>
        <p:nvSpPr>
          <p:cNvPr id="18" name="TextBox 17">
            <a:extLst>
              <a:ext uri="{FF2B5EF4-FFF2-40B4-BE49-F238E27FC236}">
                <a16:creationId xmlns:a16="http://schemas.microsoft.com/office/drawing/2014/main" id="{F4839A12-8432-4F39-8BB9-C61E4E203413}"/>
              </a:ext>
            </a:extLst>
          </p:cNvPr>
          <p:cNvSpPr txBox="1"/>
          <p:nvPr/>
        </p:nvSpPr>
        <p:spPr>
          <a:xfrm>
            <a:off x="4314418" y="3166101"/>
            <a:ext cx="4327073" cy="98488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1600" kern="0" dirty="0">
                <a:solidFill>
                  <a:schemeClr val="accent6"/>
                </a:solidFill>
                <a:ea typeface="Arial Unicode MS" pitchFamily="34" charset="-128"/>
                <a:cs typeface="Arial Unicode MS" pitchFamily="34" charset="-128"/>
              </a:rPr>
              <a:t>Team Management:</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Add/remove users/roles to/from teams</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Team on team operations, like add members of a team to another, copy a team etc.</a:t>
            </a:r>
          </a:p>
        </p:txBody>
      </p:sp>
      <p:sp>
        <p:nvSpPr>
          <p:cNvPr id="19" name="TextBox 18">
            <a:extLst>
              <a:ext uri="{FF2B5EF4-FFF2-40B4-BE49-F238E27FC236}">
                <a16:creationId xmlns:a16="http://schemas.microsoft.com/office/drawing/2014/main" id="{20C4EC70-D615-429A-A069-8A6A67D8FA26}"/>
              </a:ext>
            </a:extLst>
          </p:cNvPr>
          <p:cNvSpPr txBox="1"/>
          <p:nvPr/>
        </p:nvSpPr>
        <p:spPr>
          <a:xfrm>
            <a:off x="5734433" y="395337"/>
            <a:ext cx="1589053"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5"/>
                </a:solidFill>
                <a:ea typeface="Arial Unicode MS" pitchFamily="34" charset="-128"/>
                <a:cs typeface="Arial Unicode MS" pitchFamily="34" charset="-128"/>
              </a:rPr>
              <a:t>Deleting users and teams</a:t>
            </a:r>
          </a:p>
        </p:txBody>
      </p:sp>
      <p:sp>
        <p:nvSpPr>
          <p:cNvPr id="20" name="TextBox 19">
            <a:extLst>
              <a:ext uri="{FF2B5EF4-FFF2-40B4-BE49-F238E27FC236}">
                <a16:creationId xmlns:a16="http://schemas.microsoft.com/office/drawing/2014/main" id="{12BE0C93-37A9-4510-AD08-831D54F48159}"/>
              </a:ext>
            </a:extLst>
          </p:cNvPr>
          <p:cNvSpPr txBox="1"/>
          <p:nvPr/>
        </p:nvSpPr>
        <p:spPr>
          <a:xfrm>
            <a:off x="8328031" y="277875"/>
            <a:ext cx="2483736" cy="246221"/>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a:t>
            </a:r>
          </a:p>
        </p:txBody>
      </p:sp>
      <p:sp>
        <p:nvSpPr>
          <p:cNvPr id="21" name="TextBox 20">
            <a:extLst>
              <a:ext uri="{FF2B5EF4-FFF2-40B4-BE49-F238E27FC236}">
                <a16:creationId xmlns:a16="http://schemas.microsoft.com/office/drawing/2014/main" id="{72AE7DDD-B4B1-4536-9F32-415B27DF7143}"/>
              </a:ext>
            </a:extLst>
          </p:cNvPr>
          <p:cNvSpPr txBox="1"/>
          <p:nvPr/>
        </p:nvSpPr>
        <p:spPr>
          <a:xfrm>
            <a:off x="7818356" y="2198910"/>
            <a:ext cx="1612460" cy="492443"/>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 by team</a:t>
            </a:r>
          </a:p>
        </p:txBody>
      </p:sp>
      <p:sp>
        <p:nvSpPr>
          <p:cNvPr id="22" name="TextBox 21">
            <a:extLst>
              <a:ext uri="{FF2B5EF4-FFF2-40B4-BE49-F238E27FC236}">
                <a16:creationId xmlns:a16="http://schemas.microsoft.com/office/drawing/2014/main" id="{F85A97F5-D3E9-44BC-A0E1-250B49CC2CE0}"/>
              </a:ext>
            </a:extLst>
          </p:cNvPr>
          <p:cNvSpPr txBox="1"/>
          <p:nvPr/>
        </p:nvSpPr>
        <p:spPr>
          <a:xfrm>
            <a:off x="8785867" y="5066031"/>
            <a:ext cx="3248456"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rgbClr val="002060"/>
                </a:solidFill>
                <a:ea typeface="Arial Unicode MS" pitchFamily="34" charset="-128"/>
                <a:cs typeface="Arial Unicode MS" pitchFamily="34" charset="-128"/>
              </a:rPr>
              <a:t>‘Transport’ users, teams</a:t>
            </a:r>
            <a:br>
              <a:rPr lang="en-GB" sz="1600" kern="0" dirty="0">
                <a:solidFill>
                  <a:srgbClr val="002060"/>
                </a:solidFill>
                <a:ea typeface="Arial Unicode MS" pitchFamily="34" charset="-128"/>
                <a:cs typeface="Arial Unicode MS" pitchFamily="34" charset="-128"/>
              </a:rPr>
            </a:br>
            <a:r>
              <a:rPr lang="en-GB" sz="1600" kern="0" dirty="0">
                <a:solidFill>
                  <a:srgbClr val="002060"/>
                </a:solidFill>
                <a:ea typeface="Arial Unicode MS" pitchFamily="34" charset="-128"/>
                <a:cs typeface="Arial Unicode MS" pitchFamily="34" charset="-128"/>
              </a:rPr>
              <a:t>(and their relationships to roles) from one SAP Analytics Cloud Service to another</a:t>
            </a:r>
          </a:p>
        </p:txBody>
      </p:sp>
      <p:sp>
        <p:nvSpPr>
          <p:cNvPr id="23" name="Agenda items">
            <a:extLst>
              <a:ext uri="{FF2B5EF4-FFF2-40B4-BE49-F238E27FC236}">
                <a16:creationId xmlns:a16="http://schemas.microsoft.com/office/drawing/2014/main" id="{F3C95830-5C45-4270-AB81-66A1F4E9744D}"/>
              </a:ext>
            </a:extLst>
          </p:cNvPr>
          <p:cNvSpPr>
            <a:spLocks noGrp="1"/>
          </p:cNvSpPr>
          <p:nvPr>
            <p:ph type="body" sz="quarter" idx="10"/>
          </p:nvPr>
        </p:nvSpPr>
        <p:spPr>
          <a:xfrm>
            <a:off x="3761736" y="6546025"/>
            <a:ext cx="4327073" cy="308956"/>
          </a:xfrm>
        </p:spPr>
        <p:txBody>
          <a:bodyPr>
            <a:normAutofit/>
          </a:bodyPr>
          <a:lstStyle/>
          <a:p>
            <a:pPr marL="0" lvl="1" indent="0" algn="ctr">
              <a:buNone/>
            </a:pPr>
            <a:r>
              <a:rPr lang="en-GB" sz="1600" dirty="0"/>
              <a:t>51 samples       59000 lines of code</a:t>
            </a:r>
          </a:p>
        </p:txBody>
      </p:sp>
      <p:pic>
        <p:nvPicPr>
          <p:cNvPr id="24" name="Picture 23">
            <a:extLst>
              <a:ext uri="{FF2B5EF4-FFF2-40B4-BE49-F238E27FC236}">
                <a16:creationId xmlns:a16="http://schemas.microsoft.com/office/drawing/2014/main" id="{040791CD-D32B-4AA5-996C-48B3AA137A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auto">
          <a:xfrm>
            <a:off x="2870409" y="601031"/>
            <a:ext cx="548222" cy="492846"/>
          </a:xfrm>
          <a:prstGeom prst="rect">
            <a:avLst/>
          </a:prstGeom>
          <a:noFill/>
        </p:spPr>
      </p:pic>
      <p:pic>
        <p:nvPicPr>
          <p:cNvPr id="5" name="Picture 4">
            <a:extLst>
              <a:ext uri="{FF2B5EF4-FFF2-40B4-BE49-F238E27FC236}">
                <a16:creationId xmlns:a16="http://schemas.microsoft.com/office/drawing/2014/main" id="{5F4D03D3-9E3B-446E-9B3C-6828C5B09B37}"/>
              </a:ext>
            </a:extLst>
          </p:cNvPr>
          <p:cNvPicPr>
            <a:picLocks noChangeAspect="1"/>
          </p:cNvPicPr>
          <p:nvPr/>
        </p:nvPicPr>
        <p:blipFill>
          <a:blip r:embed="rId11"/>
          <a:stretch>
            <a:fillRect/>
          </a:stretch>
        </p:blipFill>
        <p:spPr>
          <a:xfrm>
            <a:off x="364373" y="2116601"/>
            <a:ext cx="1469291" cy="2171810"/>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90CBACB6-FFBF-4AF3-ADC1-D2A1CB34EFA1}"/>
              </a:ext>
            </a:extLst>
          </p:cNvPr>
          <p:cNvPicPr>
            <a:picLocks noChangeAspect="1"/>
          </p:cNvPicPr>
          <p:nvPr/>
        </p:nvPicPr>
        <p:blipFill>
          <a:blip r:embed="rId12"/>
          <a:stretch>
            <a:fillRect/>
          </a:stretch>
        </p:blipFill>
        <p:spPr>
          <a:xfrm>
            <a:off x="9280478" y="6052558"/>
            <a:ext cx="2328426" cy="733149"/>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126703E4-3737-40A9-B69C-944F848BBEF1}"/>
              </a:ext>
            </a:extLst>
          </p:cNvPr>
          <p:cNvPicPr>
            <a:picLocks noChangeAspect="1"/>
          </p:cNvPicPr>
          <p:nvPr/>
        </p:nvPicPr>
        <p:blipFill>
          <a:blip r:embed="rId13"/>
          <a:stretch>
            <a:fillRect/>
          </a:stretch>
        </p:blipFill>
        <p:spPr>
          <a:xfrm>
            <a:off x="2218968" y="2205943"/>
            <a:ext cx="584172" cy="984290"/>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3E3F15CE-4150-465E-8111-2ADEE463085E}"/>
              </a:ext>
            </a:extLst>
          </p:cNvPr>
          <p:cNvPicPr>
            <a:picLocks noChangeAspect="1"/>
          </p:cNvPicPr>
          <p:nvPr/>
        </p:nvPicPr>
        <p:blipFill>
          <a:blip r:embed="rId14"/>
          <a:stretch>
            <a:fillRect/>
          </a:stretch>
        </p:blipFill>
        <p:spPr>
          <a:xfrm>
            <a:off x="5092142" y="5204829"/>
            <a:ext cx="744219" cy="984290"/>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6EDDC373-B659-4A99-8C4D-1810022AEA2F}"/>
              </a:ext>
            </a:extLst>
          </p:cNvPr>
          <p:cNvPicPr>
            <a:picLocks noChangeAspect="1"/>
          </p:cNvPicPr>
          <p:nvPr/>
        </p:nvPicPr>
        <p:blipFill>
          <a:blip r:embed="rId15"/>
          <a:stretch>
            <a:fillRect/>
          </a:stretch>
        </p:blipFill>
        <p:spPr>
          <a:xfrm>
            <a:off x="9141394" y="3891868"/>
            <a:ext cx="2588769" cy="1104897"/>
          </a:xfrm>
          <a:prstGeom prst="rect">
            <a:avLst/>
          </a:prstGeom>
          <a:ln>
            <a:noFill/>
          </a:ln>
          <a:effectLst>
            <a:outerShdw blurRad="292100" dist="139700" dir="2700000" algn="tl" rotWithShape="0">
              <a:srgbClr val="333333">
                <a:alpha val="65000"/>
              </a:srgbClr>
            </a:outerShdw>
          </a:effectLst>
        </p:spPr>
      </p:pic>
      <p:pic>
        <p:nvPicPr>
          <p:cNvPr id="26" name="Picture 25">
            <a:extLst>
              <a:ext uri="{FF2B5EF4-FFF2-40B4-BE49-F238E27FC236}">
                <a16:creationId xmlns:a16="http://schemas.microsoft.com/office/drawing/2014/main" id="{64BEBE5D-B2EE-42E4-AE90-755AD47D84A6}"/>
              </a:ext>
            </a:extLst>
          </p:cNvPr>
          <p:cNvPicPr>
            <a:picLocks noChangeAspect="1"/>
          </p:cNvPicPr>
          <p:nvPr/>
        </p:nvPicPr>
        <p:blipFill>
          <a:blip r:embed="rId16"/>
          <a:stretch>
            <a:fillRect/>
          </a:stretch>
        </p:blipFill>
        <p:spPr>
          <a:xfrm>
            <a:off x="4477314" y="2402526"/>
            <a:ext cx="2673440" cy="807944"/>
          </a:xfrm>
          <a:prstGeom prst="rect">
            <a:avLst/>
          </a:prstGeom>
          <a:ln>
            <a:noFill/>
          </a:ln>
          <a:effectLst>
            <a:outerShdw blurRad="292100" dist="139700" dir="2700000" algn="tl" rotWithShape="0">
              <a:srgbClr val="333333">
                <a:alpha val="65000"/>
              </a:srgbClr>
            </a:outerShdw>
          </a:effectLst>
        </p:spPr>
      </p:pic>
      <p:pic>
        <p:nvPicPr>
          <p:cNvPr id="27" name="Picture 26">
            <a:extLst>
              <a:ext uri="{FF2B5EF4-FFF2-40B4-BE49-F238E27FC236}">
                <a16:creationId xmlns:a16="http://schemas.microsoft.com/office/drawing/2014/main" id="{DF480DA7-E955-4ADF-BE05-148F85991919}"/>
              </a:ext>
            </a:extLst>
          </p:cNvPr>
          <p:cNvPicPr>
            <a:picLocks noChangeAspect="1"/>
          </p:cNvPicPr>
          <p:nvPr/>
        </p:nvPicPr>
        <p:blipFill>
          <a:blip r:embed="rId13"/>
          <a:stretch>
            <a:fillRect/>
          </a:stretch>
        </p:blipFill>
        <p:spPr>
          <a:xfrm>
            <a:off x="10965037" y="321597"/>
            <a:ext cx="572169" cy="964066"/>
          </a:xfrm>
          <a:prstGeom prst="rect">
            <a:avLst/>
          </a:prstGeom>
          <a:ln>
            <a:noFill/>
          </a:ln>
          <a:effectLst>
            <a:outerShdw blurRad="292100" dist="139700" dir="2700000" algn="tl" rotWithShape="0">
              <a:srgbClr val="333333">
                <a:alpha val="65000"/>
              </a:srgbClr>
            </a:outerShdw>
          </a:effectLst>
        </p:spPr>
      </p:pic>
      <p:pic>
        <p:nvPicPr>
          <p:cNvPr id="29" name="Picture 28">
            <a:extLst>
              <a:ext uri="{FF2B5EF4-FFF2-40B4-BE49-F238E27FC236}">
                <a16:creationId xmlns:a16="http://schemas.microsoft.com/office/drawing/2014/main" id="{B12B9908-387E-4853-8579-5F3112601E2A}"/>
              </a:ext>
            </a:extLst>
          </p:cNvPr>
          <p:cNvPicPr>
            <a:picLocks noChangeAspect="1"/>
          </p:cNvPicPr>
          <p:nvPr/>
        </p:nvPicPr>
        <p:blipFill>
          <a:blip r:embed="rId17"/>
          <a:stretch>
            <a:fillRect/>
          </a:stretch>
        </p:blipFill>
        <p:spPr>
          <a:xfrm>
            <a:off x="8624586" y="2748216"/>
            <a:ext cx="410791" cy="508890"/>
          </a:xfrm>
          <a:prstGeom prst="rect">
            <a:avLst/>
          </a:prstGeom>
          <a:ln>
            <a:noFill/>
          </a:ln>
          <a:effectLst>
            <a:outerShdw blurRad="292100" dist="139700" dir="2700000" algn="tl" rotWithShape="0">
              <a:srgbClr val="333333">
                <a:alpha val="65000"/>
              </a:srgbClr>
            </a:outerShdw>
          </a:effectLst>
        </p:spPr>
      </p:pic>
      <p:pic>
        <p:nvPicPr>
          <p:cNvPr id="30" name="Picture 29">
            <a:extLst>
              <a:ext uri="{FF2B5EF4-FFF2-40B4-BE49-F238E27FC236}">
                <a16:creationId xmlns:a16="http://schemas.microsoft.com/office/drawing/2014/main" id="{EE7D8BB0-BDFE-4257-8872-A0170F0E5427}"/>
              </a:ext>
            </a:extLst>
          </p:cNvPr>
          <p:cNvPicPr>
            <a:picLocks noChangeAspect="1"/>
          </p:cNvPicPr>
          <p:nvPr/>
        </p:nvPicPr>
        <p:blipFill>
          <a:blip r:embed="rId13"/>
          <a:stretch>
            <a:fillRect/>
          </a:stretch>
        </p:blipFill>
        <p:spPr>
          <a:xfrm>
            <a:off x="9035377" y="2735857"/>
            <a:ext cx="459498" cy="774223"/>
          </a:xfrm>
          <a:prstGeom prst="rect">
            <a:avLst/>
          </a:prstGeom>
          <a:ln>
            <a:noFill/>
          </a:ln>
          <a:effectLst>
            <a:outerShdw blurRad="292100" dist="139700" dir="2700000" algn="tl" rotWithShape="0">
              <a:srgbClr val="333333">
                <a:alpha val="65000"/>
              </a:srgbClr>
            </a:outerShdw>
          </a:effectLst>
        </p:spPr>
      </p:pic>
      <p:pic>
        <p:nvPicPr>
          <p:cNvPr id="31" name="Picture 30">
            <a:extLst>
              <a:ext uri="{FF2B5EF4-FFF2-40B4-BE49-F238E27FC236}">
                <a16:creationId xmlns:a16="http://schemas.microsoft.com/office/drawing/2014/main" id="{5D46BFD3-4A59-497A-A3C8-9BD3F5BD7060}"/>
              </a:ext>
            </a:extLst>
          </p:cNvPr>
          <p:cNvPicPr>
            <a:picLocks noChangeAspect="1"/>
          </p:cNvPicPr>
          <p:nvPr/>
        </p:nvPicPr>
        <p:blipFill>
          <a:blip r:embed="rId18"/>
          <a:stretch>
            <a:fillRect/>
          </a:stretch>
        </p:blipFill>
        <p:spPr>
          <a:xfrm>
            <a:off x="4572999" y="315649"/>
            <a:ext cx="1080824" cy="805705"/>
          </a:xfrm>
          <a:prstGeom prst="rect">
            <a:avLst/>
          </a:prstGeom>
          <a:ln>
            <a:noFill/>
          </a:ln>
          <a:effectLst>
            <a:outerShdw blurRad="292100" dist="139700" dir="2700000" algn="tl" rotWithShape="0">
              <a:srgbClr val="333333">
                <a:alpha val="65000"/>
              </a:srgbClr>
            </a:outerShdw>
          </a:effectLst>
        </p:spPr>
      </p:pic>
      <p:pic>
        <p:nvPicPr>
          <p:cNvPr id="39" name="Picture 38">
            <a:extLst>
              <a:ext uri="{FF2B5EF4-FFF2-40B4-BE49-F238E27FC236}">
                <a16:creationId xmlns:a16="http://schemas.microsoft.com/office/drawing/2014/main" id="{A110E24F-3A79-4771-BF87-F95AEB2578BE}"/>
              </a:ext>
            </a:extLst>
          </p:cNvPr>
          <p:cNvPicPr>
            <a:picLocks noChangeAspect="1"/>
          </p:cNvPicPr>
          <p:nvPr/>
        </p:nvPicPr>
        <p:blipFill>
          <a:blip r:embed="rId19"/>
          <a:stretch>
            <a:fillRect/>
          </a:stretch>
        </p:blipFill>
        <p:spPr>
          <a:xfrm>
            <a:off x="957123" y="6048886"/>
            <a:ext cx="3018166" cy="439302"/>
          </a:xfrm>
          <a:prstGeom prst="rect">
            <a:avLst/>
          </a:prstGeom>
          <a:ln>
            <a:noFill/>
          </a:ln>
          <a:effectLst>
            <a:outerShdw blurRad="292100" dist="139700" dir="2700000" algn="tl" rotWithShape="0">
              <a:srgbClr val="333333">
                <a:alpha val="65000"/>
              </a:srgbClr>
            </a:outerShdw>
          </a:effectLst>
        </p:spPr>
      </p:pic>
      <p:sp>
        <p:nvSpPr>
          <p:cNvPr id="40" name="TextBox 39">
            <a:extLst>
              <a:ext uri="{FF2B5EF4-FFF2-40B4-BE49-F238E27FC236}">
                <a16:creationId xmlns:a16="http://schemas.microsoft.com/office/drawing/2014/main" id="{1D736A33-2511-45D8-B9E9-E56B32FFEACE}"/>
              </a:ext>
            </a:extLst>
          </p:cNvPr>
          <p:cNvSpPr txBox="1"/>
          <p:nvPr/>
        </p:nvSpPr>
        <p:spPr>
          <a:xfrm>
            <a:off x="335643" y="5153729"/>
            <a:ext cx="4327073" cy="861774"/>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1400" kern="0" dirty="0">
                <a:solidFill>
                  <a:schemeClr val="accent6">
                    <a:lumMod val="60000"/>
                    <a:lumOff val="40000"/>
                  </a:schemeClr>
                </a:solidFill>
                <a:ea typeface="Arial Unicode MS" pitchFamily="34" charset="-128"/>
                <a:cs typeface="Arial Unicode MS" pitchFamily="34" charset="-128"/>
              </a:rPr>
              <a:t>Admin Tool Kit:</a:t>
            </a:r>
          </a:p>
          <a:p>
            <a:pPr marL="285750" indent="-285750" fontAlgn="base">
              <a:spcAft>
                <a:spcPct val="0"/>
              </a:spcAft>
              <a:buClr>
                <a:srgbClr val="F0AB00"/>
              </a:buClr>
              <a:buSzPct val="80000"/>
              <a:buFont typeface="Wingdings" panose="05000000000000000000" pitchFamily="2" charset="2"/>
              <a:buChar char="§"/>
            </a:pPr>
            <a:r>
              <a:rPr lang="en-GB" sz="1400" kern="0" dirty="0">
                <a:solidFill>
                  <a:schemeClr val="accent6">
                    <a:lumMod val="60000"/>
                    <a:lumOff val="40000"/>
                  </a:schemeClr>
                </a:solidFill>
                <a:ea typeface="Arial Unicode MS" pitchFamily="34" charset="-128"/>
                <a:cs typeface="Arial Unicode MS" pitchFamily="34" charset="-128"/>
              </a:rPr>
              <a:t>Transfers users from ‘hidden’ teams</a:t>
            </a:r>
          </a:p>
          <a:p>
            <a:pPr marL="285750" indent="-285750" fontAlgn="base">
              <a:spcAft>
                <a:spcPct val="0"/>
              </a:spcAft>
              <a:buClr>
                <a:srgbClr val="F0AB00"/>
              </a:buClr>
              <a:buSzPct val="80000"/>
              <a:buFont typeface="Wingdings" panose="05000000000000000000" pitchFamily="2" charset="2"/>
              <a:buChar char="§"/>
            </a:pPr>
            <a:r>
              <a:rPr lang="en-GB" sz="1400" kern="0" dirty="0">
                <a:solidFill>
                  <a:schemeClr val="accent6">
                    <a:lumMod val="60000"/>
                    <a:lumOff val="40000"/>
                  </a:schemeClr>
                </a:solidFill>
                <a:ea typeface="Arial Unicode MS" pitchFamily="34" charset="-128"/>
                <a:cs typeface="Arial Unicode MS" pitchFamily="34" charset="-128"/>
              </a:rPr>
              <a:t>User management (adds users to teams that meet certain criteria, like ‘not in any team’)</a:t>
            </a:r>
          </a:p>
        </p:txBody>
      </p:sp>
      <p:pic>
        <p:nvPicPr>
          <p:cNvPr id="35" name="Picture 34">
            <a:extLst>
              <a:ext uri="{FF2B5EF4-FFF2-40B4-BE49-F238E27FC236}">
                <a16:creationId xmlns:a16="http://schemas.microsoft.com/office/drawing/2014/main" id="{A6E798CD-DB1C-4D10-B0A8-2C7DA171C84B}"/>
              </a:ext>
            </a:extLst>
          </p:cNvPr>
          <p:cNvPicPr>
            <a:picLocks noChangeAspect="1"/>
          </p:cNvPicPr>
          <p:nvPr/>
        </p:nvPicPr>
        <p:blipFill>
          <a:blip r:embed="rId20"/>
          <a:stretch>
            <a:fillRect/>
          </a:stretch>
        </p:blipFill>
        <p:spPr>
          <a:xfrm>
            <a:off x="924583" y="4623207"/>
            <a:ext cx="2588769" cy="52379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3483144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0" y="4044462"/>
            <a:ext cx="11186477" cy="2036163"/>
          </a:xfrm>
        </p:spPr>
        <p:txBody>
          <a:bodyPr/>
          <a:lstStyle/>
          <a:p>
            <a:pPr lvl="0"/>
            <a:r>
              <a:rPr lang="en-GB" dirty="0"/>
              <a:t>Must respect:</a:t>
            </a:r>
          </a:p>
          <a:p>
            <a:pPr lvl="1"/>
            <a:r>
              <a:rPr lang="en-GB" dirty="0"/>
              <a:t>Roles must pre-exist</a:t>
            </a:r>
          </a:p>
          <a:p>
            <a:pPr lvl="2"/>
            <a:r>
              <a:rPr lang="en-GB" dirty="0"/>
              <a:t>API can’t yet create or update roles, only read who is a member of a role</a:t>
            </a:r>
          </a:p>
          <a:p>
            <a:pPr lvl="1"/>
            <a:r>
              <a:rPr lang="en-GB" dirty="0"/>
              <a:t>Means:</a:t>
            </a:r>
          </a:p>
          <a:p>
            <a:pPr lvl="2"/>
            <a:r>
              <a:rPr lang="en-GB" dirty="0"/>
              <a:t>if you want to add a user or a team to be a member of a role, those roles must pre-exist</a:t>
            </a:r>
          </a:p>
        </p:txBody>
      </p:sp>
      <p:sp>
        <p:nvSpPr>
          <p:cNvPr id="4" name="Title"/>
          <p:cNvSpPr>
            <a:spLocks noGrp="1"/>
          </p:cNvSpPr>
          <p:nvPr>
            <p:ph type="title"/>
          </p:nvPr>
        </p:nvSpPr>
        <p:spPr/>
        <p:txBody>
          <a:bodyPr/>
          <a:lstStyle/>
          <a:p>
            <a:r>
              <a:rPr lang="en-GB" dirty="0"/>
              <a:t>Prerequisites for using Roles</a:t>
            </a:r>
          </a:p>
        </p:txBody>
      </p:sp>
      <p:sp>
        <p:nvSpPr>
          <p:cNvPr id="2" name="Rectangle 2">
            <a:extLst>
              <a:ext uri="{FF2B5EF4-FFF2-40B4-BE49-F238E27FC236}">
                <a16:creationId xmlns:a16="http://schemas.microsoft.com/office/drawing/2014/main" id="{7EA45931-C8B4-42F4-9EA3-8955470E2D4A}"/>
              </a:ext>
            </a:extLst>
          </p:cNvPr>
          <p:cNvSpPr>
            <a:spLocks noChangeArrowheads="1"/>
          </p:cNvSpPr>
          <p:nvPr/>
        </p:nvSpPr>
        <p:spPr bwMode="auto">
          <a:xfrm>
            <a:off x="7068064" y="1085592"/>
            <a:ext cx="184731" cy="415498"/>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none" lIns="91440" tIns="45720" rIns="91440" bIns="45720" numCol="1" anchor="ctr" anchorCtr="0" compatLnSpc="1">
            <a:prstTxWarp prst="textNoShape">
              <a:avLst/>
            </a:prstTxWarp>
            <a:spAutoFit/>
          </a:bodyPr>
          <a:lstStyle/>
          <a:p>
            <a:endParaRPr lang="en-GB" dirty="0"/>
          </a:p>
        </p:txBody>
      </p:sp>
      <p:pic>
        <p:nvPicPr>
          <p:cNvPr id="8" name="Picture 7">
            <a:extLst>
              <a:ext uri="{FF2B5EF4-FFF2-40B4-BE49-F238E27FC236}">
                <a16:creationId xmlns:a16="http://schemas.microsoft.com/office/drawing/2014/main" id="{35F3E687-3E1E-404C-8567-9917C69501BA}"/>
              </a:ext>
            </a:extLst>
          </p:cNvPr>
          <p:cNvPicPr>
            <a:picLocks noChangeAspect="1"/>
          </p:cNvPicPr>
          <p:nvPr/>
        </p:nvPicPr>
        <p:blipFill>
          <a:blip r:embed="rId3"/>
          <a:stretch>
            <a:fillRect/>
          </a:stretch>
        </p:blipFill>
        <p:spPr>
          <a:xfrm>
            <a:off x="3127618" y="1888426"/>
            <a:ext cx="1095375" cy="1638300"/>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3EFB1479-DC8C-4CEC-BBF5-E35EDE4A2AAD}"/>
              </a:ext>
            </a:extLst>
          </p:cNvPr>
          <p:cNvPicPr>
            <a:picLocks noChangeAspect="1"/>
          </p:cNvPicPr>
          <p:nvPr/>
        </p:nvPicPr>
        <p:blipFill>
          <a:blip r:embed="rId4"/>
          <a:stretch>
            <a:fillRect/>
          </a:stretch>
        </p:blipFill>
        <p:spPr>
          <a:xfrm>
            <a:off x="5032220" y="1534599"/>
            <a:ext cx="4235223" cy="22686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366820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8950" y="2356338"/>
            <a:ext cx="6559114" cy="4059201"/>
          </a:xfrm>
        </p:spPr>
        <p:txBody>
          <a:bodyPr>
            <a:normAutofit lnSpcReduction="10000"/>
          </a:bodyPr>
          <a:lstStyle/>
          <a:p>
            <a:pPr lvl="0"/>
            <a:r>
              <a:rPr lang="en-GB" dirty="0"/>
              <a:t>Namespace aware</a:t>
            </a:r>
          </a:p>
          <a:p>
            <a:pPr lvl="1"/>
            <a:r>
              <a:rPr lang="en-GB" dirty="0"/>
              <a:t>The samples are ‘Content Namespace’ aware</a:t>
            </a:r>
          </a:p>
          <a:p>
            <a:pPr lvl="2"/>
            <a:r>
              <a:rPr lang="en-GB" dirty="0"/>
              <a:t>It means when a role is provided as a value in the data file if the role shares the same content namespace as the Postman environment there’s no need to specify the </a:t>
            </a:r>
            <a:r>
              <a:rPr lang="en-GB" dirty="0" err="1"/>
              <a:t>PROFILE:namespace</a:t>
            </a:r>
            <a:r>
              <a:rPr lang="en-GB" dirty="0"/>
              <a:t>: as part of its name</a:t>
            </a:r>
          </a:p>
          <a:p>
            <a:pPr lvl="3"/>
            <a:r>
              <a:rPr lang="en-GB" dirty="0"/>
              <a:t>For example, if a Role called ‘Role1’ exists in the SAP Analytics Cloud Service and the Postman environment </a:t>
            </a:r>
            <a:r>
              <a:rPr lang="en-GB" b="1" dirty="0" err="1"/>
              <a:t>ContentNamespace</a:t>
            </a:r>
            <a:r>
              <a:rPr lang="en-GB" dirty="0"/>
              <a:t> variable is set to the same namespace as the Service the role was created in, then only ‘Role1’ needs to be specified</a:t>
            </a:r>
          </a:p>
          <a:p>
            <a:pPr lvl="3"/>
            <a:endParaRPr lang="en-GB" dirty="0"/>
          </a:p>
          <a:p>
            <a:pPr lvl="2"/>
            <a:r>
              <a:rPr lang="en-GB" dirty="0"/>
              <a:t>For any role that doesn’t match the </a:t>
            </a:r>
            <a:r>
              <a:rPr lang="en-GB" dirty="0" err="1"/>
              <a:t>ContentNamespace</a:t>
            </a:r>
            <a:r>
              <a:rPr lang="en-GB" dirty="0"/>
              <a:t> then </a:t>
            </a:r>
            <a:r>
              <a:rPr lang="en-GB" dirty="0" err="1"/>
              <a:t>PROFILE:namespace</a:t>
            </a:r>
            <a:r>
              <a:rPr lang="en-GB" dirty="0"/>
              <a:t>: must be specified with namespace set accordingly</a:t>
            </a:r>
          </a:p>
          <a:p>
            <a:pPr lvl="3"/>
            <a:r>
              <a:rPr lang="en-GB" dirty="0"/>
              <a:t>For example, the provided ‘</a:t>
            </a:r>
            <a:r>
              <a:rPr lang="en-GB" dirty="0" err="1"/>
              <a:t>BI_Admin</a:t>
            </a:r>
            <a:r>
              <a:rPr lang="en-GB" dirty="0"/>
              <a:t>’ role would be </a:t>
            </a:r>
            <a:r>
              <a:rPr lang="en-GB" dirty="0" err="1"/>
              <a:t>PROFILE:sap.epm:BI_Admin</a:t>
            </a:r>
            <a:endParaRPr lang="en-GB" dirty="0"/>
          </a:p>
        </p:txBody>
      </p:sp>
      <p:sp>
        <p:nvSpPr>
          <p:cNvPr id="4" name="Title"/>
          <p:cNvSpPr>
            <a:spLocks noGrp="1"/>
          </p:cNvSpPr>
          <p:nvPr>
            <p:ph type="title"/>
          </p:nvPr>
        </p:nvSpPr>
        <p:spPr>
          <a:xfrm>
            <a:off x="504001" y="504000"/>
            <a:ext cx="11186476" cy="677108"/>
          </a:xfrm>
        </p:spPr>
        <p:txBody>
          <a:bodyPr/>
          <a:lstStyle/>
          <a:p>
            <a:r>
              <a:rPr lang="en-GB" dirty="0"/>
              <a:t>Using Roles</a:t>
            </a:r>
            <a:br>
              <a:rPr lang="en-GB" dirty="0"/>
            </a:br>
            <a:r>
              <a:rPr lang="en-GB" sz="2000" b="0" dirty="0"/>
              <a:t>Content namespace</a:t>
            </a:r>
            <a:endParaRPr lang="en-GB" dirty="0"/>
          </a:p>
        </p:txBody>
      </p:sp>
      <p:sp>
        <p:nvSpPr>
          <p:cNvPr id="2" name="Rectangle 2">
            <a:extLst>
              <a:ext uri="{FF2B5EF4-FFF2-40B4-BE49-F238E27FC236}">
                <a16:creationId xmlns:a16="http://schemas.microsoft.com/office/drawing/2014/main" id="{7EA45931-C8B4-42F4-9EA3-8955470E2D4A}"/>
              </a:ext>
            </a:extLst>
          </p:cNvPr>
          <p:cNvSpPr>
            <a:spLocks noChangeArrowheads="1"/>
          </p:cNvSpPr>
          <p:nvPr/>
        </p:nvSpPr>
        <p:spPr bwMode="auto">
          <a:xfrm>
            <a:off x="7068064" y="1085592"/>
            <a:ext cx="184731" cy="415498"/>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none" lIns="91440" tIns="45720" rIns="91440" bIns="45720" numCol="1" anchor="ctr" anchorCtr="0" compatLnSpc="1">
            <a:prstTxWarp prst="textNoShape">
              <a:avLst/>
            </a:prstTxWarp>
            <a:spAutoFit/>
          </a:bodyPr>
          <a:lstStyle/>
          <a:p>
            <a:endParaRPr lang="en-GB" dirty="0"/>
          </a:p>
        </p:txBody>
      </p:sp>
      <p:pic>
        <p:nvPicPr>
          <p:cNvPr id="15" name="Picture 14">
            <a:extLst>
              <a:ext uri="{FF2B5EF4-FFF2-40B4-BE49-F238E27FC236}">
                <a16:creationId xmlns:a16="http://schemas.microsoft.com/office/drawing/2014/main" id="{3F886384-C967-4CA9-B46E-7212F9C99D0F}"/>
              </a:ext>
            </a:extLst>
          </p:cNvPr>
          <p:cNvPicPr>
            <a:picLocks noChangeAspect="1"/>
          </p:cNvPicPr>
          <p:nvPr/>
        </p:nvPicPr>
        <p:blipFill>
          <a:blip r:embed="rId3"/>
          <a:stretch>
            <a:fillRect/>
          </a:stretch>
        </p:blipFill>
        <p:spPr>
          <a:xfrm>
            <a:off x="6215632" y="777374"/>
            <a:ext cx="5112751" cy="1912281"/>
          </a:xfrm>
          <a:prstGeom prst="rect">
            <a:avLst/>
          </a:prstGeom>
          <a:ln>
            <a:noFill/>
          </a:ln>
          <a:effectLst>
            <a:outerShdw blurRad="292100" dist="139700" dir="2700000" algn="tl" rotWithShape="0">
              <a:srgbClr val="333333">
                <a:alpha val="65000"/>
              </a:srgbClr>
            </a:outerShdw>
          </a:effectLst>
        </p:spPr>
      </p:pic>
      <p:sp>
        <p:nvSpPr>
          <p:cNvPr id="16" name="Arrow: Right 15">
            <a:extLst>
              <a:ext uri="{FF2B5EF4-FFF2-40B4-BE49-F238E27FC236}">
                <a16:creationId xmlns:a16="http://schemas.microsoft.com/office/drawing/2014/main" id="{31047D0C-34B3-485F-AC10-CB0100148C00}"/>
              </a:ext>
            </a:extLst>
          </p:cNvPr>
          <p:cNvSpPr/>
          <p:nvPr/>
        </p:nvSpPr>
        <p:spPr bwMode="gray">
          <a:xfrm rot="3538684">
            <a:off x="9207857" y="376580"/>
            <a:ext cx="2124710" cy="1191799"/>
          </a:xfrm>
          <a:prstGeom prst="rightArrow">
            <a:avLst/>
          </a:prstGeom>
          <a:solidFill>
            <a:srgbClr val="FFC000"/>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GB" sz="1400" b="0" i="0" u="none" strike="noStrike" kern="0" cap="none" spc="0" normalizeH="0" baseline="0" noProof="0" dirty="0">
                <a:ln>
                  <a:noFill/>
                </a:ln>
                <a:effectLst/>
                <a:uLnTx/>
                <a:uFillTx/>
                <a:ea typeface="Arial Unicode MS" pitchFamily="34" charset="-128"/>
                <a:cs typeface="Arial Unicode MS" pitchFamily="34" charset="-128"/>
              </a:rPr>
              <a:t>No need to specify content namespace</a:t>
            </a:r>
          </a:p>
        </p:txBody>
      </p:sp>
      <p:pic>
        <p:nvPicPr>
          <p:cNvPr id="17" name="Picture 16">
            <a:extLst>
              <a:ext uri="{FF2B5EF4-FFF2-40B4-BE49-F238E27FC236}">
                <a16:creationId xmlns:a16="http://schemas.microsoft.com/office/drawing/2014/main" id="{79AEC2A8-0B68-4E5F-A1BE-9CFA4904D997}"/>
              </a:ext>
            </a:extLst>
          </p:cNvPr>
          <p:cNvPicPr>
            <a:picLocks noChangeAspect="1"/>
          </p:cNvPicPr>
          <p:nvPr/>
        </p:nvPicPr>
        <p:blipFill>
          <a:blip r:embed="rId4"/>
          <a:stretch>
            <a:fillRect/>
          </a:stretch>
        </p:blipFill>
        <p:spPr>
          <a:xfrm>
            <a:off x="7263041" y="3429000"/>
            <a:ext cx="4427435" cy="2493190"/>
          </a:xfrm>
          <a:prstGeom prst="rect">
            <a:avLst/>
          </a:prstGeom>
          <a:ln>
            <a:noFill/>
          </a:ln>
          <a:effectLst>
            <a:outerShdw blurRad="292100" dist="139700" dir="2700000" algn="tl" rotWithShape="0">
              <a:srgbClr val="333333">
                <a:alpha val="65000"/>
              </a:srgbClr>
            </a:outerShdw>
          </a:effectLst>
        </p:spPr>
      </p:pic>
      <p:sp>
        <p:nvSpPr>
          <p:cNvPr id="18" name="Rectangle 17">
            <a:extLst>
              <a:ext uri="{FF2B5EF4-FFF2-40B4-BE49-F238E27FC236}">
                <a16:creationId xmlns:a16="http://schemas.microsoft.com/office/drawing/2014/main" id="{602BCC34-9AFB-4601-80CC-32E062AC8842}"/>
              </a:ext>
            </a:extLst>
          </p:cNvPr>
          <p:cNvSpPr/>
          <p:nvPr/>
        </p:nvSpPr>
        <p:spPr bwMode="gray">
          <a:xfrm>
            <a:off x="7263041" y="4975785"/>
            <a:ext cx="4427436" cy="267773"/>
          </a:xfrm>
          <a:prstGeom prst="rect">
            <a:avLst/>
          </a:prstGeom>
          <a:noFill/>
          <a:ln w="381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9" name="Rectangle 18">
            <a:extLst>
              <a:ext uri="{FF2B5EF4-FFF2-40B4-BE49-F238E27FC236}">
                <a16:creationId xmlns:a16="http://schemas.microsoft.com/office/drawing/2014/main" id="{9B48B67D-C349-46B4-8E3D-22F1C8F76F44}"/>
              </a:ext>
            </a:extLst>
          </p:cNvPr>
          <p:cNvSpPr/>
          <p:nvPr/>
        </p:nvSpPr>
        <p:spPr bwMode="gray">
          <a:xfrm>
            <a:off x="9114384" y="3528794"/>
            <a:ext cx="711810" cy="136913"/>
          </a:xfrm>
          <a:prstGeom prst="rect">
            <a:avLst/>
          </a:prstGeom>
          <a:solidFill>
            <a:schemeClr val="bg1"/>
          </a:solidFill>
          <a:ln w="254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solidFill>
                  <a:schemeClr val="bg1"/>
                </a:solidFill>
              </a:ln>
              <a:effectLst/>
              <a:uLnTx/>
              <a:uFillTx/>
              <a:ea typeface="Arial Unicode MS" pitchFamily="34" charset="-128"/>
              <a:cs typeface="Arial Unicode MS" pitchFamily="34" charset="-128"/>
            </a:endParaRPr>
          </a:p>
        </p:txBody>
      </p:sp>
      <p:sp>
        <p:nvSpPr>
          <p:cNvPr id="20" name="Rectangle 19">
            <a:extLst>
              <a:ext uri="{FF2B5EF4-FFF2-40B4-BE49-F238E27FC236}">
                <a16:creationId xmlns:a16="http://schemas.microsoft.com/office/drawing/2014/main" id="{3B93F589-897B-4ABA-AEBA-4C7E7560C7E6}"/>
              </a:ext>
            </a:extLst>
          </p:cNvPr>
          <p:cNvSpPr/>
          <p:nvPr/>
        </p:nvSpPr>
        <p:spPr bwMode="gray">
          <a:xfrm>
            <a:off x="8823871" y="4045430"/>
            <a:ext cx="385763" cy="136913"/>
          </a:xfrm>
          <a:prstGeom prst="rect">
            <a:avLst/>
          </a:prstGeom>
          <a:solidFill>
            <a:schemeClr val="bg1">
              <a:lumMod val="95000"/>
            </a:schemeClr>
          </a:solidFill>
          <a:ln w="254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solidFill>
                  <a:schemeClr val="bg1"/>
                </a:solidFill>
              </a:ln>
              <a:effectLst/>
              <a:uLnTx/>
              <a:uFillTx/>
              <a:ea typeface="Arial Unicode MS" pitchFamily="34" charset="-128"/>
              <a:cs typeface="Arial Unicode MS" pitchFamily="34" charset="-128"/>
            </a:endParaRPr>
          </a:p>
        </p:txBody>
      </p:sp>
      <p:sp>
        <p:nvSpPr>
          <p:cNvPr id="21" name="Rectangle 20">
            <a:extLst>
              <a:ext uri="{FF2B5EF4-FFF2-40B4-BE49-F238E27FC236}">
                <a16:creationId xmlns:a16="http://schemas.microsoft.com/office/drawing/2014/main" id="{FD19C091-5AAF-4BFC-9CC4-CDEBEE4EC9CC}"/>
              </a:ext>
            </a:extLst>
          </p:cNvPr>
          <p:cNvSpPr/>
          <p:nvPr/>
        </p:nvSpPr>
        <p:spPr bwMode="gray">
          <a:xfrm>
            <a:off x="8819109" y="4282711"/>
            <a:ext cx="385763" cy="136913"/>
          </a:xfrm>
          <a:prstGeom prst="rect">
            <a:avLst/>
          </a:prstGeom>
          <a:solidFill>
            <a:schemeClr val="bg1">
              <a:lumMod val="95000"/>
            </a:schemeClr>
          </a:solidFill>
          <a:ln w="254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solidFill>
                  <a:schemeClr val="bg1"/>
                </a:solidFill>
              </a:ln>
              <a:effectLst/>
              <a:uLnTx/>
              <a:uFillTx/>
              <a:ea typeface="Arial Unicode MS" pitchFamily="34" charset="-128"/>
              <a:cs typeface="Arial Unicode MS" pitchFamily="34" charset="-128"/>
            </a:endParaRPr>
          </a:p>
        </p:txBody>
      </p:sp>
      <p:sp>
        <p:nvSpPr>
          <p:cNvPr id="22" name="Rectangle 21">
            <a:extLst>
              <a:ext uri="{FF2B5EF4-FFF2-40B4-BE49-F238E27FC236}">
                <a16:creationId xmlns:a16="http://schemas.microsoft.com/office/drawing/2014/main" id="{984FF583-9380-4F1E-89E2-5C419E2FE791}"/>
              </a:ext>
            </a:extLst>
          </p:cNvPr>
          <p:cNvSpPr/>
          <p:nvPr/>
        </p:nvSpPr>
        <p:spPr bwMode="gray">
          <a:xfrm>
            <a:off x="10171659" y="4289486"/>
            <a:ext cx="385763" cy="136913"/>
          </a:xfrm>
          <a:prstGeom prst="rect">
            <a:avLst/>
          </a:prstGeom>
          <a:solidFill>
            <a:schemeClr val="bg1">
              <a:lumMod val="95000"/>
            </a:schemeClr>
          </a:solidFill>
          <a:ln w="254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solidFill>
                  <a:schemeClr val="bg1"/>
                </a:solidFill>
              </a:ln>
              <a:effectLst/>
              <a:uLnTx/>
              <a:uFillTx/>
              <a:ea typeface="Arial Unicode MS" pitchFamily="34" charset="-128"/>
              <a:cs typeface="Arial Unicode MS" pitchFamily="34" charset="-128"/>
            </a:endParaRPr>
          </a:p>
        </p:txBody>
      </p:sp>
      <p:sp>
        <p:nvSpPr>
          <p:cNvPr id="23" name="Rectangle 22">
            <a:extLst>
              <a:ext uri="{FF2B5EF4-FFF2-40B4-BE49-F238E27FC236}">
                <a16:creationId xmlns:a16="http://schemas.microsoft.com/office/drawing/2014/main" id="{64DFDEAB-6505-49E5-A988-616846CC1A7E}"/>
              </a:ext>
            </a:extLst>
          </p:cNvPr>
          <p:cNvSpPr/>
          <p:nvPr/>
        </p:nvSpPr>
        <p:spPr bwMode="gray">
          <a:xfrm>
            <a:off x="10171658" y="4065479"/>
            <a:ext cx="385763" cy="136913"/>
          </a:xfrm>
          <a:prstGeom prst="rect">
            <a:avLst/>
          </a:prstGeom>
          <a:solidFill>
            <a:schemeClr val="bg1">
              <a:lumMod val="95000"/>
            </a:schemeClr>
          </a:solidFill>
          <a:ln w="254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solidFill>
                  <a:schemeClr val="bg1"/>
                </a:solidFill>
              </a:ln>
              <a:effectLst/>
              <a:uLnTx/>
              <a:uFillTx/>
              <a:ea typeface="Arial Unicode MS" pitchFamily="34" charset="-128"/>
              <a:cs typeface="Arial Unicode MS" pitchFamily="34" charset="-128"/>
            </a:endParaRPr>
          </a:p>
        </p:txBody>
      </p:sp>
      <p:sp>
        <p:nvSpPr>
          <p:cNvPr id="14" name="Rectangle 13">
            <a:extLst>
              <a:ext uri="{FF2B5EF4-FFF2-40B4-BE49-F238E27FC236}">
                <a16:creationId xmlns:a16="http://schemas.microsoft.com/office/drawing/2014/main" id="{986B037F-09C1-4F0B-BB0C-351886E802FA}"/>
              </a:ext>
            </a:extLst>
          </p:cNvPr>
          <p:cNvSpPr/>
          <p:nvPr/>
        </p:nvSpPr>
        <p:spPr bwMode="gray">
          <a:xfrm>
            <a:off x="7684476" y="1879143"/>
            <a:ext cx="2435470" cy="187589"/>
          </a:xfrm>
          <a:prstGeom prst="rect">
            <a:avLst/>
          </a:prstGeom>
          <a:noFill/>
          <a:ln w="381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pic>
        <p:nvPicPr>
          <p:cNvPr id="24" name="Picture 23">
            <a:extLst>
              <a:ext uri="{FF2B5EF4-FFF2-40B4-BE49-F238E27FC236}">
                <a16:creationId xmlns:a16="http://schemas.microsoft.com/office/drawing/2014/main" id="{441B04CD-DE23-4F25-8277-D8AC1B32896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11346809" y="3123869"/>
            <a:ext cx="678831" cy="610262"/>
          </a:xfrm>
          <a:prstGeom prst="rect">
            <a:avLst/>
          </a:prstGeom>
          <a:noFill/>
        </p:spPr>
      </p:pic>
    </p:spTree>
    <p:extLst>
      <p:ext uri="{BB962C8B-B14F-4D97-AF65-F5344CB8AC3E}">
        <p14:creationId xmlns:p14="http://schemas.microsoft.com/office/powerpoint/2010/main" val="42337851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0" y="2434978"/>
            <a:ext cx="7040604" cy="3645648"/>
          </a:xfrm>
        </p:spPr>
        <p:txBody>
          <a:bodyPr>
            <a:normAutofit/>
          </a:bodyPr>
          <a:lstStyle/>
          <a:p>
            <a:r>
              <a:rPr lang="en-GB" dirty="0"/>
              <a:t>How to determine the ‘Namespace’ of a role</a:t>
            </a:r>
          </a:p>
          <a:p>
            <a:pPr lvl="1"/>
            <a:r>
              <a:rPr lang="en-GB" dirty="0"/>
              <a:t>Make an API call to GET a users definition</a:t>
            </a:r>
          </a:p>
          <a:p>
            <a:pPr lvl="1"/>
            <a:r>
              <a:rPr lang="en-GB" dirty="0"/>
              <a:t>Easiest with your browser</a:t>
            </a:r>
          </a:p>
          <a:p>
            <a:pPr lvl="2"/>
            <a:r>
              <a:rPr lang="en-GB" sz="1600" dirty="0"/>
              <a:t>http://</a:t>
            </a:r>
            <a:r>
              <a:rPr lang="en-GB" sz="1600" dirty="0">
                <a:solidFill>
                  <a:schemeClr val="accent3"/>
                </a:solidFill>
              </a:rPr>
              <a:t>SERVICENAME.XX.sapanalytics.cloud</a:t>
            </a:r>
            <a:r>
              <a:rPr lang="en-GB" sz="1600" dirty="0"/>
              <a:t>/api/v1/scim/Users/userID</a:t>
            </a:r>
          </a:p>
          <a:p>
            <a:pPr lvl="2"/>
            <a:endParaRPr lang="en-GB" dirty="0"/>
          </a:p>
          <a:p>
            <a:pPr lvl="1"/>
            <a:r>
              <a:rPr lang="en-GB" dirty="0"/>
              <a:t>The namespace will be shown as part of the </a:t>
            </a:r>
            <a:r>
              <a:rPr lang="en-GB" b="1" dirty="0"/>
              <a:t>roles</a:t>
            </a:r>
          </a:p>
          <a:p>
            <a:pPr lvl="2"/>
            <a:r>
              <a:rPr lang="en-GB" dirty="0"/>
              <a:t>The namespace for the default Admin role is ‘</a:t>
            </a:r>
            <a:r>
              <a:rPr lang="en-GB" dirty="0" err="1"/>
              <a:t>sap.epm</a:t>
            </a:r>
            <a:r>
              <a:rPr lang="en-GB" dirty="0"/>
              <a:t>’</a:t>
            </a:r>
          </a:p>
          <a:p>
            <a:pPr lvl="2"/>
            <a:r>
              <a:rPr lang="en-GB" dirty="0"/>
              <a:t>But you need the full text in the JSON entry:</a:t>
            </a:r>
          </a:p>
          <a:p>
            <a:pPr marL="359928" lvl="3" indent="0">
              <a:buNone/>
            </a:pPr>
            <a:r>
              <a:rPr lang="en-GB" b="1" dirty="0" err="1"/>
              <a:t>PROFILE:sap.epm:Admin</a:t>
            </a:r>
            <a:endParaRPr lang="en-GB" b="1" dirty="0"/>
          </a:p>
          <a:p>
            <a:pPr marL="359928" lvl="3" indent="0">
              <a:buNone/>
            </a:pPr>
            <a:endParaRPr lang="en-GB" b="1" dirty="0"/>
          </a:p>
          <a:p>
            <a:pPr marL="359928" lvl="3" indent="0">
              <a:buNone/>
            </a:pPr>
            <a:r>
              <a:rPr lang="en-GB" dirty="0">
                <a:hlinkClick r:id="rId3"/>
              </a:rPr>
              <a:t>More info in the documentation</a:t>
            </a:r>
            <a:endParaRPr lang="en-GB" dirty="0"/>
          </a:p>
        </p:txBody>
      </p:sp>
      <p:sp>
        <p:nvSpPr>
          <p:cNvPr id="4" name="Title"/>
          <p:cNvSpPr>
            <a:spLocks noGrp="1"/>
          </p:cNvSpPr>
          <p:nvPr>
            <p:ph type="title"/>
          </p:nvPr>
        </p:nvSpPr>
        <p:spPr>
          <a:xfrm>
            <a:off x="504001" y="504000"/>
            <a:ext cx="11186476" cy="677108"/>
          </a:xfrm>
        </p:spPr>
        <p:txBody>
          <a:bodyPr/>
          <a:lstStyle/>
          <a:p>
            <a:r>
              <a:rPr lang="en-GB" dirty="0"/>
              <a:t>Using Roles</a:t>
            </a:r>
            <a:br>
              <a:rPr lang="en-GB" dirty="0"/>
            </a:br>
            <a:r>
              <a:rPr lang="en-GB" sz="2000" b="0" dirty="0"/>
              <a:t>Content namespace</a:t>
            </a:r>
            <a:endParaRPr lang="en-GB" dirty="0"/>
          </a:p>
        </p:txBody>
      </p:sp>
      <p:sp>
        <p:nvSpPr>
          <p:cNvPr id="2" name="Rectangle 2">
            <a:extLst>
              <a:ext uri="{FF2B5EF4-FFF2-40B4-BE49-F238E27FC236}">
                <a16:creationId xmlns:a16="http://schemas.microsoft.com/office/drawing/2014/main" id="{7EA45931-C8B4-42F4-9EA3-8955470E2D4A}"/>
              </a:ext>
            </a:extLst>
          </p:cNvPr>
          <p:cNvSpPr>
            <a:spLocks noChangeArrowheads="1"/>
          </p:cNvSpPr>
          <p:nvPr/>
        </p:nvSpPr>
        <p:spPr bwMode="auto">
          <a:xfrm>
            <a:off x="7068064" y="1085592"/>
            <a:ext cx="184731" cy="415498"/>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none" lIns="91440" tIns="45720" rIns="91440" bIns="45720" numCol="1" anchor="ctr" anchorCtr="0" compatLnSpc="1">
            <a:prstTxWarp prst="textNoShape">
              <a:avLst/>
            </a:prstTxWarp>
            <a:spAutoFit/>
          </a:bodyPr>
          <a:lstStyle/>
          <a:p>
            <a:endParaRPr lang="en-GB" dirty="0"/>
          </a:p>
        </p:txBody>
      </p:sp>
      <p:grpSp>
        <p:nvGrpSpPr>
          <p:cNvPr id="7" name="Group 6">
            <a:extLst>
              <a:ext uri="{FF2B5EF4-FFF2-40B4-BE49-F238E27FC236}">
                <a16:creationId xmlns:a16="http://schemas.microsoft.com/office/drawing/2014/main" id="{6CE69903-880D-4437-A0A8-2C1638308956}"/>
              </a:ext>
            </a:extLst>
          </p:cNvPr>
          <p:cNvGrpSpPr/>
          <p:nvPr/>
        </p:nvGrpSpPr>
        <p:grpSpPr>
          <a:xfrm>
            <a:off x="7766038" y="396677"/>
            <a:ext cx="4345680" cy="5957322"/>
            <a:chOff x="4218028" y="272560"/>
            <a:chExt cx="4345680" cy="5957322"/>
          </a:xfrm>
        </p:grpSpPr>
        <p:pic>
          <p:nvPicPr>
            <p:cNvPr id="3" name="Picture 2">
              <a:extLst>
                <a:ext uri="{FF2B5EF4-FFF2-40B4-BE49-F238E27FC236}">
                  <a16:creationId xmlns:a16="http://schemas.microsoft.com/office/drawing/2014/main" id="{4B0AE2BE-F5CE-45AF-B241-DA7FE961E526}"/>
                </a:ext>
              </a:extLst>
            </p:cNvPr>
            <p:cNvPicPr>
              <a:picLocks noChangeAspect="1"/>
            </p:cNvPicPr>
            <p:nvPr/>
          </p:nvPicPr>
          <p:blipFill>
            <a:blip r:embed="rId4"/>
            <a:stretch>
              <a:fillRect/>
            </a:stretch>
          </p:blipFill>
          <p:spPr>
            <a:xfrm>
              <a:off x="4218028" y="272560"/>
              <a:ext cx="4345680" cy="5957322"/>
            </a:xfrm>
            <a:prstGeom prst="rect">
              <a:avLst/>
            </a:prstGeom>
            <a:ln>
              <a:noFill/>
            </a:ln>
            <a:effectLst>
              <a:outerShdw blurRad="292100" dist="139700" dir="2700000" algn="tl" rotWithShape="0">
                <a:srgbClr val="333333">
                  <a:alpha val="65000"/>
                </a:srgbClr>
              </a:outerShdw>
            </a:effectLst>
          </p:spPr>
        </p:pic>
        <p:sp>
          <p:nvSpPr>
            <p:cNvPr id="5" name="Rectangle 4">
              <a:extLst>
                <a:ext uri="{FF2B5EF4-FFF2-40B4-BE49-F238E27FC236}">
                  <a16:creationId xmlns:a16="http://schemas.microsoft.com/office/drawing/2014/main" id="{3F819721-3CB4-47AE-A78C-917C279E1A91}"/>
                </a:ext>
              </a:extLst>
            </p:cNvPr>
            <p:cNvSpPr/>
            <p:nvPr/>
          </p:nvSpPr>
          <p:spPr bwMode="gray">
            <a:xfrm>
              <a:off x="8085762" y="323304"/>
              <a:ext cx="477946" cy="180696"/>
            </a:xfrm>
            <a:prstGeom prst="rect">
              <a:avLst/>
            </a:prstGeom>
            <a:solidFill>
              <a:srgbClr val="D9D9D9"/>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9" name="Rectangle 8">
              <a:extLst>
                <a:ext uri="{FF2B5EF4-FFF2-40B4-BE49-F238E27FC236}">
                  <a16:creationId xmlns:a16="http://schemas.microsoft.com/office/drawing/2014/main" id="{1A3E16E9-B3F1-4311-B667-F7E4B27AD4CF}"/>
                </a:ext>
              </a:extLst>
            </p:cNvPr>
            <p:cNvSpPr/>
            <p:nvPr/>
          </p:nvSpPr>
          <p:spPr bwMode="gray">
            <a:xfrm>
              <a:off x="6935056" y="1567006"/>
              <a:ext cx="482886" cy="98126"/>
            </a:xfrm>
            <a:prstGeom prst="rect">
              <a:avLst/>
            </a:prstGeom>
            <a:solidFill>
              <a:srgbClr val="D9D9D9"/>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0" name="Rectangle 9">
              <a:extLst>
                <a:ext uri="{FF2B5EF4-FFF2-40B4-BE49-F238E27FC236}">
                  <a16:creationId xmlns:a16="http://schemas.microsoft.com/office/drawing/2014/main" id="{2B8ACEDA-1749-4B12-B050-6497EF0FC994}"/>
                </a:ext>
              </a:extLst>
            </p:cNvPr>
            <p:cNvSpPr/>
            <p:nvPr/>
          </p:nvSpPr>
          <p:spPr bwMode="gray">
            <a:xfrm>
              <a:off x="6146801" y="3505202"/>
              <a:ext cx="266700" cy="57148"/>
            </a:xfrm>
            <a:prstGeom prst="rect">
              <a:avLst/>
            </a:prstGeom>
            <a:solidFill>
              <a:srgbClr val="D9D9D9"/>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3" name="Rectangle 12">
              <a:extLst>
                <a:ext uri="{FF2B5EF4-FFF2-40B4-BE49-F238E27FC236}">
                  <a16:creationId xmlns:a16="http://schemas.microsoft.com/office/drawing/2014/main" id="{FF3C4B1B-37CB-4928-9E06-984782B314F4}"/>
                </a:ext>
              </a:extLst>
            </p:cNvPr>
            <p:cNvSpPr/>
            <p:nvPr/>
          </p:nvSpPr>
          <p:spPr bwMode="gray">
            <a:xfrm>
              <a:off x="5240020" y="900002"/>
              <a:ext cx="466059" cy="84300"/>
            </a:xfrm>
            <a:prstGeom prst="rect">
              <a:avLst/>
            </a:prstGeom>
            <a:solidFill>
              <a:srgbClr val="D9D9D9"/>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4" name="Rectangle 13">
              <a:extLst>
                <a:ext uri="{FF2B5EF4-FFF2-40B4-BE49-F238E27FC236}">
                  <a16:creationId xmlns:a16="http://schemas.microsoft.com/office/drawing/2014/main" id="{3569D8B6-C2FC-4146-ACE5-E4D4885F65AC}"/>
                </a:ext>
              </a:extLst>
            </p:cNvPr>
            <p:cNvSpPr/>
            <p:nvPr/>
          </p:nvSpPr>
          <p:spPr bwMode="gray">
            <a:xfrm>
              <a:off x="5623559" y="724100"/>
              <a:ext cx="466059" cy="87061"/>
            </a:xfrm>
            <a:prstGeom prst="rect">
              <a:avLst/>
            </a:prstGeom>
            <a:solidFill>
              <a:srgbClr val="D9D9D9"/>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grpSp>
      <p:sp>
        <p:nvSpPr>
          <p:cNvPr id="6" name="Arrow: Right 5">
            <a:extLst>
              <a:ext uri="{FF2B5EF4-FFF2-40B4-BE49-F238E27FC236}">
                <a16:creationId xmlns:a16="http://schemas.microsoft.com/office/drawing/2014/main" id="{0EA4A3CD-B27F-49C9-8BDE-D15AD3E9FA32}"/>
              </a:ext>
            </a:extLst>
          </p:cNvPr>
          <p:cNvSpPr/>
          <p:nvPr/>
        </p:nvSpPr>
        <p:spPr bwMode="gray">
          <a:xfrm>
            <a:off x="5856270" y="4592550"/>
            <a:ext cx="2547991" cy="1191799"/>
          </a:xfrm>
          <a:prstGeom prst="rightArrow">
            <a:avLst/>
          </a:prstGeom>
          <a:solidFill>
            <a:srgbClr val="FFC000"/>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GB" sz="1800" b="0" i="0" u="none" strike="noStrike" kern="0" cap="none" spc="0" normalizeH="0" baseline="0" noProof="0" dirty="0">
                <a:ln>
                  <a:noFill/>
                </a:ln>
                <a:effectLst/>
                <a:uLnTx/>
                <a:uFillTx/>
                <a:ea typeface="Arial Unicode MS" pitchFamily="34" charset="-128"/>
                <a:cs typeface="Arial Unicode MS" pitchFamily="34" charset="-128"/>
              </a:rPr>
              <a:t>Shows namespace for the ‘Admin’ role</a:t>
            </a:r>
          </a:p>
        </p:txBody>
      </p:sp>
      <p:sp>
        <p:nvSpPr>
          <p:cNvPr id="8" name="Rectangle 7">
            <a:extLst>
              <a:ext uri="{FF2B5EF4-FFF2-40B4-BE49-F238E27FC236}">
                <a16:creationId xmlns:a16="http://schemas.microsoft.com/office/drawing/2014/main" id="{F680CB2C-B9E1-4C8D-8113-577FF9E0CAC9}"/>
              </a:ext>
            </a:extLst>
          </p:cNvPr>
          <p:cNvSpPr/>
          <p:nvPr/>
        </p:nvSpPr>
        <p:spPr bwMode="gray">
          <a:xfrm>
            <a:off x="9349740" y="447421"/>
            <a:ext cx="611771" cy="180696"/>
          </a:xfrm>
          <a:prstGeom prst="rect">
            <a:avLst/>
          </a:prstGeom>
          <a:solidFill>
            <a:schemeClr val="tx1">
              <a:lumMod val="65000"/>
              <a:lumOff val="35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2216006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D44E8896-7E4F-4B1D-AFD2-59697E30DB0C}"/>
              </a:ext>
            </a:extLst>
          </p:cNvPr>
          <p:cNvSpPr/>
          <p:nvPr/>
        </p:nvSpPr>
        <p:spPr bwMode="gray">
          <a:xfrm>
            <a:off x="357447" y="3125592"/>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GB" sz="1800" b="0" i="0" u="none" strike="noStrike" kern="0" cap="none" spc="0" normalizeH="0" baseline="0" noProof="0" dirty="0" err="1">
              <a:ln>
                <a:noFill/>
              </a:ln>
              <a:solidFill>
                <a:srgbClr val="000000"/>
              </a:solidFill>
              <a:effectLst/>
              <a:uLnTx/>
              <a:uFillTx/>
              <a:latin typeface="Arial"/>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a:bodyPr>
          <a:lstStyle/>
          <a:p>
            <a:pPr lvl="1"/>
            <a:r>
              <a:rPr lang="en-GB" dirty="0"/>
              <a:t>Use-cases</a:t>
            </a:r>
          </a:p>
          <a:p>
            <a:pPr lvl="1"/>
            <a:r>
              <a:rPr lang="en-GB" dirty="0"/>
              <a:t>Demo</a:t>
            </a:r>
          </a:p>
          <a:p>
            <a:pPr lvl="1"/>
            <a:r>
              <a:rPr lang="en-GB" dirty="0"/>
              <a:t>Guidelines used for development</a:t>
            </a:r>
          </a:p>
          <a:p>
            <a:pPr lvl="1"/>
            <a:r>
              <a:rPr lang="en-GB" dirty="0"/>
              <a:t>Sample Scripts</a:t>
            </a:r>
          </a:p>
          <a:p>
            <a:pPr lvl="1"/>
            <a:r>
              <a:rPr lang="en-GB" dirty="0"/>
              <a:t>Getting Started Overview</a:t>
            </a:r>
          </a:p>
          <a:p>
            <a:pPr lvl="1"/>
            <a:r>
              <a:rPr lang="en-GB" dirty="0"/>
              <a:t>Common Design</a:t>
            </a:r>
          </a:p>
          <a:p>
            <a:pPr lvl="1"/>
            <a:r>
              <a:rPr lang="en-GB" dirty="0"/>
              <a:t>Managing Errors</a:t>
            </a:r>
          </a:p>
          <a:p>
            <a:pPr lvl="1"/>
            <a:r>
              <a:rPr lang="en-GB" dirty="0"/>
              <a:t>Developer Notes</a:t>
            </a:r>
          </a:p>
          <a:p>
            <a:pPr lvl="1"/>
            <a:r>
              <a:rPr lang="en-GB" dirty="0"/>
              <a:t>FAQ</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4037473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3241964" y="1454727"/>
            <a:ext cx="8666576" cy="4738255"/>
          </a:xfrm>
        </p:spPr>
        <p:txBody>
          <a:bodyPr>
            <a:normAutofit fontScale="92500" lnSpcReduction="10000"/>
          </a:bodyPr>
          <a:lstStyle/>
          <a:p>
            <a:pPr lvl="1"/>
            <a:r>
              <a:rPr lang="en-GB" dirty="0"/>
              <a:t>If the team doesn’t exist, it will be created for you</a:t>
            </a:r>
          </a:p>
          <a:p>
            <a:pPr lvl="2"/>
            <a:r>
              <a:rPr lang="en-GB" dirty="0"/>
              <a:t>Remember you may need to delete the team folder</a:t>
            </a:r>
          </a:p>
          <a:p>
            <a:pPr lvl="1"/>
            <a:endParaRPr lang="en-GB" dirty="0"/>
          </a:p>
          <a:p>
            <a:pPr lvl="1"/>
            <a:r>
              <a:rPr lang="en-GB" dirty="0"/>
              <a:t>Full session, error management and intelligence built-in:</a:t>
            </a:r>
          </a:p>
          <a:p>
            <a:pPr lvl="2"/>
            <a:r>
              <a:rPr lang="en-GB" dirty="0"/>
              <a:t>The samples will re-establish any sessions as needed</a:t>
            </a:r>
          </a:p>
          <a:p>
            <a:pPr lvl="2"/>
            <a:r>
              <a:rPr lang="en-GB" dirty="0"/>
              <a:t>All collections, within the same Postman Environment, will share the same session</a:t>
            </a:r>
          </a:p>
          <a:p>
            <a:pPr lvl="2"/>
            <a:r>
              <a:rPr lang="en-GB" dirty="0"/>
              <a:t>Errors from the API are handled and automatic re-attempts will be made</a:t>
            </a:r>
          </a:p>
          <a:p>
            <a:pPr lvl="2"/>
            <a:r>
              <a:rPr lang="en-GB" dirty="0"/>
              <a:t>This includes errors that are exceptionally rare</a:t>
            </a:r>
          </a:p>
          <a:p>
            <a:pPr lvl="2"/>
            <a:r>
              <a:rPr lang="en-GB" dirty="0"/>
              <a:t>Updates to users and teams are only performed if any changes are necessary</a:t>
            </a:r>
          </a:p>
          <a:p>
            <a:pPr lvl="2"/>
            <a:endParaRPr lang="en-GB" dirty="0"/>
          </a:p>
          <a:p>
            <a:pPr lvl="1"/>
            <a:r>
              <a:rPr lang="en-GB" dirty="0"/>
              <a:t>Data file field names</a:t>
            </a:r>
          </a:p>
          <a:p>
            <a:pPr lvl="2"/>
            <a:r>
              <a:rPr lang="en-GB" dirty="0"/>
              <a:t>All share common field names (</a:t>
            </a:r>
            <a:r>
              <a:rPr lang="en-GB" dirty="0" err="1"/>
              <a:t>file_userid</a:t>
            </a:r>
            <a:r>
              <a:rPr lang="en-GB" dirty="0"/>
              <a:t> for example),</a:t>
            </a:r>
            <a:br>
              <a:rPr lang="en-GB" dirty="0"/>
            </a:br>
            <a:r>
              <a:rPr lang="en-GB" dirty="0"/>
              <a:t>except for scripts that delete, so to avoid accidental deletion!</a:t>
            </a:r>
          </a:p>
          <a:p>
            <a:pPr lvl="2"/>
            <a:endParaRPr lang="en-GB" dirty="0"/>
          </a:p>
          <a:p>
            <a:pPr lvl="1"/>
            <a:r>
              <a:rPr lang="en-GB" dirty="0"/>
              <a:t>The Postman console shows ‘errors’ ‘warning’ and ‘info’ logs that are typically handy to read</a:t>
            </a:r>
          </a:p>
        </p:txBody>
      </p:sp>
      <p:sp>
        <p:nvSpPr>
          <p:cNvPr id="4" name="Title"/>
          <p:cNvSpPr>
            <a:spLocks noGrp="1"/>
          </p:cNvSpPr>
          <p:nvPr>
            <p:ph type="title"/>
          </p:nvPr>
        </p:nvSpPr>
        <p:spPr>
          <a:xfrm>
            <a:off x="504001" y="504000"/>
            <a:ext cx="11186476" cy="677108"/>
          </a:xfrm>
        </p:spPr>
        <p:txBody>
          <a:bodyPr/>
          <a:lstStyle/>
          <a:p>
            <a:r>
              <a:rPr lang="en-GB" dirty="0"/>
              <a:t>Sample scripts</a:t>
            </a:r>
            <a:br>
              <a:rPr lang="en-GB" dirty="0"/>
            </a:br>
            <a:r>
              <a:rPr lang="en-GB" sz="2000" b="0" dirty="0"/>
              <a:t>Common design throughout</a:t>
            </a:r>
          </a:p>
        </p:txBody>
      </p:sp>
      <p:pic>
        <p:nvPicPr>
          <p:cNvPr id="7" name="Picture 6">
            <a:extLst>
              <a:ext uri="{FF2B5EF4-FFF2-40B4-BE49-F238E27FC236}">
                <a16:creationId xmlns:a16="http://schemas.microsoft.com/office/drawing/2014/main" id="{9FE50214-6858-4D13-B0F1-61C0ABA487A6}"/>
              </a:ext>
            </a:extLst>
          </p:cNvPr>
          <p:cNvPicPr>
            <a:picLocks noChangeAspect="1"/>
          </p:cNvPicPr>
          <p:nvPr/>
        </p:nvPicPr>
        <p:blipFill>
          <a:blip r:embed="rId3"/>
          <a:stretch>
            <a:fillRect/>
          </a:stretch>
        </p:blipFill>
        <p:spPr>
          <a:xfrm>
            <a:off x="90326" y="1853181"/>
            <a:ext cx="3151638" cy="315163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113881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D44E8896-7E4F-4B1D-AFD2-59697E30DB0C}"/>
              </a:ext>
            </a:extLst>
          </p:cNvPr>
          <p:cNvSpPr/>
          <p:nvPr/>
        </p:nvSpPr>
        <p:spPr bwMode="gray">
          <a:xfrm>
            <a:off x="357447" y="3491350"/>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GB" sz="1800" b="0" i="0" u="none" strike="noStrike" kern="0" cap="none" spc="0" normalizeH="0" baseline="0" noProof="0" dirty="0" err="1">
              <a:ln>
                <a:noFill/>
              </a:ln>
              <a:solidFill>
                <a:srgbClr val="000000"/>
              </a:solidFill>
              <a:effectLst/>
              <a:uLnTx/>
              <a:uFillTx/>
              <a:latin typeface="Arial"/>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a:bodyPr>
          <a:lstStyle/>
          <a:p>
            <a:pPr lvl="1"/>
            <a:r>
              <a:rPr lang="en-GB" dirty="0"/>
              <a:t>Use-cases</a:t>
            </a:r>
          </a:p>
          <a:p>
            <a:pPr lvl="1"/>
            <a:r>
              <a:rPr lang="en-GB" dirty="0"/>
              <a:t>Demo</a:t>
            </a:r>
          </a:p>
          <a:p>
            <a:pPr lvl="1"/>
            <a:r>
              <a:rPr lang="en-GB" dirty="0"/>
              <a:t>Guidelines used for development</a:t>
            </a:r>
          </a:p>
          <a:p>
            <a:pPr lvl="1"/>
            <a:r>
              <a:rPr lang="en-GB" dirty="0"/>
              <a:t>Sample Scripts</a:t>
            </a:r>
          </a:p>
          <a:p>
            <a:pPr lvl="1"/>
            <a:r>
              <a:rPr lang="en-GB" dirty="0"/>
              <a:t>Getting Started Overview</a:t>
            </a:r>
          </a:p>
          <a:p>
            <a:pPr lvl="1"/>
            <a:r>
              <a:rPr lang="en-GB" dirty="0"/>
              <a:t>Common Design</a:t>
            </a:r>
          </a:p>
          <a:p>
            <a:pPr lvl="1"/>
            <a:r>
              <a:rPr lang="en-GB" dirty="0"/>
              <a:t>Managing Errors</a:t>
            </a:r>
          </a:p>
          <a:p>
            <a:pPr lvl="1"/>
            <a:r>
              <a:rPr lang="en-GB" dirty="0"/>
              <a:t>Developer Notes</a:t>
            </a:r>
          </a:p>
          <a:p>
            <a:pPr lvl="1"/>
            <a:r>
              <a:rPr lang="en-GB" dirty="0"/>
              <a:t>FAQ</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4556685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3999" y="1751888"/>
            <a:ext cx="6962542" cy="4584113"/>
          </a:xfrm>
        </p:spPr>
        <p:txBody>
          <a:bodyPr>
            <a:normAutofit fontScale="92500" lnSpcReduction="10000"/>
          </a:bodyPr>
          <a:lstStyle/>
          <a:p>
            <a:pPr lvl="1"/>
            <a:r>
              <a:rPr lang="en-GB" dirty="0"/>
              <a:t>There can be many non-API errors that need to be managed by the client application</a:t>
            </a:r>
          </a:p>
          <a:p>
            <a:pPr lvl="1"/>
            <a:endParaRPr lang="en-GB" dirty="0"/>
          </a:p>
          <a:p>
            <a:pPr lvl="1"/>
            <a:r>
              <a:rPr lang="en-GB" dirty="0"/>
              <a:t>Postman, for example, may report an error such as:</a:t>
            </a:r>
          </a:p>
          <a:p>
            <a:pPr lvl="2"/>
            <a:r>
              <a:rPr lang="en-GB" dirty="0"/>
              <a:t>Error: Socket hang up</a:t>
            </a:r>
          </a:p>
          <a:p>
            <a:pPr marL="0" lvl="1" indent="0">
              <a:buNone/>
            </a:pPr>
            <a:endParaRPr lang="en-GB" dirty="0"/>
          </a:p>
          <a:p>
            <a:pPr lvl="1"/>
            <a:r>
              <a:rPr lang="en-GB" dirty="0"/>
              <a:t>In these conditions, Postman, will quit that request and move to the next entry in the data file</a:t>
            </a:r>
          </a:p>
          <a:p>
            <a:pPr lvl="1"/>
            <a:r>
              <a:rPr lang="en-GB" dirty="0"/>
              <a:t>This is when ‘batching’ requests could be problematic</a:t>
            </a:r>
          </a:p>
          <a:p>
            <a:pPr lvl="2"/>
            <a:r>
              <a:rPr lang="en-GB" dirty="0"/>
              <a:t>For example, if Postman quits a request (and it’s the last request in the data file) but the script has ‘batched’ together requests into a single call, then all those batched requests will fail</a:t>
            </a:r>
          </a:p>
          <a:p>
            <a:pPr lvl="2"/>
            <a:r>
              <a:rPr lang="en-GB" dirty="0"/>
              <a:t>May need to re-run the entire script</a:t>
            </a:r>
          </a:p>
          <a:p>
            <a:pPr lvl="2"/>
            <a:endParaRPr lang="en-GB" dirty="0"/>
          </a:p>
          <a:p>
            <a:pPr lvl="1"/>
            <a:r>
              <a:rPr lang="en-GB" dirty="0"/>
              <a:t>Postman recommend you use the command-line interface rather than the Graphical User Interface for performance and stability reasons</a:t>
            </a:r>
          </a:p>
          <a:p>
            <a:pPr lvl="2"/>
            <a:endParaRPr lang="en-GB" dirty="0"/>
          </a:p>
          <a:p>
            <a:pPr lvl="2"/>
            <a:endParaRPr lang="en-GB" dirty="0"/>
          </a:p>
        </p:txBody>
      </p:sp>
      <p:sp>
        <p:nvSpPr>
          <p:cNvPr id="4" name="Title"/>
          <p:cNvSpPr>
            <a:spLocks noGrp="1"/>
          </p:cNvSpPr>
          <p:nvPr>
            <p:ph type="title"/>
          </p:nvPr>
        </p:nvSpPr>
        <p:spPr>
          <a:xfrm>
            <a:off x="504001" y="504000"/>
            <a:ext cx="11186476" cy="677108"/>
          </a:xfrm>
        </p:spPr>
        <p:txBody>
          <a:bodyPr/>
          <a:lstStyle/>
          <a:p>
            <a:r>
              <a:rPr lang="en-GB" dirty="0"/>
              <a:t>Managing errors</a:t>
            </a:r>
            <a:br>
              <a:rPr lang="en-GB" dirty="0"/>
            </a:br>
            <a:r>
              <a:rPr lang="en-GB" sz="2000" b="0" dirty="0"/>
              <a:t>Non-API errors</a:t>
            </a:r>
            <a:endParaRPr lang="en-GB" dirty="0"/>
          </a:p>
        </p:txBody>
      </p:sp>
      <p:pic>
        <p:nvPicPr>
          <p:cNvPr id="6" name="Picture 5">
            <a:extLst>
              <a:ext uri="{FF2B5EF4-FFF2-40B4-BE49-F238E27FC236}">
                <a16:creationId xmlns:a16="http://schemas.microsoft.com/office/drawing/2014/main" id="{323C0A17-A676-4D3C-9453-92856CC4E8B0}"/>
              </a:ext>
            </a:extLst>
          </p:cNvPr>
          <p:cNvPicPr>
            <a:picLocks noChangeAspect="1"/>
          </p:cNvPicPr>
          <p:nvPr/>
        </p:nvPicPr>
        <p:blipFill>
          <a:blip r:embed="rId3"/>
          <a:stretch>
            <a:fillRect/>
          </a:stretch>
        </p:blipFill>
        <p:spPr>
          <a:xfrm>
            <a:off x="7782425" y="1751888"/>
            <a:ext cx="4223936" cy="280729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890776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D44E8896-7E4F-4B1D-AFD2-59697E30DB0C}"/>
              </a:ext>
            </a:extLst>
          </p:cNvPr>
          <p:cNvSpPr/>
          <p:nvPr/>
        </p:nvSpPr>
        <p:spPr bwMode="gray">
          <a:xfrm>
            <a:off x="357447" y="3832172"/>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GB" sz="1800" b="0" i="0" u="none" strike="noStrike" kern="0" cap="none" spc="0" normalizeH="0" baseline="0" noProof="0" dirty="0" err="1">
              <a:ln>
                <a:noFill/>
              </a:ln>
              <a:solidFill>
                <a:srgbClr val="000000"/>
              </a:solidFill>
              <a:effectLst/>
              <a:uLnTx/>
              <a:uFillTx/>
              <a:latin typeface="Arial"/>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a:bodyPr>
          <a:lstStyle/>
          <a:p>
            <a:pPr lvl="1"/>
            <a:r>
              <a:rPr lang="en-GB" dirty="0"/>
              <a:t>Use-cases</a:t>
            </a:r>
          </a:p>
          <a:p>
            <a:pPr lvl="1"/>
            <a:r>
              <a:rPr lang="en-GB" dirty="0"/>
              <a:t>Demo</a:t>
            </a:r>
          </a:p>
          <a:p>
            <a:pPr lvl="1"/>
            <a:r>
              <a:rPr lang="en-GB" dirty="0"/>
              <a:t>Guidelines used for development</a:t>
            </a:r>
          </a:p>
          <a:p>
            <a:pPr lvl="1"/>
            <a:r>
              <a:rPr lang="en-GB" dirty="0"/>
              <a:t>Sample Scripts</a:t>
            </a:r>
          </a:p>
          <a:p>
            <a:pPr lvl="1"/>
            <a:r>
              <a:rPr lang="en-GB" dirty="0"/>
              <a:t>Getting Started Overview</a:t>
            </a:r>
          </a:p>
          <a:p>
            <a:pPr lvl="1"/>
            <a:r>
              <a:rPr lang="en-GB" dirty="0"/>
              <a:t>Common Design</a:t>
            </a:r>
          </a:p>
          <a:p>
            <a:pPr lvl="1"/>
            <a:r>
              <a:rPr lang="en-GB" dirty="0"/>
              <a:t>Managing Errors</a:t>
            </a:r>
          </a:p>
          <a:p>
            <a:pPr lvl="1"/>
            <a:r>
              <a:rPr lang="en-GB" dirty="0"/>
              <a:t>Developer Notes</a:t>
            </a:r>
          </a:p>
          <a:p>
            <a:pPr lvl="1"/>
            <a:r>
              <a:rPr lang="en-GB" dirty="0"/>
              <a:t>FAQ</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900127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798168" y="4612862"/>
            <a:ext cx="4217628" cy="1055716"/>
          </a:xfrm>
        </p:spPr>
        <p:txBody>
          <a:bodyPr>
            <a:normAutofit/>
          </a:bodyPr>
          <a:lstStyle/>
          <a:p>
            <a:pPr lvl="1"/>
            <a:r>
              <a:rPr lang="en-GB" dirty="0"/>
              <a:t>Refer to the ‘Best Practices’ article for more details on the workflows the scripts support </a:t>
            </a:r>
          </a:p>
        </p:txBody>
      </p:sp>
      <p:sp>
        <p:nvSpPr>
          <p:cNvPr id="4" name="Title"/>
          <p:cNvSpPr>
            <a:spLocks noGrp="1"/>
          </p:cNvSpPr>
          <p:nvPr>
            <p:ph type="title"/>
          </p:nvPr>
        </p:nvSpPr>
        <p:spPr>
          <a:xfrm>
            <a:off x="504001" y="504000"/>
            <a:ext cx="11186476" cy="677108"/>
          </a:xfrm>
        </p:spPr>
        <p:txBody>
          <a:bodyPr/>
          <a:lstStyle/>
          <a:p>
            <a:r>
              <a:rPr lang="en-GB" dirty="0"/>
              <a:t>For the developer</a:t>
            </a:r>
            <a:br>
              <a:rPr lang="en-GB" dirty="0"/>
            </a:br>
            <a:r>
              <a:rPr lang="en-GB" sz="2000" b="0" dirty="0"/>
              <a:t>Other resources</a:t>
            </a:r>
          </a:p>
        </p:txBody>
      </p:sp>
      <p:pic>
        <p:nvPicPr>
          <p:cNvPr id="5" name="Picture 4">
            <a:extLst>
              <a:ext uri="{FF2B5EF4-FFF2-40B4-BE49-F238E27FC236}">
                <a16:creationId xmlns:a16="http://schemas.microsoft.com/office/drawing/2014/main" id="{61A23F0F-3636-4714-B38D-054C4B68477F}"/>
              </a:ext>
            </a:extLst>
          </p:cNvPr>
          <p:cNvPicPr>
            <a:picLocks noChangeAspect="1"/>
          </p:cNvPicPr>
          <p:nvPr/>
        </p:nvPicPr>
        <p:blipFill>
          <a:blip r:embed="rId3"/>
          <a:stretch>
            <a:fillRect/>
          </a:stretch>
        </p:blipFill>
        <p:spPr>
          <a:xfrm>
            <a:off x="1168413" y="1812877"/>
            <a:ext cx="3477137" cy="19551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 Placeholder">
            <a:extLst>
              <a:ext uri="{FF2B5EF4-FFF2-40B4-BE49-F238E27FC236}">
                <a16:creationId xmlns:a16="http://schemas.microsoft.com/office/drawing/2014/main" id="{07B346A6-922B-474B-AE41-B9568C049891}"/>
              </a:ext>
            </a:extLst>
          </p:cNvPr>
          <p:cNvSpPr txBox="1">
            <a:spLocks/>
          </p:cNvSpPr>
          <p:nvPr/>
        </p:nvSpPr>
        <p:spPr bwMode="black">
          <a:xfrm>
            <a:off x="5860618" y="4612862"/>
            <a:ext cx="5635884" cy="1055716"/>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GB" dirty="0"/>
              <a:t>To get started with Postman, Postman recommends https://learning.postman.com/docs/getting-started/introduction/</a:t>
            </a:r>
          </a:p>
        </p:txBody>
      </p:sp>
      <p:pic>
        <p:nvPicPr>
          <p:cNvPr id="2" name="Picture 1">
            <a:extLst>
              <a:ext uri="{FF2B5EF4-FFF2-40B4-BE49-F238E27FC236}">
                <a16:creationId xmlns:a16="http://schemas.microsoft.com/office/drawing/2014/main" id="{27F840F3-376B-41FA-BCF0-FF8B96AE81A5}"/>
              </a:ext>
            </a:extLst>
          </p:cNvPr>
          <p:cNvPicPr>
            <a:picLocks noChangeAspect="1"/>
          </p:cNvPicPr>
          <p:nvPr/>
        </p:nvPicPr>
        <p:blipFill>
          <a:blip r:embed="rId4"/>
          <a:stretch>
            <a:fillRect/>
          </a:stretch>
        </p:blipFill>
        <p:spPr>
          <a:xfrm>
            <a:off x="6621289" y="1606218"/>
            <a:ext cx="3885150" cy="23684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031344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genda items"/>
          <p:cNvSpPr>
            <a:spLocks noGrp="1"/>
          </p:cNvSpPr>
          <p:nvPr>
            <p:ph type="body" sz="quarter" idx="10"/>
          </p:nvPr>
        </p:nvSpPr>
        <p:spPr>
          <a:xfrm>
            <a:off x="504001" y="1661905"/>
            <a:ext cx="7923828" cy="2609687"/>
          </a:xfrm>
        </p:spPr>
        <p:txBody>
          <a:bodyPr>
            <a:normAutofit fontScale="92500" lnSpcReduction="20000"/>
          </a:bodyPr>
          <a:lstStyle/>
          <a:p>
            <a:r>
              <a:rPr lang="en-GB" dirty="0"/>
              <a:t>Postman script optimisation included</a:t>
            </a:r>
          </a:p>
          <a:p>
            <a:pPr lvl="1"/>
            <a:r>
              <a:rPr lang="en-GB" dirty="0"/>
              <a:t>Variable definitions: ‘</a:t>
            </a:r>
            <a:r>
              <a:rPr lang="en-GB" b="1" dirty="0"/>
              <a:t>let</a:t>
            </a:r>
            <a:r>
              <a:rPr lang="en-GB" dirty="0"/>
              <a:t>’ preferred over ‘</a:t>
            </a:r>
            <a:r>
              <a:rPr lang="en-GB" b="1" dirty="0"/>
              <a:t>var</a:t>
            </a:r>
            <a:r>
              <a:rPr lang="en-GB" dirty="0"/>
              <a:t>’, and ‘</a:t>
            </a:r>
            <a:r>
              <a:rPr lang="en-GB" b="1" dirty="0" err="1"/>
              <a:t>const</a:t>
            </a:r>
            <a:r>
              <a:rPr lang="en-GB" dirty="0"/>
              <a:t>’ preferred over ‘</a:t>
            </a:r>
            <a:r>
              <a:rPr lang="en-GB" b="1" dirty="0"/>
              <a:t>let</a:t>
            </a:r>
            <a:r>
              <a:rPr lang="en-GB" dirty="0"/>
              <a:t>’</a:t>
            </a:r>
          </a:p>
          <a:p>
            <a:pPr lvl="1"/>
            <a:r>
              <a:rPr lang="en-GB" dirty="0"/>
              <a:t>Local variables preferred over collection and environment variables</a:t>
            </a:r>
          </a:p>
          <a:p>
            <a:pPr lvl="1"/>
            <a:r>
              <a:rPr lang="en-GB" dirty="0"/>
              <a:t>Kept variable use and assignment to minimum</a:t>
            </a:r>
          </a:p>
          <a:p>
            <a:r>
              <a:rPr lang="en-GB" dirty="0"/>
              <a:t>Result was</a:t>
            </a:r>
          </a:p>
          <a:p>
            <a:pPr lvl="1"/>
            <a:r>
              <a:rPr lang="en-GB" dirty="0"/>
              <a:t>More stable collection</a:t>
            </a:r>
          </a:p>
          <a:p>
            <a:pPr lvl="1"/>
            <a:r>
              <a:rPr lang="en-GB" dirty="0"/>
              <a:t>Collections where able to run for longer</a:t>
            </a:r>
          </a:p>
          <a:p>
            <a:pPr lvl="1"/>
            <a:r>
              <a:rPr lang="en-GB" dirty="0"/>
              <a:t>Reduction in script overhead</a:t>
            </a:r>
          </a:p>
        </p:txBody>
      </p:sp>
      <p:sp>
        <p:nvSpPr>
          <p:cNvPr id="2" name="Agenda"/>
          <p:cNvSpPr>
            <a:spLocks noGrp="1"/>
          </p:cNvSpPr>
          <p:nvPr>
            <p:ph type="title"/>
          </p:nvPr>
        </p:nvSpPr>
        <p:spPr>
          <a:xfrm>
            <a:off x="504001" y="504000"/>
            <a:ext cx="11186476" cy="677108"/>
          </a:xfrm>
        </p:spPr>
        <p:txBody>
          <a:bodyPr/>
          <a:lstStyle/>
          <a:p>
            <a:r>
              <a:rPr lang="en-GB" dirty="0"/>
              <a:t>For the developer</a:t>
            </a:r>
            <a:br>
              <a:rPr lang="en-GB" dirty="0"/>
            </a:br>
            <a:r>
              <a:rPr lang="en-GB" sz="2000" b="0" dirty="0"/>
              <a:t>Postman code</a:t>
            </a:r>
            <a:endParaRPr lang="en-GB" b="0" dirty="0"/>
          </a:p>
        </p:txBody>
      </p:sp>
      <p:pic>
        <p:nvPicPr>
          <p:cNvPr id="5" name="Picture 4">
            <a:extLst>
              <a:ext uri="{FF2B5EF4-FFF2-40B4-BE49-F238E27FC236}">
                <a16:creationId xmlns:a16="http://schemas.microsoft.com/office/drawing/2014/main" id="{41B8CE05-548A-4B09-B976-AF9D3B2B57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8702111" y="1804498"/>
            <a:ext cx="2260961" cy="2032581"/>
          </a:xfrm>
          <a:prstGeom prst="rect">
            <a:avLst/>
          </a:prstGeom>
          <a:ln>
            <a:noFill/>
          </a:ln>
          <a:effectLst/>
        </p:spPr>
      </p:pic>
      <p:sp>
        <p:nvSpPr>
          <p:cNvPr id="6" name="Agenda items">
            <a:extLst>
              <a:ext uri="{FF2B5EF4-FFF2-40B4-BE49-F238E27FC236}">
                <a16:creationId xmlns:a16="http://schemas.microsoft.com/office/drawing/2014/main" id="{68D4BDDA-328B-4D46-BDF3-FF2F5E861E5E}"/>
              </a:ext>
            </a:extLst>
          </p:cNvPr>
          <p:cNvSpPr txBox="1">
            <a:spLocks/>
          </p:cNvSpPr>
          <p:nvPr/>
        </p:nvSpPr>
        <p:spPr bwMode="black">
          <a:xfrm>
            <a:off x="504000" y="4894982"/>
            <a:ext cx="10792995" cy="1638822"/>
          </a:xfrm>
          <a:prstGeom prst="rect">
            <a:avLst/>
          </a:prstGeom>
        </p:spPr>
        <p:txBody>
          <a:bodyPr vert="horz" lIns="0" tIns="0" rIns="0" bIns="0" rtlCol="0">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kern="1200">
                <a:solidFill>
                  <a:schemeClr val="tx1"/>
                </a:solidFill>
                <a:latin typeface="+mn-lt"/>
                <a:ea typeface="+mn-ea"/>
                <a:cs typeface="+mn-cs"/>
              </a:defRPr>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kern="1200">
                <a:solidFill>
                  <a:schemeClr val="tx1"/>
                </a:solidFill>
                <a:latin typeface="+mn-lt"/>
                <a:ea typeface="+mn-ea"/>
                <a:cs typeface="+mn-cs"/>
              </a:defRPr>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lang="en-US" sz="1800" kern="1200" baseline="0" noProof="0">
                <a:solidFill>
                  <a:schemeClr val="tx1"/>
                </a:solidFill>
                <a:latin typeface="+mn-lt"/>
                <a:ea typeface="+mn-ea"/>
                <a:cs typeface="+mn-cs"/>
              </a:defRPr>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accent2"/>
              </a:buClr>
              <a:buSzPct val="100000"/>
              <a:buFont typeface="Arial" pitchFamily="34" charset="0"/>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GB" dirty="0"/>
              <a:t>Postman ‘tests’</a:t>
            </a:r>
          </a:p>
          <a:p>
            <a:pPr lvl="1"/>
            <a:r>
              <a:rPr lang="en-GB" dirty="0"/>
              <a:t>Scripts will show a ‘pass’ if the script manages and handles the response</a:t>
            </a:r>
          </a:p>
          <a:p>
            <a:pPr lvl="2"/>
            <a:r>
              <a:rPr lang="en-GB" dirty="0"/>
              <a:t>For example, a status 404 ‘not found’ to read a team, won’t show an error, as the team will be created</a:t>
            </a:r>
          </a:p>
          <a:p>
            <a:pPr lvl="2"/>
            <a:r>
              <a:rPr lang="en-GB" dirty="0"/>
              <a:t>May need to adapt the script tests as needed for your purposes</a:t>
            </a:r>
          </a:p>
        </p:txBody>
      </p:sp>
    </p:spTree>
    <p:extLst>
      <p:ext uri="{BB962C8B-B14F-4D97-AF65-F5344CB8AC3E}">
        <p14:creationId xmlns:p14="http://schemas.microsoft.com/office/powerpoint/2010/main" val="4232834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86E3257-11C0-41AF-91B3-F36FDCC74B57}"/>
              </a:ext>
            </a:extLst>
          </p:cNvPr>
          <p:cNvSpPr/>
          <p:nvPr/>
        </p:nvSpPr>
        <p:spPr bwMode="gray">
          <a:xfrm>
            <a:off x="292072" y="6404511"/>
            <a:ext cx="3276344" cy="392633"/>
          </a:xfrm>
          <a:prstGeom prst="rect">
            <a:avLst/>
          </a:prstGeom>
          <a:solidFill>
            <a:srgbClr val="FFFFFF"/>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pic>
        <p:nvPicPr>
          <p:cNvPr id="37" name="Picture 36">
            <a:extLst>
              <a:ext uri="{FF2B5EF4-FFF2-40B4-BE49-F238E27FC236}">
                <a16:creationId xmlns:a16="http://schemas.microsoft.com/office/drawing/2014/main" id="{8A234A8C-3F8C-4419-B628-DC15818CD91E}"/>
              </a:ext>
            </a:extLst>
          </p:cNvPr>
          <p:cNvPicPr>
            <a:picLocks noChangeAspect="1"/>
          </p:cNvPicPr>
          <p:nvPr/>
        </p:nvPicPr>
        <p:blipFill>
          <a:blip r:embed="rId3"/>
          <a:stretch>
            <a:fillRect/>
          </a:stretch>
        </p:blipFill>
        <p:spPr>
          <a:xfrm>
            <a:off x="8631112" y="589928"/>
            <a:ext cx="1930820" cy="1445477"/>
          </a:xfrm>
          <a:prstGeom prst="rect">
            <a:avLst/>
          </a:prstGeom>
          <a:ln>
            <a:noFill/>
          </a:ln>
          <a:effectLst>
            <a:outerShdw blurRad="292100" dist="139700" dir="2700000" algn="tl" rotWithShape="0">
              <a:srgbClr val="333333">
                <a:alpha val="65000"/>
              </a:srgbClr>
            </a:outerShdw>
          </a:effectLst>
        </p:spPr>
      </p:pic>
      <p:sp>
        <p:nvSpPr>
          <p:cNvPr id="25" name="Rectangle 24">
            <a:extLst>
              <a:ext uri="{FF2B5EF4-FFF2-40B4-BE49-F238E27FC236}">
                <a16:creationId xmlns:a16="http://schemas.microsoft.com/office/drawing/2014/main" id="{DE0CAF3B-8A9C-4B1A-8EA1-A5090EE90B85}"/>
              </a:ext>
            </a:extLst>
          </p:cNvPr>
          <p:cNvSpPr/>
          <p:nvPr/>
        </p:nvSpPr>
        <p:spPr bwMode="gray">
          <a:xfrm>
            <a:off x="11314706" y="6354000"/>
            <a:ext cx="588397" cy="419454"/>
          </a:xfrm>
          <a:prstGeom prst="rect">
            <a:avLst/>
          </a:prstGeom>
          <a:solidFill>
            <a:schemeClr val="bg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id="{ABD9386D-B413-4470-85B4-29F6E93B4836}"/>
              </a:ext>
            </a:extLst>
          </p:cNvPr>
          <p:cNvSpPr>
            <a:spLocks noGrp="1"/>
          </p:cNvSpPr>
          <p:nvPr>
            <p:ph type="title"/>
          </p:nvPr>
        </p:nvSpPr>
        <p:spPr>
          <a:xfrm>
            <a:off x="504001" y="504000"/>
            <a:ext cx="11186476" cy="646331"/>
          </a:xfrm>
        </p:spPr>
        <p:txBody>
          <a:bodyPr/>
          <a:lstStyle/>
          <a:p>
            <a:r>
              <a:rPr lang="en-GB" dirty="0"/>
              <a:t>Sample scripts</a:t>
            </a:r>
            <a:br>
              <a:rPr lang="en-GB" dirty="0"/>
            </a:br>
            <a:r>
              <a:rPr lang="en-GB" sz="1800" b="0" dirty="0"/>
              <a:t>Postman collections</a:t>
            </a:r>
            <a:endParaRPr lang="en-GB" b="0" dirty="0"/>
          </a:p>
        </p:txBody>
      </p:sp>
      <p:pic>
        <p:nvPicPr>
          <p:cNvPr id="4" name="Picture 3">
            <a:extLst>
              <a:ext uri="{FF2B5EF4-FFF2-40B4-BE49-F238E27FC236}">
                <a16:creationId xmlns:a16="http://schemas.microsoft.com/office/drawing/2014/main" id="{A4F77725-857F-45A9-ABDB-B88AD30F8E04}"/>
              </a:ext>
            </a:extLst>
          </p:cNvPr>
          <p:cNvPicPr>
            <a:picLocks noChangeAspect="1"/>
          </p:cNvPicPr>
          <p:nvPr/>
        </p:nvPicPr>
        <p:blipFill>
          <a:blip r:embed="rId4"/>
          <a:stretch>
            <a:fillRect/>
          </a:stretch>
        </p:blipFill>
        <p:spPr>
          <a:xfrm>
            <a:off x="364373" y="1436018"/>
            <a:ext cx="2341719" cy="358145"/>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C1862F19-3C1B-4EC0-9FCF-C9F5C30BE88C}"/>
              </a:ext>
            </a:extLst>
          </p:cNvPr>
          <p:cNvPicPr>
            <a:picLocks noChangeAspect="1"/>
          </p:cNvPicPr>
          <p:nvPr/>
        </p:nvPicPr>
        <p:blipFill rotWithShape="1">
          <a:blip r:embed="rId5"/>
          <a:srcRect l="1" r="1449"/>
          <a:stretch/>
        </p:blipFill>
        <p:spPr>
          <a:xfrm>
            <a:off x="4598565" y="1073024"/>
            <a:ext cx="2483737" cy="211849"/>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272A2F87-6D66-4632-915E-49932DA0920A}"/>
              </a:ext>
            </a:extLst>
          </p:cNvPr>
          <p:cNvPicPr>
            <a:picLocks noChangeAspect="1"/>
          </p:cNvPicPr>
          <p:nvPr/>
        </p:nvPicPr>
        <p:blipFill>
          <a:blip r:embed="rId6"/>
          <a:stretch>
            <a:fillRect/>
          </a:stretch>
        </p:blipFill>
        <p:spPr>
          <a:xfrm>
            <a:off x="4598565" y="1362220"/>
            <a:ext cx="2483737" cy="599019"/>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6D467756-804A-4E05-BBB9-42A2EDAE4A49}"/>
              </a:ext>
            </a:extLst>
          </p:cNvPr>
          <p:cNvPicPr>
            <a:picLocks noChangeAspect="1"/>
          </p:cNvPicPr>
          <p:nvPr/>
        </p:nvPicPr>
        <p:blipFill>
          <a:blip r:embed="rId7"/>
          <a:stretch>
            <a:fillRect/>
          </a:stretch>
        </p:blipFill>
        <p:spPr>
          <a:xfrm>
            <a:off x="9569899" y="2019181"/>
            <a:ext cx="2186386" cy="1045937"/>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C833A626-0EF8-4D35-990D-161D2A690064}"/>
              </a:ext>
            </a:extLst>
          </p:cNvPr>
          <p:cNvPicPr>
            <a:picLocks noChangeAspect="1"/>
          </p:cNvPicPr>
          <p:nvPr/>
        </p:nvPicPr>
        <p:blipFill>
          <a:blip r:embed="rId8"/>
          <a:stretch>
            <a:fillRect/>
          </a:stretch>
        </p:blipFill>
        <p:spPr>
          <a:xfrm>
            <a:off x="5854018" y="5847716"/>
            <a:ext cx="2588768" cy="182736"/>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734CBD16-0035-4385-9757-659FF6F45535}"/>
              </a:ext>
            </a:extLst>
          </p:cNvPr>
          <p:cNvPicPr>
            <a:picLocks noChangeAspect="1"/>
          </p:cNvPicPr>
          <p:nvPr/>
        </p:nvPicPr>
        <p:blipFill>
          <a:blip r:embed="rId9"/>
          <a:stretch>
            <a:fillRect/>
          </a:stretch>
        </p:blipFill>
        <p:spPr>
          <a:xfrm>
            <a:off x="4836788" y="4186844"/>
            <a:ext cx="2230791" cy="541390"/>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648B0CF7-FAEA-461C-BA75-E475965E24DC}"/>
              </a:ext>
            </a:extLst>
          </p:cNvPr>
          <p:cNvSpPr txBox="1"/>
          <p:nvPr/>
        </p:nvSpPr>
        <p:spPr>
          <a:xfrm>
            <a:off x="2803140" y="1499785"/>
            <a:ext cx="958596" cy="246221"/>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GB" sz="1600" kern="0" dirty="0">
                <a:ea typeface="Arial Unicode MS" pitchFamily="34" charset="-128"/>
                <a:cs typeface="Arial Unicode MS" pitchFamily="34" charset="-128"/>
              </a:rPr>
              <a:t>Test setup</a:t>
            </a:r>
          </a:p>
        </p:txBody>
      </p:sp>
      <p:sp>
        <p:nvSpPr>
          <p:cNvPr id="16" name="TextBox 15">
            <a:extLst>
              <a:ext uri="{FF2B5EF4-FFF2-40B4-BE49-F238E27FC236}">
                <a16:creationId xmlns:a16="http://schemas.microsoft.com/office/drawing/2014/main" id="{85F0335F-B104-4B4F-8E67-05CE74AFED4E}"/>
              </a:ext>
            </a:extLst>
          </p:cNvPr>
          <p:cNvSpPr txBox="1"/>
          <p:nvPr/>
        </p:nvSpPr>
        <p:spPr>
          <a:xfrm>
            <a:off x="1938697" y="3110165"/>
            <a:ext cx="1120967"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4"/>
                </a:solidFill>
                <a:ea typeface="Arial Unicode MS" pitchFamily="34" charset="-128"/>
                <a:cs typeface="Arial Unicode MS" pitchFamily="34" charset="-128"/>
              </a:rPr>
              <a:t>Creating and updating users</a:t>
            </a:r>
          </a:p>
        </p:txBody>
      </p:sp>
      <p:sp>
        <p:nvSpPr>
          <p:cNvPr id="17" name="TextBox 16">
            <a:extLst>
              <a:ext uri="{FF2B5EF4-FFF2-40B4-BE49-F238E27FC236}">
                <a16:creationId xmlns:a16="http://schemas.microsoft.com/office/drawing/2014/main" id="{6C636189-DD27-4EC6-AEA8-5354D987E2A3}"/>
              </a:ext>
            </a:extLst>
          </p:cNvPr>
          <p:cNvSpPr txBox="1"/>
          <p:nvPr/>
        </p:nvSpPr>
        <p:spPr>
          <a:xfrm>
            <a:off x="5853429" y="5249558"/>
            <a:ext cx="2932438"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3"/>
                </a:solidFill>
                <a:ea typeface="Arial Unicode MS" pitchFamily="34" charset="-128"/>
                <a:cs typeface="Arial Unicode MS" pitchFamily="34" charset="-128"/>
              </a:rPr>
              <a:t>Creating teams and updating their display name</a:t>
            </a:r>
          </a:p>
        </p:txBody>
      </p:sp>
      <p:sp>
        <p:nvSpPr>
          <p:cNvPr id="18" name="TextBox 17">
            <a:extLst>
              <a:ext uri="{FF2B5EF4-FFF2-40B4-BE49-F238E27FC236}">
                <a16:creationId xmlns:a16="http://schemas.microsoft.com/office/drawing/2014/main" id="{F4839A12-8432-4F39-8BB9-C61E4E203413}"/>
              </a:ext>
            </a:extLst>
          </p:cNvPr>
          <p:cNvSpPr txBox="1"/>
          <p:nvPr/>
        </p:nvSpPr>
        <p:spPr>
          <a:xfrm>
            <a:off x="4314418" y="3166101"/>
            <a:ext cx="4327073" cy="98488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1600" kern="0" dirty="0">
                <a:solidFill>
                  <a:schemeClr val="accent6"/>
                </a:solidFill>
                <a:ea typeface="Arial Unicode MS" pitchFamily="34" charset="-128"/>
                <a:cs typeface="Arial Unicode MS" pitchFamily="34" charset="-128"/>
              </a:rPr>
              <a:t>Team Management:</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Add/remove users/roles to/from teams</a:t>
            </a:r>
          </a:p>
          <a:p>
            <a:pPr marL="285750" indent="-285750" fontAlgn="base">
              <a:spcAft>
                <a:spcPct val="0"/>
              </a:spcAft>
              <a:buClr>
                <a:srgbClr val="F0AB00"/>
              </a:buClr>
              <a:buSzPct val="80000"/>
              <a:buFont typeface="Wingdings" panose="05000000000000000000" pitchFamily="2" charset="2"/>
              <a:buChar char="§"/>
            </a:pPr>
            <a:r>
              <a:rPr lang="en-GB" sz="1600" kern="0" dirty="0">
                <a:solidFill>
                  <a:schemeClr val="accent6"/>
                </a:solidFill>
                <a:ea typeface="Arial Unicode MS" pitchFamily="34" charset="-128"/>
                <a:cs typeface="Arial Unicode MS" pitchFamily="34" charset="-128"/>
              </a:rPr>
              <a:t>Team on team operations, like add members of a team to another, copy a team etc.</a:t>
            </a:r>
          </a:p>
        </p:txBody>
      </p:sp>
      <p:sp>
        <p:nvSpPr>
          <p:cNvPr id="19" name="TextBox 18">
            <a:extLst>
              <a:ext uri="{FF2B5EF4-FFF2-40B4-BE49-F238E27FC236}">
                <a16:creationId xmlns:a16="http://schemas.microsoft.com/office/drawing/2014/main" id="{20C4EC70-D615-429A-A069-8A6A67D8FA26}"/>
              </a:ext>
            </a:extLst>
          </p:cNvPr>
          <p:cNvSpPr txBox="1"/>
          <p:nvPr/>
        </p:nvSpPr>
        <p:spPr>
          <a:xfrm>
            <a:off x="5734433" y="395337"/>
            <a:ext cx="1589053" cy="49244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5"/>
                </a:solidFill>
                <a:ea typeface="Arial Unicode MS" pitchFamily="34" charset="-128"/>
                <a:cs typeface="Arial Unicode MS" pitchFamily="34" charset="-128"/>
              </a:rPr>
              <a:t>Deleting users and teams</a:t>
            </a:r>
          </a:p>
        </p:txBody>
      </p:sp>
      <p:sp>
        <p:nvSpPr>
          <p:cNvPr id="20" name="TextBox 19">
            <a:extLst>
              <a:ext uri="{FF2B5EF4-FFF2-40B4-BE49-F238E27FC236}">
                <a16:creationId xmlns:a16="http://schemas.microsoft.com/office/drawing/2014/main" id="{12BE0C93-37A9-4510-AD08-831D54F48159}"/>
              </a:ext>
            </a:extLst>
          </p:cNvPr>
          <p:cNvSpPr txBox="1"/>
          <p:nvPr/>
        </p:nvSpPr>
        <p:spPr>
          <a:xfrm>
            <a:off x="8328031" y="277875"/>
            <a:ext cx="2483736" cy="246221"/>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a:t>
            </a:r>
          </a:p>
        </p:txBody>
      </p:sp>
      <p:sp>
        <p:nvSpPr>
          <p:cNvPr id="21" name="TextBox 20">
            <a:extLst>
              <a:ext uri="{FF2B5EF4-FFF2-40B4-BE49-F238E27FC236}">
                <a16:creationId xmlns:a16="http://schemas.microsoft.com/office/drawing/2014/main" id="{72AE7DDD-B4B1-4536-9F32-415B27DF7143}"/>
              </a:ext>
            </a:extLst>
          </p:cNvPr>
          <p:cNvSpPr txBox="1"/>
          <p:nvPr/>
        </p:nvSpPr>
        <p:spPr>
          <a:xfrm>
            <a:off x="7818356" y="2198910"/>
            <a:ext cx="1612460" cy="492443"/>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GB" sz="1600" kern="0" dirty="0">
                <a:solidFill>
                  <a:schemeClr val="accent1"/>
                </a:solidFill>
                <a:ea typeface="Arial Unicode MS" pitchFamily="34" charset="-128"/>
                <a:cs typeface="Arial Unicode MS" pitchFamily="34" charset="-128"/>
              </a:rPr>
              <a:t>Updating users, by team</a:t>
            </a:r>
          </a:p>
        </p:txBody>
      </p:sp>
      <p:sp>
        <p:nvSpPr>
          <p:cNvPr id="22" name="TextBox 21">
            <a:extLst>
              <a:ext uri="{FF2B5EF4-FFF2-40B4-BE49-F238E27FC236}">
                <a16:creationId xmlns:a16="http://schemas.microsoft.com/office/drawing/2014/main" id="{F85A97F5-D3E9-44BC-A0E1-250B49CC2CE0}"/>
              </a:ext>
            </a:extLst>
          </p:cNvPr>
          <p:cNvSpPr txBox="1"/>
          <p:nvPr/>
        </p:nvSpPr>
        <p:spPr>
          <a:xfrm>
            <a:off x="8785867" y="5066031"/>
            <a:ext cx="3248456" cy="984885"/>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600" kern="0" dirty="0">
                <a:solidFill>
                  <a:srgbClr val="002060"/>
                </a:solidFill>
                <a:ea typeface="Arial Unicode MS" pitchFamily="34" charset="-128"/>
                <a:cs typeface="Arial Unicode MS" pitchFamily="34" charset="-128"/>
              </a:rPr>
              <a:t>‘Transport’ users, teams</a:t>
            </a:r>
            <a:br>
              <a:rPr lang="en-GB" sz="1600" kern="0" dirty="0">
                <a:solidFill>
                  <a:srgbClr val="002060"/>
                </a:solidFill>
                <a:ea typeface="Arial Unicode MS" pitchFamily="34" charset="-128"/>
                <a:cs typeface="Arial Unicode MS" pitchFamily="34" charset="-128"/>
              </a:rPr>
            </a:br>
            <a:r>
              <a:rPr lang="en-GB" sz="1600" kern="0" dirty="0">
                <a:solidFill>
                  <a:srgbClr val="002060"/>
                </a:solidFill>
                <a:ea typeface="Arial Unicode MS" pitchFamily="34" charset="-128"/>
                <a:cs typeface="Arial Unicode MS" pitchFamily="34" charset="-128"/>
              </a:rPr>
              <a:t>(and their relationships to roles) from one SAP Analytics Cloud Service to another</a:t>
            </a:r>
          </a:p>
        </p:txBody>
      </p:sp>
      <p:sp>
        <p:nvSpPr>
          <p:cNvPr id="23" name="Agenda items">
            <a:extLst>
              <a:ext uri="{FF2B5EF4-FFF2-40B4-BE49-F238E27FC236}">
                <a16:creationId xmlns:a16="http://schemas.microsoft.com/office/drawing/2014/main" id="{F3C95830-5C45-4270-AB81-66A1F4E9744D}"/>
              </a:ext>
            </a:extLst>
          </p:cNvPr>
          <p:cNvSpPr>
            <a:spLocks noGrp="1"/>
          </p:cNvSpPr>
          <p:nvPr>
            <p:ph type="body" sz="quarter" idx="10"/>
          </p:nvPr>
        </p:nvSpPr>
        <p:spPr>
          <a:xfrm>
            <a:off x="3761736" y="6546025"/>
            <a:ext cx="4327073" cy="308956"/>
          </a:xfrm>
        </p:spPr>
        <p:txBody>
          <a:bodyPr>
            <a:normAutofit/>
          </a:bodyPr>
          <a:lstStyle/>
          <a:p>
            <a:pPr marL="0" lvl="1" indent="0" algn="ctr">
              <a:buNone/>
            </a:pPr>
            <a:r>
              <a:rPr lang="en-GB" sz="1600" dirty="0"/>
              <a:t>51 samples       59000 lines of code</a:t>
            </a:r>
          </a:p>
        </p:txBody>
      </p:sp>
      <p:pic>
        <p:nvPicPr>
          <p:cNvPr id="24" name="Picture 23">
            <a:extLst>
              <a:ext uri="{FF2B5EF4-FFF2-40B4-BE49-F238E27FC236}">
                <a16:creationId xmlns:a16="http://schemas.microsoft.com/office/drawing/2014/main" id="{040791CD-D32B-4AA5-996C-48B3AA137A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auto">
          <a:xfrm>
            <a:off x="2870409" y="601031"/>
            <a:ext cx="548222" cy="492846"/>
          </a:xfrm>
          <a:prstGeom prst="rect">
            <a:avLst/>
          </a:prstGeom>
          <a:noFill/>
        </p:spPr>
      </p:pic>
      <p:pic>
        <p:nvPicPr>
          <p:cNvPr id="5" name="Picture 4">
            <a:extLst>
              <a:ext uri="{FF2B5EF4-FFF2-40B4-BE49-F238E27FC236}">
                <a16:creationId xmlns:a16="http://schemas.microsoft.com/office/drawing/2014/main" id="{5F4D03D3-9E3B-446E-9B3C-6828C5B09B37}"/>
              </a:ext>
            </a:extLst>
          </p:cNvPr>
          <p:cNvPicPr>
            <a:picLocks noChangeAspect="1"/>
          </p:cNvPicPr>
          <p:nvPr/>
        </p:nvPicPr>
        <p:blipFill>
          <a:blip r:embed="rId11"/>
          <a:stretch>
            <a:fillRect/>
          </a:stretch>
        </p:blipFill>
        <p:spPr>
          <a:xfrm>
            <a:off x="364373" y="2116601"/>
            <a:ext cx="1469291" cy="2171810"/>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90CBACB6-FFBF-4AF3-ADC1-D2A1CB34EFA1}"/>
              </a:ext>
            </a:extLst>
          </p:cNvPr>
          <p:cNvPicPr>
            <a:picLocks noChangeAspect="1"/>
          </p:cNvPicPr>
          <p:nvPr/>
        </p:nvPicPr>
        <p:blipFill>
          <a:blip r:embed="rId12"/>
          <a:stretch>
            <a:fillRect/>
          </a:stretch>
        </p:blipFill>
        <p:spPr>
          <a:xfrm>
            <a:off x="9280478" y="6052558"/>
            <a:ext cx="2328426" cy="733149"/>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126703E4-3737-40A9-B69C-944F848BBEF1}"/>
              </a:ext>
            </a:extLst>
          </p:cNvPr>
          <p:cNvPicPr>
            <a:picLocks noChangeAspect="1"/>
          </p:cNvPicPr>
          <p:nvPr/>
        </p:nvPicPr>
        <p:blipFill>
          <a:blip r:embed="rId13"/>
          <a:stretch>
            <a:fillRect/>
          </a:stretch>
        </p:blipFill>
        <p:spPr>
          <a:xfrm>
            <a:off x="2218968" y="2205943"/>
            <a:ext cx="584172" cy="984290"/>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3E3F15CE-4150-465E-8111-2ADEE463085E}"/>
              </a:ext>
            </a:extLst>
          </p:cNvPr>
          <p:cNvPicPr>
            <a:picLocks noChangeAspect="1"/>
          </p:cNvPicPr>
          <p:nvPr/>
        </p:nvPicPr>
        <p:blipFill>
          <a:blip r:embed="rId14"/>
          <a:stretch>
            <a:fillRect/>
          </a:stretch>
        </p:blipFill>
        <p:spPr>
          <a:xfrm>
            <a:off x="5092142" y="5204829"/>
            <a:ext cx="744219" cy="984290"/>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6EDDC373-B659-4A99-8C4D-1810022AEA2F}"/>
              </a:ext>
            </a:extLst>
          </p:cNvPr>
          <p:cNvPicPr>
            <a:picLocks noChangeAspect="1"/>
          </p:cNvPicPr>
          <p:nvPr/>
        </p:nvPicPr>
        <p:blipFill>
          <a:blip r:embed="rId15"/>
          <a:stretch>
            <a:fillRect/>
          </a:stretch>
        </p:blipFill>
        <p:spPr>
          <a:xfrm>
            <a:off x="9141394" y="3891868"/>
            <a:ext cx="2588769" cy="1104897"/>
          </a:xfrm>
          <a:prstGeom prst="rect">
            <a:avLst/>
          </a:prstGeom>
          <a:ln>
            <a:noFill/>
          </a:ln>
          <a:effectLst>
            <a:outerShdw blurRad="292100" dist="139700" dir="2700000" algn="tl" rotWithShape="0">
              <a:srgbClr val="333333">
                <a:alpha val="65000"/>
              </a:srgbClr>
            </a:outerShdw>
          </a:effectLst>
        </p:spPr>
      </p:pic>
      <p:pic>
        <p:nvPicPr>
          <p:cNvPr id="26" name="Picture 25">
            <a:extLst>
              <a:ext uri="{FF2B5EF4-FFF2-40B4-BE49-F238E27FC236}">
                <a16:creationId xmlns:a16="http://schemas.microsoft.com/office/drawing/2014/main" id="{64BEBE5D-B2EE-42E4-AE90-755AD47D84A6}"/>
              </a:ext>
            </a:extLst>
          </p:cNvPr>
          <p:cNvPicPr>
            <a:picLocks noChangeAspect="1"/>
          </p:cNvPicPr>
          <p:nvPr/>
        </p:nvPicPr>
        <p:blipFill>
          <a:blip r:embed="rId16"/>
          <a:stretch>
            <a:fillRect/>
          </a:stretch>
        </p:blipFill>
        <p:spPr>
          <a:xfrm>
            <a:off x="4477314" y="2402526"/>
            <a:ext cx="2673440" cy="807944"/>
          </a:xfrm>
          <a:prstGeom prst="rect">
            <a:avLst/>
          </a:prstGeom>
          <a:ln>
            <a:noFill/>
          </a:ln>
          <a:effectLst>
            <a:outerShdw blurRad="292100" dist="139700" dir="2700000" algn="tl" rotWithShape="0">
              <a:srgbClr val="333333">
                <a:alpha val="65000"/>
              </a:srgbClr>
            </a:outerShdw>
          </a:effectLst>
        </p:spPr>
      </p:pic>
      <p:pic>
        <p:nvPicPr>
          <p:cNvPr id="27" name="Picture 26">
            <a:extLst>
              <a:ext uri="{FF2B5EF4-FFF2-40B4-BE49-F238E27FC236}">
                <a16:creationId xmlns:a16="http://schemas.microsoft.com/office/drawing/2014/main" id="{DF480DA7-E955-4ADF-BE05-148F85991919}"/>
              </a:ext>
            </a:extLst>
          </p:cNvPr>
          <p:cNvPicPr>
            <a:picLocks noChangeAspect="1"/>
          </p:cNvPicPr>
          <p:nvPr/>
        </p:nvPicPr>
        <p:blipFill>
          <a:blip r:embed="rId13"/>
          <a:stretch>
            <a:fillRect/>
          </a:stretch>
        </p:blipFill>
        <p:spPr>
          <a:xfrm>
            <a:off x="10965037" y="321597"/>
            <a:ext cx="572169" cy="964066"/>
          </a:xfrm>
          <a:prstGeom prst="rect">
            <a:avLst/>
          </a:prstGeom>
          <a:ln>
            <a:noFill/>
          </a:ln>
          <a:effectLst>
            <a:outerShdw blurRad="292100" dist="139700" dir="2700000" algn="tl" rotWithShape="0">
              <a:srgbClr val="333333">
                <a:alpha val="65000"/>
              </a:srgbClr>
            </a:outerShdw>
          </a:effectLst>
        </p:spPr>
      </p:pic>
      <p:pic>
        <p:nvPicPr>
          <p:cNvPr id="29" name="Picture 28">
            <a:extLst>
              <a:ext uri="{FF2B5EF4-FFF2-40B4-BE49-F238E27FC236}">
                <a16:creationId xmlns:a16="http://schemas.microsoft.com/office/drawing/2014/main" id="{B12B9908-387E-4853-8579-5F3112601E2A}"/>
              </a:ext>
            </a:extLst>
          </p:cNvPr>
          <p:cNvPicPr>
            <a:picLocks noChangeAspect="1"/>
          </p:cNvPicPr>
          <p:nvPr/>
        </p:nvPicPr>
        <p:blipFill>
          <a:blip r:embed="rId17"/>
          <a:stretch>
            <a:fillRect/>
          </a:stretch>
        </p:blipFill>
        <p:spPr>
          <a:xfrm>
            <a:off x="8624586" y="2748216"/>
            <a:ext cx="410791" cy="508890"/>
          </a:xfrm>
          <a:prstGeom prst="rect">
            <a:avLst/>
          </a:prstGeom>
          <a:ln>
            <a:noFill/>
          </a:ln>
          <a:effectLst>
            <a:outerShdw blurRad="292100" dist="139700" dir="2700000" algn="tl" rotWithShape="0">
              <a:srgbClr val="333333">
                <a:alpha val="65000"/>
              </a:srgbClr>
            </a:outerShdw>
          </a:effectLst>
        </p:spPr>
      </p:pic>
      <p:pic>
        <p:nvPicPr>
          <p:cNvPr id="30" name="Picture 29">
            <a:extLst>
              <a:ext uri="{FF2B5EF4-FFF2-40B4-BE49-F238E27FC236}">
                <a16:creationId xmlns:a16="http://schemas.microsoft.com/office/drawing/2014/main" id="{EE7D8BB0-BDFE-4257-8872-A0170F0E5427}"/>
              </a:ext>
            </a:extLst>
          </p:cNvPr>
          <p:cNvPicPr>
            <a:picLocks noChangeAspect="1"/>
          </p:cNvPicPr>
          <p:nvPr/>
        </p:nvPicPr>
        <p:blipFill>
          <a:blip r:embed="rId13"/>
          <a:stretch>
            <a:fillRect/>
          </a:stretch>
        </p:blipFill>
        <p:spPr>
          <a:xfrm>
            <a:off x="9035377" y="2735857"/>
            <a:ext cx="459498" cy="774223"/>
          </a:xfrm>
          <a:prstGeom prst="rect">
            <a:avLst/>
          </a:prstGeom>
          <a:ln>
            <a:noFill/>
          </a:ln>
          <a:effectLst>
            <a:outerShdw blurRad="292100" dist="139700" dir="2700000" algn="tl" rotWithShape="0">
              <a:srgbClr val="333333">
                <a:alpha val="65000"/>
              </a:srgbClr>
            </a:outerShdw>
          </a:effectLst>
        </p:spPr>
      </p:pic>
      <p:pic>
        <p:nvPicPr>
          <p:cNvPr id="31" name="Picture 30">
            <a:extLst>
              <a:ext uri="{FF2B5EF4-FFF2-40B4-BE49-F238E27FC236}">
                <a16:creationId xmlns:a16="http://schemas.microsoft.com/office/drawing/2014/main" id="{5D46BFD3-4A59-497A-A3C8-9BD3F5BD7060}"/>
              </a:ext>
            </a:extLst>
          </p:cNvPr>
          <p:cNvPicPr>
            <a:picLocks noChangeAspect="1"/>
          </p:cNvPicPr>
          <p:nvPr/>
        </p:nvPicPr>
        <p:blipFill>
          <a:blip r:embed="rId18"/>
          <a:stretch>
            <a:fillRect/>
          </a:stretch>
        </p:blipFill>
        <p:spPr>
          <a:xfrm>
            <a:off x="4572999" y="315649"/>
            <a:ext cx="1080824" cy="805705"/>
          </a:xfrm>
          <a:prstGeom prst="rect">
            <a:avLst/>
          </a:prstGeom>
          <a:ln>
            <a:noFill/>
          </a:ln>
          <a:effectLst>
            <a:outerShdw blurRad="292100" dist="139700" dir="2700000" algn="tl" rotWithShape="0">
              <a:srgbClr val="333333">
                <a:alpha val="65000"/>
              </a:srgbClr>
            </a:outerShdw>
          </a:effectLst>
        </p:spPr>
      </p:pic>
      <p:pic>
        <p:nvPicPr>
          <p:cNvPr id="39" name="Picture 38">
            <a:extLst>
              <a:ext uri="{FF2B5EF4-FFF2-40B4-BE49-F238E27FC236}">
                <a16:creationId xmlns:a16="http://schemas.microsoft.com/office/drawing/2014/main" id="{A110E24F-3A79-4771-BF87-F95AEB2578BE}"/>
              </a:ext>
            </a:extLst>
          </p:cNvPr>
          <p:cNvPicPr>
            <a:picLocks noChangeAspect="1"/>
          </p:cNvPicPr>
          <p:nvPr/>
        </p:nvPicPr>
        <p:blipFill>
          <a:blip r:embed="rId19"/>
          <a:stretch>
            <a:fillRect/>
          </a:stretch>
        </p:blipFill>
        <p:spPr>
          <a:xfrm>
            <a:off x="957123" y="6048886"/>
            <a:ext cx="3018166" cy="439302"/>
          </a:xfrm>
          <a:prstGeom prst="rect">
            <a:avLst/>
          </a:prstGeom>
          <a:ln>
            <a:noFill/>
          </a:ln>
          <a:effectLst>
            <a:outerShdw blurRad="292100" dist="139700" dir="2700000" algn="tl" rotWithShape="0">
              <a:srgbClr val="333333">
                <a:alpha val="65000"/>
              </a:srgbClr>
            </a:outerShdw>
          </a:effectLst>
        </p:spPr>
      </p:pic>
      <p:sp>
        <p:nvSpPr>
          <p:cNvPr id="40" name="TextBox 39">
            <a:extLst>
              <a:ext uri="{FF2B5EF4-FFF2-40B4-BE49-F238E27FC236}">
                <a16:creationId xmlns:a16="http://schemas.microsoft.com/office/drawing/2014/main" id="{1D736A33-2511-45D8-B9E9-E56B32FFEACE}"/>
              </a:ext>
            </a:extLst>
          </p:cNvPr>
          <p:cNvSpPr txBox="1"/>
          <p:nvPr/>
        </p:nvSpPr>
        <p:spPr>
          <a:xfrm>
            <a:off x="335643" y="5153729"/>
            <a:ext cx="4327073" cy="861774"/>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1400" kern="0" dirty="0">
                <a:solidFill>
                  <a:schemeClr val="accent6">
                    <a:lumMod val="60000"/>
                    <a:lumOff val="40000"/>
                  </a:schemeClr>
                </a:solidFill>
                <a:ea typeface="Arial Unicode MS" pitchFamily="34" charset="-128"/>
                <a:cs typeface="Arial Unicode MS" pitchFamily="34" charset="-128"/>
              </a:rPr>
              <a:t>Admin Tool Kit:</a:t>
            </a:r>
          </a:p>
          <a:p>
            <a:pPr marL="285750" indent="-285750" fontAlgn="base">
              <a:spcAft>
                <a:spcPct val="0"/>
              </a:spcAft>
              <a:buClr>
                <a:srgbClr val="F0AB00"/>
              </a:buClr>
              <a:buSzPct val="80000"/>
              <a:buFont typeface="Wingdings" panose="05000000000000000000" pitchFamily="2" charset="2"/>
              <a:buChar char="§"/>
            </a:pPr>
            <a:r>
              <a:rPr lang="en-GB" sz="1400" kern="0" dirty="0">
                <a:solidFill>
                  <a:schemeClr val="accent6">
                    <a:lumMod val="60000"/>
                    <a:lumOff val="40000"/>
                  </a:schemeClr>
                </a:solidFill>
                <a:ea typeface="Arial Unicode MS" pitchFamily="34" charset="-128"/>
                <a:cs typeface="Arial Unicode MS" pitchFamily="34" charset="-128"/>
              </a:rPr>
              <a:t>Transfers users from ‘hidden’ teams</a:t>
            </a:r>
          </a:p>
          <a:p>
            <a:pPr marL="285750" indent="-285750" fontAlgn="base">
              <a:spcAft>
                <a:spcPct val="0"/>
              </a:spcAft>
              <a:buClr>
                <a:srgbClr val="F0AB00"/>
              </a:buClr>
              <a:buSzPct val="80000"/>
              <a:buFont typeface="Wingdings" panose="05000000000000000000" pitchFamily="2" charset="2"/>
              <a:buChar char="§"/>
            </a:pPr>
            <a:r>
              <a:rPr lang="en-GB" sz="1400" kern="0" dirty="0">
                <a:solidFill>
                  <a:schemeClr val="accent6">
                    <a:lumMod val="60000"/>
                    <a:lumOff val="40000"/>
                  </a:schemeClr>
                </a:solidFill>
                <a:ea typeface="Arial Unicode MS" pitchFamily="34" charset="-128"/>
                <a:cs typeface="Arial Unicode MS" pitchFamily="34" charset="-128"/>
              </a:rPr>
              <a:t>User management (adds users to teams that meet certain criteria, like ‘not in any team’)</a:t>
            </a:r>
          </a:p>
        </p:txBody>
      </p:sp>
      <p:pic>
        <p:nvPicPr>
          <p:cNvPr id="35" name="Picture 34">
            <a:extLst>
              <a:ext uri="{FF2B5EF4-FFF2-40B4-BE49-F238E27FC236}">
                <a16:creationId xmlns:a16="http://schemas.microsoft.com/office/drawing/2014/main" id="{A6E798CD-DB1C-4D10-B0A8-2C7DA171C84B}"/>
              </a:ext>
            </a:extLst>
          </p:cNvPr>
          <p:cNvPicPr>
            <a:picLocks noChangeAspect="1"/>
          </p:cNvPicPr>
          <p:nvPr/>
        </p:nvPicPr>
        <p:blipFill>
          <a:blip r:embed="rId20"/>
          <a:stretch>
            <a:fillRect/>
          </a:stretch>
        </p:blipFill>
        <p:spPr>
          <a:xfrm>
            <a:off x="924583" y="4623207"/>
            <a:ext cx="2588769" cy="52379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6773438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p:cNvSpPr>
            <a:spLocks noGrp="1"/>
          </p:cNvSpPr>
          <p:nvPr>
            <p:ph type="body" sz="quarter" idx="10"/>
          </p:nvPr>
        </p:nvSpPr>
        <p:spPr>
          <a:xfrm>
            <a:off x="504001" y="1685869"/>
            <a:ext cx="11496576" cy="4801056"/>
          </a:xfrm>
        </p:spPr>
        <p:txBody>
          <a:bodyPr>
            <a:normAutofit fontScale="92500" lnSpcReduction="20000"/>
          </a:bodyPr>
          <a:lstStyle/>
          <a:p>
            <a:pPr lvl="1"/>
            <a:r>
              <a:rPr lang="en-GB" dirty="0"/>
              <a:t>Updates to all teams, regardless of the script, follow the same design</a:t>
            </a:r>
          </a:p>
          <a:p>
            <a:pPr lvl="1"/>
            <a:r>
              <a:rPr lang="en-GB" dirty="0"/>
              <a:t>An initial ‘chunk’ size is determined</a:t>
            </a:r>
          </a:p>
          <a:p>
            <a:pPr lvl="2"/>
            <a:r>
              <a:rPr lang="en-GB" dirty="0"/>
              <a:t>Initial user chunk size =  ( (42 - (42 - 21.85714)) x 210 ) - (</a:t>
            </a:r>
            <a:r>
              <a:rPr lang="en-GB" dirty="0" err="1"/>
              <a:t>number_of_users_in_the_team</a:t>
            </a:r>
            <a:r>
              <a:rPr lang="en-GB" dirty="0"/>
              <a:t> x 0.14)</a:t>
            </a:r>
          </a:p>
          <a:p>
            <a:pPr lvl="2"/>
            <a:r>
              <a:rPr lang="en-GB" dirty="0"/>
              <a:t>Initial role chunk size = ( ( 210 / ( </a:t>
            </a:r>
            <a:r>
              <a:rPr lang="en-GB" dirty="0" err="1"/>
              <a:t>number_of_users_in_the_team</a:t>
            </a:r>
            <a:r>
              <a:rPr lang="en-GB" dirty="0"/>
              <a:t> x 46/210 ) ) x 10)</a:t>
            </a:r>
          </a:p>
          <a:p>
            <a:pPr lvl="1"/>
            <a:r>
              <a:rPr lang="en-GB" dirty="0"/>
              <a:t>Once the first update has been made, the chunk size will automatically and dynamically adjust to optimise the throughout based upon the performance of SAP Analytics Cloud</a:t>
            </a:r>
          </a:p>
          <a:p>
            <a:pPr lvl="2"/>
            <a:r>
              <a:rPr lang="en-GB" dirty="0"/>
              <a:t>Please refer to the best practices for expected throughput figures</a:t>
            </a:r>
          </a:p>
          <a:p>
            <a:pPr lvl="2"/>
            <a:r>
              <a:rPr lang="en-GB" dirty="0"/>
              <a:t>Feel free to adjust these figures accordingly (global search and replace on the text “</a:t>
            </a:r>
            <a:r>
              <a:rPr lang="en-GB" sz="1500" dirty="0">
                <a:latin typeface="Consolas" panose="020B0609020204030204" pitchFamily="49" charset="0"/>
              </a:rPr>
              <a:t>21.85714</a:t>
            </a:r>
            <a:r>
              <a:rPr lang="en-GB" dirty="0"/>
              <a:t>” and “</a:t>
            </a:r>
            <a:r>
              <a:rPr lang="en-GB" sz="1500" dirty="0">
                <a:latin typeface="Consolas" panose="020B0609020204030204" pitchFamily="49" charset="0"/>
              </a:rPr>
              <a:t>*46/210</a:t>
            </a:r>
            <a:r>
              <a:rPr lang="en-GB" dirty="0"/>
              <a:t>”)</a:t>
            </a:r>
          </a:p>
          <a:p>
            <a:pPr lvl="2"/>
            <a:r>
              <a:rPr lang="en-GB" dirty="0"/>
              <a:t>Only need to do this, if any team is over 4,590 users and total users &lt; 80,000</a:t>
            </a:r>
          </a:p>
          <a:p>
            <a:pPr lvl="1"/>
            <a:r>
              <a:rPr lang="en-GB" dirty="0"/>
              <a:t>Updating a team is optimised to this order of actions</a:t>
            </a:r>
          </a:p>
          <a:p>
            <a:pPr marL="522287" lvl="2" indent="-342900">
              <a:buFont typeface="+mj-lt"/>
              <a:buAutoNum type="arabicPeriod"/>
            </a:pPr>
            <a:r>
              <a:rPr lang="en-GB" dirty="0"/>
              <a:t>Remove any users</a:t>
            </a:r>
          </a:p>
          <a:p>
            <a:pPr marL="522287" lvl="2" indent="-342900">
              <a:buFont typeface="+mj-lt"/>
              <a:buAutoNum type="arabicPeriod"/>
            </a:pPr>
            <a:r>
              <a:rPr lang="en-GB" dirty="0"/>
              <a:t>Remove any roles</a:t>
            </a:r>
          </a:p>
          <a:p>
            <a:pPr marL="522287" lvl="2" indent="-342900">
              <a:buFont typeface="+mj-lt"/>
              <a:buAutoNum type="arabicPeriod"/>
            </a:pPr>
            <a:r>
              <a:rPr lang="en-GB" dirty="0"/>
              <a:t>Add any roles</a:t>
            </a:r>
          </a:p>
          <a:p>
            <a:pPr marL="522287" lvl="2" indent="-342900">
              <a:buFont typeface="+mj-lt"/>
              <a:buAutoNum type="arabicPeriod"/>
            </a:pPr>
            <a:r>
              <a:rPr lang="en-GB" dirty="0"/>
              <a:t>Add any users</a:t>
            </a:r>
          </a:p>
          <a:p>
            <a:pPr lvl="1"/>
            <a:r>
              <a:rPr lang="en-GB" dirty="0"/>
              <a:t>Only users and roles that need to be added or removed are actually made, i.e. the scripts are highly intelligent and don’t perform a blind update</a:t>
            </a:r>
          </a:p>
          <a:p>
            <a:pPr lvl="2"/>
            <a:r>
              <a:rPr lang="en-GB" dirty="0"/>
              <a:t>This means an update to a very large team could take just a few seconds</a:t>
            </a:r>
          </a:p>
          <a:p>
            <a:pPr lvl="1"/>
            <a:r>
              <a:rPr lang="en-GB" dirty="0"/>
              <a:t>Throughput (users/sec users/role/sec) is shown in the console as the team is updated</a:t>
            </a:r>
          </a:p>
          <a:p>
            <a:pPr lvl="2"/>
            <a:endParaRPr lang="en-GB" dirty="0"/>
          </a:p>
          <a:p>
            <a:pPr lvl="1"/>
            <a:endParaRPr lang="en-GB" dirty="0"/>
          </a:p>
          <a:p>
            <a:pPr lvl="2"/>
            <a:endParaRPr lang="en-GB" dirty="0"/>
          </a:p>
          <a:p>
            <a:pPr lvl="2"/>
            <a:endParaRPr lang="en-GB" dirty="0"/>
          </a:p>
        </p:txBody>
      </p:sp>
      <p:sp>
        <p:nvSpPr>
          <p:cNvPr id="4" name="Title"/>
          <p:cNvSpPr>
            <a:spLocks noGrp="1"/>
          </p:cNvSpPr>
          <p:nvPr>
            <p:ph type="title"/>
          </p:nvPr>
        </p:nvSpPr>
        <p:spPr>
          <a:xfrm>
            <a:off x="504001" y="504000"/>
            <a:ext cx="11186476" cy="677108"/>
          </a:xfrm>
        </p:spPr>
        <p:txBody>
          <a:bodyPr/>
          <a:lstStyle/>
          <a:p>
            <a:r>
              <a:rPr lang="en-GB" dirty="0"/>
              <a:t>For the developer</a:t>
            </a:r>
            <a:br>
              <a:rPr lang="en-GB" dirty="0"/>
            </a:br>
            <a:r>
              <a:rPr lang="en-GB" sz="2000" b="0" dirty="0"/>
              <a:t>Updating teams</a:t>
            </a:r>
          </a:p>
        </p:txBody>
      </p:sp>
      <p:pic>
        <p:nvPicPr>
          <p:cNvPr id="6" name="Picture 5">
            <a:extLst>
              <a:ext uri="{FF2B5EF4-FFF2-40B4-BE49-F238E27FC236}">
                <a16:creationId xmlns:a16="http://schemas.microsoft.com/office/drawing/2014/main" id="{BFD47FB5-752F-43D8-9ECC-1C65771086D4}"/>
              </a:ext>
            </a:extLst>
          </p:cNvPr>
          <p:cNvPicPr>
            <a:picLocks noChangeAspect="1"/>
          </p:cNvPicPr>
          <p:nvPr/>
        </p:nvPicPr>
        <p:blipFill>
          <a:blip r:embed="rId3"/>
          <a:stretch>
            <a:fillRect/>
          </a:stretch>
        </p:blipFill>
        <p:spPr>
          <a:xfrm>
            <a:off x="7104709" y="490342"/>
            <a:ext cx="3910736" cy="11818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7911687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D44E8896-7E4F-4B1D-AFD2-59697E30DB0C}"/>
              </a:ext>
            </a:extLst>
          </p:cNvPr>
          <p:cNvSpPr/>
          <p:nvPr/>
        </p:nvSpPr>
        <p:spPr bwMode="gray">
          <a:xfrm>
            <a:off x="357447" y="4189617"/>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GB" sz="1800" b="0" i="0" u="none" strike="noStrike" kern="0" cap="none" spc="0" normalizeH="0" baseline="0" noProof="0" dirty="0" err="1">
              <a:ln>
                <a:noFill/>
              </a:ln>
              <a:solidFill>
                <a:srgbClr val="000000"/>
              </a:solidFill>
              <a:effectLst/>
              <a:uLnTx/>
              <a:uFillTx/>
              <a:latin typeface="Arial"/>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a:bodyPr>
          <a:lstStyle/>
          <a:p>
            <a:pPr lvl="1"/>
            <a:r>
              <a:rPr lang="en-GB" dirty="0"/>
              <a:t>Use-cases</a:t>
            </a:r>
          </a:p>
          <a:p>
            <a:pPr lvl="1"/>
            <a:r>
              <a:rPr lang="en-GB" dirty="0"/>
              <a:t>Demo</a:t>
            </a:r>
          </a:p>
          <a:p>
            <a:pPr lvl="1"/>
            <a:r>
              <a:rPr lang="en-GB" dirty="0"/>
              <a:t>Guidelines used for development</a:t>
            </a:r>
          </a:p>
          <a:p>
            <a:pPr lvl="1"/>
            <a:r>
              <a:rPr lang="en-GB" dirty="0"/>
              <a:t>Sample Scripts</a:t>
            </a:r>
          </a:p>
          <a:p>
            <a:pPr lvl="1"/>
            <a:r>
              <a:rPr lang="en-GB" dirty="0"/>
              <a:t>Getting Started Overview</a:t>
            </a:r>
          </a:p>
          <a:p>
            <a:pPr lvl="1"/>
            <a:r>
              <a:rPr lang="en-GB" dirty="0"/>
              <a:t>Common Design</a:t>
            </a:r>
          </a:p>
          <a:p>
            <a:pPr lvl="1"/>
            <a:r>
              <a:rPr lang="en-GB" dirty="0"/>
              <a:t>Managing Errors</a:t>
            </a:r>
          </a:p>
          <a:p>
            <a:pPr lvl="1"/>
            <a:r>
              <a:rPr lang="en-GB" dirty="0"/>
              <a:t>Developer Notes</a:t>
            </a:r>
          </a:p>
          <a:p>
            <a:pPr lvl="1"/>
            <a:r>
              <a:rPr lang="en-GB" dirty="0"/>
              <a:t>FAQ</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748459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p:cNvSpPr>
            <a:spLocks noGrp="1"/>
          </p:cNvSpPr>
          <p:nvPr>
            <p:ph type="body" sz="quarter" idx="11"/>
          </p:nvPr>
        </p:nvSpPr>
        <p:spPr>
          <a:xfrm>
            <a:off x="2649414" y="1172306"/>
            <a:ext cx="9088157" cy="5328247"/>
          </a:xfrm>
        </p:spPr>
        <p:txBody>
          <a:bodyPr>
            <a:normAutofit fontScale="92500" lnSpcReduction="10000"/>
          </a:bodyPr>
          <a:lstStyle/>
          <a:p>
            <a:pPr lvl="1"/>
            <a:r>
              <a:rPr lang="en-GB" sz="1600" dirty="0"/>
              <a:t>What happens when a user is created (not necessarily with any roles) and default role(s) are also defined?</a:t>
            </a:r>
          </a:p>
          <a:p>
            <a:pPr lvl="2"/>
            <a:r>
              <a:rPr lang="en-GB" sz="1600" dirty="0"/>
              <a:t>The default role(s) are added after the user is created</a:t>
            </a:r>
          </a:p>
          <a:p>
            <a:pPr lvl="2"/>
            <a:r>
              <a:rPr lang="en-GB" sz="1600" dirty="0"/>
              <a:t>The default roles may change the Business Intelligence License Type at the same time as the default role is assigned</a:t>
            </a:r>
          </a:p>
          <a:p>
            <a:pPr lvl="2"/>
            <a:endParaRPr lang="en-GB" sz="1600" dirty="0"/>
          </a:p>
          <a:p>
            <a:pPr lvl="1"/>
            <a:r>
              <a:rPr lang="en-GB" sz="1600" dirty="0"/>
              <a:t>Can I create a user without any roles?</a:t>
            </a:r>
          </a:p>
          <a:p>
            <a:pPr lvl="2"/>
            <a:r>
              <a:rPr lang="en-GB" sz="1600" dirty="0"/>
              <a:t>Yes, and this is generally considered best practice as it generally easier to add uses into team(s) and then add the team(s) into roles. There are many advantages, one is when you need to change the role assignment you only need to update the teams assignment to roles, rather than all the individual users.</a:t>
            </a:r>
          </a:p>
          <a:p>
            <a:pPr lvl="2"/>
            <a:endParaRPr lang="en-GB" sz="1600" dirty="0"/>
          </a:p>
          <a:p>
            <a:pPr lvl="1"/>
            <a:r>
              <a:rPr lang="en-GB" sz="1600" dirty="0"/>
              <a:t>Does the users’ active status have an impact on the license consumption?</a:t>
            </a:r>
          </a:p>
          <a:p>
            <a:pPr lvl="2"/>
            <a:r>
              <a:rPr lang="en-GB" sz="1600" dirty="0"/>
              <a:t>No. It means a value of true and false both count towards license consumption</a:t>
            </a:r>
          </a:p>
          <a:p>
            <a:pPr lvl="2"/>
            <a:endParaRPr lang="en-GB" sz="1600" dirty="0"/>
          </a:p>
          <a:p>
            <a:pPr lvl="1"/>
            <a:r>
              <a:rPr lang="en-GB" sz="1600" dirty="0"/>
              <a:t>What happens when the users’ active status is changed from true to false?</a:t>
            </a:r>
          </a:p>
          <a:p>
            <a:pPr lvl="2"/>
            <a:r>
              <a:rPr lang="en-GB" sz="1600" dirty="0"/>
              <a:t>If the user is already logged in, their session will be terminated immediately</a:t>
            </a:r>
          </a:p>
          <a:p>
            <a:pPr lvl="2"/>
            <a:r>
              <a:rPr lang="en-GB" sz="1600" dirty="0"/>
              <a:t>They will receive an error when they attempt to login</a:t>
            </a:r>
          </a:p>
          <a:p>
            <a:pPr lvl="2"/>
            <a:endParaRPr lang="en-GB" sz="1600" dirty="0"/>
          </a:p>
          <a:p>
            <a:pPr lvl="1"/>
            <a:r>
              <a:rPr lang="en-GB" sz="1600" dirty="0"/>
              <a:t>Is the performance greater when ‘importing’ a list of users to be created via menu-security-users compared to the API?</a:t>
            </a:r>
          </a:p>
          <a:p>
            <a:pPr lvl="2"/>
            <a:r>
              <a:rPr lang="en-GB" sz="1600" dirty="0"/>
              <a:t>No, the performance is the same</a:t>
            </a:r>
          </a:p>
        </p:txBody>
      </p:sp>
      <p:sp>
        <p:nvSpPr>
          <p:cNvPr id="2" name="Title"/>
          <p:cNvSpPr>
            <a:spLocks noGrp="1"/>
          </p:cNvSpPr>
          <p:nvPr>
            <p:ph type="title"/>
          </p:nvPr>
        </p:nvSpPr>
        <p:spPr/>
        <p:txBody>
          <a:bodyPr/>
          <a:lstStyle/>
          <a:p>
            <a:r>
              <a:rPr lang="en-GB" dirty="0"/>
              <a:t>Frequently Asked Questions</a:t>
            </a:r>
          </a:p>
        </p:txBody>
      </p:sp>
      <p:pic>
        <p:nvPicPr>
          <p:cNvPr id="5" name="Picture 4">
            <a:extLst>
              <a:ext uri="{FF2B5EF4-FFF2-40B4-BE49-F238E27FC236}">
                <a16:creationId xmlns:a16="http://schemas.microsoft.com/office/drawing/2014/main" id="{21116EE2-FFD1-407D-A2C6-9873B4419E54}"/>
              </a:ext>
            </a:extLst>
          </p:cNvPr>
          <p:cNvPicPr>
            <a:picLocks noChangeAspect="1"/>
          </p:cNvPicPr>
          <p:nvPr/>
        </p:nvPicPr>
        <p:blipFill>
          <a:blip r:embed="rId3"/>
          <a:stretch>
            <a:fillRect/>
          </a:stretch>
        </p:blipFill>
        <p:spPr>
          <a:xfrm>
            <a:off x="8947" y="1575226"/>
            <a:ext cx="3051054" cy="305105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5486753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p:cNvSpPr>
            <a:spLocks noGrp="1"/>
          </p:cNvSpPr>
          <p:nvPr>
            <p:ph type="body" sz="quarter" idx="11"/>
          </p:nvPr>
        </p:nvSpPr>
        <p:spPr>
          <a:xfrm>
            <a:off x="2284021" y="937171"/>
            <a:ext cx="9773391" cy="5654821"/>
          </a:xfrm>
        </p:spPr>
        <p:txBody>
          <a:bodyPr>
            <a:noAutofit/>
          </a:bodyPr>
          <a:lstStyle/>
          <a:p>
            <a:pPr lvl="1"/>
            <a:r>
              <a:rPr lang="en-GB" sz="1400" dirty="0"/>
              <a:t>When I import a list of users to be created via menu-security-users what can’t I do?</a:t>
            </a:r>
          </a:p>
          <a:p>
            <a:pPr lvl="2"/>
            <a:r>
              <a:rPr lang="en-GB" sz="1400" dirty="0"/>
              <a:t>You can’t create users with a data access and language settings of your choice</a:t>
            </a:r>
          </a:p>
          <a:p>
            <a:pPr lvl="2"/>
            <a:r>
              <a:rPr lang="en-GB" sz="1400" dirty="0"/>
              <a:t>You can’t set which teams the user should be a member of</a:t>
            </a:r>
          </a:p>
          <a:p>
            <a:pPr lvl="2"/>
            <a:r>
              <a:rPr lang="en-GB" sz="1400" dirty="0"/>
              <a:t>If you export your list of users, you can see which fields are available, or not!</a:t>
            </a:r>
          </a:p>
          <a:p>
            <a:pPr lvl="2"/>
            <a:r>
              <a:rPr lang="en-GB" sz="1400" dirty="0"/>
              <a:t>It means using the API (and these sample scripts) is typically a better option</a:t>
            </a:r>
          </a:p>
          <a:p>
            <a:pPr lvl="2"/>
            <a:endParaRPr lang="en-GB" sz="1400" dirty="0"/>
          </a:p>
          <a:p>
            <a:pPr lvl="1"/>
            <a:r>
              <a:rPr lang="en-GB" sz="1400" dirty="0"/>
              <a:t>Is it possible to create users without an email notification being sent?</a:t>
            </a:r>
          </a:p>
          <a:p>
            <a:pPr lvl="2"/>
            <a:r>
              <a:rPr lang="en-GB" sz="1400" dirty="0"/>
              <a:t>If the non-default </a:t>
            </a:r>
            <a:r>
              <a:rPr lang="en-GB" sz="1400" dirty="0" err="1"/>
              <a:t>IdP</a:t>
            </a:r>
            <a:r>
              <a:rPr lang="en-GB" sz="1400" dirty="0"/>
              <a:t> is used, the email notifications are not sent KBA </a:t>
            </a:r>
            <a:r>
              <a:rPr lang="en-GB" sz="1400" dirty="0">
                <a:hlinkClick r:id="rId3"/>
              </a:rPr>
              <a:t>3043764</a:t>
            </a:r>
            <a:endParaRPr lang="en-GB" sz="1400" dirty="0"/>
          </a:p>
          <a:p>
            <a:pPr lvl="2"/>
            <a:r>
              <a:rPr lang="en-GB" sz="1400" dirty="0"/>
              <a:t>For those using the default </a:t>
            </a:r>
            <a:r>
              <a:rPr lang="en-GB" sz="1400" dirty="0" err="1"/>
              <a:t>IdP</a:t>
            </a:r>
            <a:r>
              <a:rPr lang="en-GB" sz="1400" dirty="0"/>
              <a:t>, then email notifications are always sent, however you could create users with the ‘wrong’ email address and then update the email after. Samples 13x, 23x, 933 and 983 may fulfil your requirement entirely! These scripts will create a user with the ‘wrong’ email and immediately update the user with the right email</a:t>
            </a:r>
          </a:p>
          <a:p>
            <a:pPr lvl="2"/>
            <a:endParaRPr lang="en-GB" sz="1400" dirty="0"/>
          </a:p>
          <a:p>
            <a:pPr lvl="1"/>
            <a:r>
              <a:rPr lang="en-GB" sz="1400" dirty="0"/>
              <a:t>When deleting a user via the API will it delete personal content?</a:t>
            </a:r>
          </a:p>
          <a:p>
            <a:pPr lvl="2"/>
            <a:r>
              <a:rPr lang="en-GB" sz="1400" dirty="0"/>
              <a:t>No, personal content is not deleted. Instead the content is moved to the personal folder of the System Owner. The System Owner also takes ownership of the content (when using the user interface of SAP Analytics Cloud you can determine who the content should be transferred to, but when using the API it will only be transferred to the System Owner)</a:t>
            </a:r>
          </a:p>
          <a:p>
            <a:pPr lvl="2"/>
            <a:r>
              <a:rPr lang="en-GB" sz="1400" dirty="0"/>
              <a:t>(This wasn’t always the case, but thanks to improvements personal content is no longer deleted)</a:t>
            </a:r>
          </a:p>
          <a:p>
            <a:pPr lvl="2"/>
            <a:endParaRPr lang="en-GB" sz="1400" dirty="0"/>
          </a:p>
          <a:p>
            <a:pPr lvl="1"/>
            <a:r>
              <a:rPr lang="en-GB" sz="1400" dirty="0"/>
              <a:t>When deleting a user via the API, what happens to their public content?</a:t>
            </a:r>
          </a:p>
          <a:p>
            <a:pPr lvl="2"/>
            <a:r>
              <a:rPr lang="en-GB" sz="1400" dirty="0"/>
              <a:t>Their public content remains and the ownership is transferred to the System Owner</a:t>
            </a:r>
          </a:p>
          <a:p>
            <a:pPr lvl="2"/>
            <a:r>
              <a:rPr lang="en-GB" sz="1400"/>
              <a:t>(This wasn’t always the case, but thanks to improvements content ownership is no longer lost)</a:t>
            </a:r>
            <a:endParaRPr lang="en-GB" sz="1400" dirty="0"/>
          </a:p>
        </p:txBody>
      </p:sp>
      <p:sp>
        <p:nvSpPr>
          <p:cNvPr id="2" name="Title"/>
          <p:cNvSpPr>
            <a:spLocks noGrp="1"/>
          </p:cNvSpPr>
          <p:nvPr>
            <p:ph type="title"/>
          </p:nvPr>
        </p:nvSpPr>
        <p:spPr/>
        <p:txBody>
          <a:bodyPr/>
          <a:lstStyle/>
          <a:p>
            <a:r>
              <a:rPr lang="en-GB"/>
              <a:t>Frequently Asked Questions</a:t>
            </a:r>
            <a:endParaRPr lang="en-GB" dirty="0"/>
          </a:p>
        </p:txBody>
      </p:sp>
      <p:pic>
        <p:nvPicPr>
          <p:cNvPr id="6" name="Picture 5">
            <a:extLst>
              <a:ext uri="{FF2B5EF4-FFF2-40B4-BE49-F238E27FC236}">
                <a16:creationId xmlns:a16="http://schemas.microsoft.com/office/drawing/2014/main" id="{3DA4B245-9806-4AE4-83FE-14E20D1A6939}"/>
              </a:ext>
            </a:extLst>
          </p:cNvPr>
          <p:cNvPicPr>
            <a:picLocks noChangeAspect="1"/>
          </p:cNvPicPr>
          <p:nvPr/>
        </p:nvPicPr>
        <p:blipFill>
          <a:blip r:embed="rId4"/>
          <a:stretch>
            <a:fillRect/>
          </a:stretch>
        </p:blipFill>
        <p:spPr>
          <a:xfrm>
            <a:off x="8947" y="1575226"/>
            <a:ext cx="3051054" cy="305105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8162573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p:cNvSpPr>
            <a:spLocks noGrp="1"/>
          </p:cNvSpPr>
          <p:nvPr>
            <p:ph type="body" sz="quarter" idx="11"/>
          </p:nvPr>
        </p:nvSpPr>
        <p:spPr>
          <a:xfrm>
            <a:off x="2688493" y="1111739"/>
            <a:ext cx="8760071" cy="4999892"/>
          </a:xfrm>
        </p:spPr>
        <p:txBody>
          <a:bodyPr>
            <a:noAutofit/>
          </a:bodyPr>
          <a:lstStyle/>
          <a:p>
            <a:pPr lvl="1"/>
            <a:r>
              <a:rPr lang="en-GB" sz="1600" dirty="0"/>
              <a:t>Can I see what actions have been performed via the API?</a:t>
            </a:r>
          </a:p>
          <a:p>
            <a:pPr lvl="2"/>
            <a:r>
              <a:rPr lang="en-GB" sz="1600" dirty="0"/>
              <a:t>Yes, the Activity Log will show all the events that are captured</a:t>
            </a:r>
          </a:p>
          <a:p>
            <a:pPr lvl="2"/>
            <a:endParaRPr lang="en-GB" sz="1600" dirty="0"/>
          </a:p>
          <a:p>
            <a:pPr lvl="1"/>
            <a:r>
              <a:rPr lang="en-GB" sz="1600" dirty="0"/>
              <a:t>Can I use the API and update Teams that where created via the Content Network or legacy Export/Import?</a:t>
            </a:r>
          </a:p>
          <a:p>
            <a:pPr lvl="2"/>
            <a:r>
              <a:rPr lang="en-GB" sz="1600" dirty="0"/>
              <a:t>Yes, but you must enable the Administration setting ‘Ignore Content Namespace For Teams’ as such teams will be created as though its through the user interface </a:t>
            </a:r>
            <a:r>
              <a:rPr lang="en-GB" sz="1600" dirty="0">
                <a:hlinkClick r:id="rId3"/>
              </a:rPr>
              <a:t>KBA 2857395</a:t>
            </a:r>
            <a:r>
              <a:rPr lang="en-GB" sz="1600" dirty="0"/>
              <a:t> </a:t>
            </a:r>
          </a:p>
          <a:p>
            <a:pPr lvl="2"/>
            <a:r>
              <a:rPr lang="en-GB" sz="1600" dirty="0"/>
              <a:t>It means that you need to be careful about transporting teams if you want to use the API to update them</a:t>
            </a:r>
          </a:p>
          <a:p>
            <a:pPr lvl="2"/>
            <a:r>
              <a:rPr lang="en-GB" sz="1600" dirty="0"/>
              <a:t>These samples enable you to transport teams</a:t>
            </a:r>
          </a:p>
          <a:p>
            <a:pPr lvl="2"/>
            <a:endParaRPr lang="en-GB" sz="1600" dirty="0"/>
          </a:p>
        </p:txBody>
      </p:sp>
      <p:sp>
        <p:nvSpPr>
          <p:cNvPr id="2" name="Title"/>
          <p:cNvSpPr>
            <a:spLocks noGrp="1"/>
          </p:cNvSpPr>
          <p:nvPr>
            <p:ph type="title"/>
          </p:nvPr>
        </p:nvSpPr>
        <p:spPr/>
        <p:txBody>
          <a:bodyPr/>
          <a:lstStyle/>
          <a:p>
            <a:r>
              <a:rPr lang="en-GB"/>
              <a:t>Frequently Asked Questions</a:t>
            </a:r>
            <a:endParaRPr lang="en-GB" dirty="0"/>
          </a:p>
        </p:txBody>
      </p:sp>
      <p:pic>
        <p:nvPicPr>
          <p:cNvPr id="6" name="Picture 5">
            <a:extLst>
              <a:ext uri="{FF2B5EF4-FFF2-40B4-BE49-F238E27FC236}">
                <a16:creationId xmlns:a16="http://schemas.microsoft.com/office/drawing/2014/main" id="{3DA4B245-9806-4AE4-83FE-14E20D1A6939}"/>
              </a:ext>
            </a:extLst>
          </p:cNvPr>
          <p:cNvPicPr>
            <a:picLocks noChangeAspect="1"/>
          </p:cNvPicPr>
          <p:nvPr/>
        </p:nvPicPr>
        <p:blipFill>
          <a:blip r:embed="rId4"/>
          <a:stretch>
            <a:fillRect/>
          </a:stretch>
        </p:blipFill>
        <p:spPr>
          <a:xfrm>
            <a:off x="8947" y="1575226"/>
            <a:ext cx="3051054" cy="3051054"/>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0E3DD6CE-C693-20B5-0A8F-5020276A7E0A}"/>
              </a:ext>
            </a:extLst>
          </p:cNvPr>
          <p:cNvPicPr>
            <a:picLocks noChangeAspect="1"/>
          </p:cNvPicPr>
          <p:nvPr/>
        </p:nvPicPr>
        <p:blipFill>
          <a:blip r:embed="rId5"/>
          <a:stretch>
            <a:fillRect/>
          </a:stretch>
        </p:blipFill>
        <p:spPr>
          <a:xfrm>
            <a:off x="4434280" y="4006599"/>
            <a:ext cx="4298041" cy="123936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9554813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p:cNvSpPr>
            <a:spLocks noGrp="1"/>
          </p:cNvSpPr>
          <p:nvPr>
            <p:ph type="body" sz="quarter" idx="11"/>
          </p:nvPr>
        </p:nvSpPr>
        <p:spPr>
          <a:xfrm>
            <a:off x="2688493" y="1111739"/>
            <a:ext cx="8760071" cy="4999892"/>
          </a:xfrm>
        </p:spPr>
        <p:txBody>
          <a:bodyPr>
            <a:noAutofit/>
          </a:bodyPr>
          <a:lstStyle/>
          <a:p>
            <a:pPr lvl="1"/>
            <a:r>
              <a:rPr lang="en-GB" sz="1600" dirty="0"/>
              <a:t>How can I remove all teams a users is a member of when I don’t necessarily know the teams they’re already a member of?</a:t>
            </a:r>
          </a:p>
          <a:p>
            <a:pPr lvl="2"/>
            <a:r>
              <a:rPr lang="en-GB" sz="1600" dirty="0"/>
              <a:t>Sample script 403 will fulfil this requirement. Just set the ‘teams action’ to ‘replace’ and provide an empty array for the list of teams:</a:t>
            </a:r>
          </a:p>
          <a:p>
            <a:pPr lvl="2"/>
            <a:endParaRPr lang="en-GB" sz="1600" dirty="0"/>
          </a:p>
          <a:p>
            <a:pPr lvl="2"/>
            <a:endParaRPr lang="en-GB" sz="1600" dirty="0"/>
          </a:p>
          <a:p>
            <a:pPr lvl="2"/>
            <a:endParaRPr lang="en-GB" sz="1600" dirty="0"/>
          </a:p>
          <a:p>
            <a:pPr lvl="2"/>
            <a:endParaRPr lang="en-GB" sz="1600" dirty="0"/>
          </a:p>
          <a:p>
            <a:pPr lvl="2"/>
            <a:endParaRPr lang="en-GB" sz="1600" dirty="0"/>
          </a:p>
          <a:p>
            <a:pPr lvl="2"/>
            <a:endParaRPr lang="en-GB" sz="1600" dirty="0"/>
          </a:p>
          <a:p>
            <a:pPr lvl="1"/>
            <a:r>
              <a:rPr lang="en-GB" sz="1600" dirty="0"/>
              <a:t>I have questions about assigning Business Intelligence concurrent licenses, what is the best resource to answer these types of questions?</a:t>
            </a:r>
          </a:p>
          <a:p>
            <a:pPr lvl="2"/>
            <a:r>
              <a:rPr lang="en-GB" sz="1600" dirty="0"/>
              <a:t>An article introduced by this blog will answer all questions about the technical assignment of licenses when assigning roles and teams to users </a:t>
            </a:r>
            <a:r>
              <a:rPr lang="en-GB" sz="1600" dirty="0">
                <a:hlinkClick r:id="rId3"/>
              </a:rPr>
              <a:t>https://blogs.sap.com/2020/03/10/sap-analytics-cloud-managing-licenses-with-roles-and-teams/</a:t>
            </a:r>
            <a:endParaRPr lang="en-GB" sz="1600" dirty="0"/>
          </a:p>
          <a:p>
            <a:pPr lvl="2"/>
            <a:endParaRPr lang="en-GB" sz="1600" dirty="0"/>
          </a:p>
          <a:p>
            <a:pPr lvl="1"/>
            <a:r>
              <a:rPr lang="en-GB" sz="1600" dirty="0"/>
              <a:t>How do I update all members of a team with a different Business Intelligence license type?</a:t>
            </a:r>
          </a:p>
          <a:p>
            <a:pPr lvl="2"/>
            <a:r>
              <a:rPr lang="en-GB" sz="1600" dirty="0"/>
              <a:t>Script 453 will do this for you </a:t>
            </a:r>
          </a:p>
        </p:txBody>
      </p:sp>
      <p:sp>
        <p:nvSpPr>
          <p:cNvPr id="2" name="Title"/>
          <p:cNvSpPr>
            <a:spLocks noGrp="1"/>
          </p:cNvSpPr>
          <p:nvPr>
            <p:ph type="title"/>
          </p:nvPr>
        </p:nvSpPr>
        <p:spPr/>
        <p:txBody>
          <a:bodyPr/>
          <a:lstStyle/>
          <a:p>
            <a:r>
              <a:rPr lang="en-GB"/>
              <a:t>Frequently Asked Questions</a:t>
            </a:r>
            <a:endParaRPr lang="en-GB" dirty="0"/>
          </a:p>
        </p:txBody>
      </p:sp>
      <p:pic>
        <p:nvPicPr>
          <p:cNvPr id="6" name="Picture 5">
            <a:extLst>
              <a:ext uri="{FF2B5EF4-FFF2-40B4-BE49-F238E27FC236}">
                <a16:creationId xmlns:a16="http://schemas.microsoft.com/office/drawing/2014/main" id="{3DA4B245-9806-4AE4-83FE-14E20D1A6939}"/>
              </a:ext>
            </a:extLst>
          </p:cNvPr>
          <p:cNvPicPr>
            <a:picLocks noChangeAspect="1"/>
          </p:cNvPicPr>
          <p:nvPr/>
        </p:nvPicPr>
        <p:blipFill>
          <a:blip r:embed="rId4"/>
          <a:stretch>
            <a:fillRect/>
          </a:stretch>
        </p:blipFill>
        <p:spPr>
          <a:xfrm>
            <a:off x="8947" y="1575226"/>
            <a:ext cx="3051054" cy="3051054"/>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70C99386-3D83-4759-8B49-AC36EF205677}"/>
              </a:ext>
            </a:extLst>
          </p:cNvPr>
          <p:cNvPicPr>
            <a:picLocks noChangeAspect="1"/>
          </p:cNvPicPr>
          <p:nvPr/>
        </p:nvPicPr>
        <p:blipFill>
          <a:blip r:embed="rId5"/>
          <a:stretch>
            <a:fillRect/>
          </a:stretch>
        </p:blipFill>
        <p:spPr>
          <a:xfrm>
            <a:off x="4980031" y="2251149"/>
            <a:ext cx="2667372" cy="10574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2049903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genda items"/>
          <p:cNvSpPr>
            <a:spLocks noGrp="1"/>
          </p:cNvSpPr>
          <p:nvPr>
            <p:ph type="body" sz="quarter" idx="10"/>
          </p:nvPr>
        </p:nvSpPr>
        <p:spPr>
          <a:xfrm>
            <a:off x="504000" y="1379914"/>
            <a:ext cx="6994080" cy="4372494"/>
          </a:xfrm>
        </p:spPr>
        <p:txBody>
          <a:bodyPr>
            <a:normAutofit/>
          </a:bodyPr>
          <a:lstStyle/>
          <a:p>
            <a:pPr lvl="1"/>
            <a:r>
              <a:rPr lang="en-GB" dirty="0"/>
              <a:t>Use-cases</a:t>
            </a:r>
          </a:p>
          <a:p>
            <a:pPr lvl="1"/>
            <a:r>
              <a:rPr lang="en-GB" dirty="0"/>
              <a:t>Demo</a:t>
            </a:r>
          </a:p>
          <a:p>
            <a:pPr lvl="1"/>
            <a:r>
              <a:rPr lang="en-GB" dirty="0"/>
              <a:t>Guidelines used for development</a:t>
            </a:r>
          </a:p>
          <a:p>
            <a:pPr lvl="1"/>
            <a:r>
              <a:rPr lang="en-GB" dirty="0"/>
              <a:t>Sample Scripts</a:t>
            </a:r>
          </a:p>
          <a:p>
            <a:pPr lvl="1"/>
            <a:r>
              <a:rPr lang="en-GB" dirty="0"/>
              <a:t>Getting Started Overview</a:t>
            </a:r>
          </a:p>
          <a:p>
            <a:pPr lvl="1"/>
            <a:r>
              <a:rPr lang="en-GB" dirty="0"/>
              <a:t>Common Design</a:t>
            </a:r>
          </a:p>
          <a:p>
            <a:pPr lvl="1"/>
            <a:r>
              <a:rPr lang="en-GB" dirty="0"/>
              <a:t>Managing Errors</a:t>
            </a:r>
          </a:p>
          <a:p>
            <a:pPr lvl="1"/>
            <a:r>
              <a:rPr lang="en-GB" dirty="0"/>
              <a:t>Developer Notes</a:t>
            </a:r>
          </a:p>
          <a:p>
            <a:pPr lvl="1"/>
            <a:r>
              <a:rPr lang="en-GB" dirty="0"/>
              <a:t>FAQ</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6803247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8764B78C-4867-4BB3-9E76-3DE058E2D14B}"/>
              </a:ext>
            </a:extLst>
          </p:cNvPr>
          <p:cNvPicPr>
            <a:picLocks noChangeAspect="1"/>
          </p:cNvPicPr>
          <p:nvPr/>
        </p:nvPicPr>
        <p:blipFill>
          <a:blip r:embed="rId3"/>
          <a:srcRect t="1875" b="1875"/>
          <a:stretch>
            <a:fillRect/>
          </a:stretch>
        </p:blipFill>
        <p:spPr>
          <a:xfrm>
            <a:off x="1" y="0"/>
            <a:ext cx="12193200" cy="3430006"/>
          </a:xfrm>
          <a:prstGeom prst="rect">
            <a:avLst/>
          </a:prstGeom>
        </p:spPr>
      </p:pic>
      <p:sp>
        <p:nvSpPr>
          <p:cNvPr id="3" name="Contact information"/>
          <p:cNvSpPr>
            <a:spLocks noGrp="1"/>
          </p:cNvSpPr>
          <p:nvPr>
            <p:ph type="body" sz="quarter" idx="10"/>
          </p:nvPr>
        </p:nvSpPr>
        <p:spPr>
          <a:xfrm>
            <a:off x="1743958" y="4999128"/>
            <a:ext cx="10530104" cy="1425736"/>
          </a:xfrm>
        </p:spPr>
        <p:txBody>
          <a:bodyPr/>
          <a:lstStyle/>
          <a:p>
            <a:r>
              <a:rPr lang="en-GB" dirty="0"/>
              <a:t>Blog (for Q&amp;A): </a:t>
            </a:r>
            <a:r>
              <a:rPr lang="en-GB" dirty="0">
                <a:hlinkClick r:id="rId4"/>
              </a:rPr>
              <a:t>https://blogs.sap.com/2021/05/28/sap-analytics-cloud-scim-api-best-practices-and-sample-scripts/</a:t>
            </a:r>
            <a:r>
              <a:rPr lang="en-GB" dirty="0"/>
              <a:t> </a:t>
            </a:r>
          </a:p>
          <a:p>
            <a:pPr lvl="1"/>
            <a:endParaRPr lang="en-GB" b="1" dirty="0"/>
          </a:p>
          <a:p>
            <a:pPr lvl="1"/>
            <a:r>
              <a:rPr lang="en-GB" b="1" dirty="0"/>
              <a:t>Matthew Shaw</a:t>
            </a:r>
          </a:p>
          <a:p>
            <a:pPr lvl="1"/>
            <a:r>
              <a:rPr lang="en-GB" dirty="0"/>
              <a:t>Solution Expert, SAP Analytics Cloud, SAP</a:t>
            </a:r>
          </a:p>
          <a:p>
            <a:pPr lvl="1"/>
            <a:r>
              <a:rPr lang="en-GB" dirty="0"/>
              <a:t>Twitter: @MattShaw_on_BI</a:t>
            </a:r>
          </a:p>
        </p:txBody>
      </p:sp>
      <p:sp>
        <p:nvSpPr>
          <p:cNvPr id="2" name="Thank you"/>
          <p:cNvSpPr>
            <a:spLocks noGrp="1"/>
          </p:cNvSpPr>
          <p:nvPr>
            <p:ph type="ctrTitle"/>
          </p:nvPr>
        </p:nvSpPr>
        <p:spPr>
          <a:xfrm>
            <a:off x="508517" y="3753009"/>
            <a:ext cx="5593588" cy="923116"/>
          </a:xfrm>
        </p:spPr>
        <p:txBody>
          <a:bodyPr/>
          <a:lstStyle/>
          <a:p>
            <a:r>
              <a:rPr lang="en-GB"/>
              <a:t>Thank you.</a:t>
            </a:r>
            <a:endParaRPr lang="en-GB" dirty="0"/>
          </a:p>
        </p:txBody>
      </p:sp>
      <p:pic>
        <p:nvPicPr>
          <p:cNvPr id="4" name="Picture 3">
            <a:extLst>
              <a:ext uri="{FF2B5EF4-FFF2-40B4-BE49-F238E27FC236}">
                <a16:creationId xmlns:a16="http://schemas.microsoft.com/office/drawing/2014/main" id="{6DECD475-868D-47E0-8D14-0868EA460791}"/>
              </a:ext>
            </a:extLst>
          </p:cNvPr>
          <p:cNvPicPr>
            <a:picLocks noChangeAspect="1"/>
          </p:cNvPicPr>
          <p:nvPr/>
        </p:nvPicPr>
        <p:blipFill rotWithShape="1">
          <a:blip r:embed="rId5"/>
          <a:srcRect t="16682"/>
          <a:stretch/>
        </p:blipFill>
        <p:spPr>
          <a:xfrm>
            <a:off x="508517" y="4676125"/>
            <a:ext cx="1148600" cy="1701321"/>
          </a:xfrm>
          <a:prstGeom prst="rect">
            <a:avLst/>
          </a:prstGeom>
        </p:spPr>
      </p:pic>
    </p:spTree>
    <p:extLst>
      <p:ext uri="{BB962C8B-B14F-4D97-AF65-F5344CB8AC3E}">
        <p14:creationId xmlns:p14="http://schemas.microsoft.com/office/powerpoint/2010/main" val="123218121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1854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D44E8896-7E4F-4B1D-AFD2-59697E30DB0C}"/>
              </a:ext>
            </a:extLst>
          </p:cNvPr>
          <p:cNvSpPr/>
          <p:nvPr/>
        </p:nvSpPr>
        <p:spPr bwMode="gray">
          <a:xfrm>
            <a:off x="357447" y="1720738"/>
            <a:ext cx="5453149" cy="299258"/>
          </a:xfrm>
          <a:prstGeom prst="roundRect">
            <a:avLst/>
          </a:prstGeom>
          <a:solidFill>
            <a:schemeClr val="accent1">
              <a:lumMod val="20000"/>
              <a:lumOff val="8000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Agenda items"/>
          <p:cNvSpPr>
            <a:spLocks noGrp="1"/>
          </p:cNvSpPr>
          <p:nvPr>
            <p:ph type="body" sz="quarter" idx="10"/>
          </p:nvPr>
        </p:nvSpPr>
        <p:spPr>
          <a:xfrm>
            <a:off x="504000" y="1379914"/>
            <a:ext cx="6994080" cy="4372494"/>
          </a:xfrm>
        </p:spPr>
        <p:txBody>
          <a:bodyPr>
            <a:normAutofit/>
          </a:bodyPr>
          <a:lstStyle/>
          <a:p>
            <a:pPr lvl="1"/>
            <a:r>
              <a:rPr lang="en-GB" dirty="0"/>
              <a:t>Use-cases</a:t>
            </a:r>
          </a:p>
          <a:p>
            <a:pPr lvl="1"/>
            <a:r>
              <a:rPr lang="en-GB" dirty="0"/>
              <a:t>Demo</a:t>
            </a:r>
          </a:p>
          <a:p>
            <a:pPr lvl="1"/>
            <a:r>
              <a:rPr lang="en-GB" dirty="0"/>
              <a:t>Guidelines used for development</a:t>
            </a:r>
          </a:p>
          <a:p>
            <a:pPr lvl="1"/>
            <a:r>
              <a:rPr lang="en-GB" dirty="0"/>
              <a:t>Sample Scripts</a:t>
            </a:r>
          </a:p>
          <a:p>
            <a:pPr lvl="1"/>
            <a:r>
              <a:rPr lang="en-GB" dirty="0"/>
              <a:t>Getting Started Overview</a:t>
            </a:r>
          </a:p>
          <a:p>
            <a:pPr lvl="1"/>
            <a:r>
              <a:rPr lang="en-GB" dirty="0"/>
              <a:t>Common Design</a:t>
            </a:r>
          </a:p>
          <a:p>
            <a:pPr lvl="1"/>
            <a:r>
              <a:rPr lang="en-GB" dirty="0"/>
              <a:t>Managing Errors</a:t>
            </a:r>
          </a:p>
          <a:p>
            <a:pPr lvl="1"/>
            <a:r>
              <a:rPr lang="en-GB" dirty="0"/>
              <a:t>Developer Notes</a:t>
            </a:r>
          </a:p>
          <a:p>
            <a:pPr lvl="1"/>
            <a:r>
              <a:rPr lang="en-GB" dirty="0"/>
              <a:t>FAQ</a:t>
            </a:r>
          </a:p>
        </p:txBody>
      </p:sp>
      <p:sp>
        <p:nvSpPr>
          <p:cNvPr id="2" name="Agenda"/>
          <p:cNvSpPr>
            <a:spLocks noGrp="1"/>
          </p:cNvSpPr>
          <p:nvPr>
            <p:ph type="title"/>
          </p:nvPr>
        </p:nvSpPr>
        <p:spPr/>
        <p:txBody>
          <a:bodyPr/>
          <a:lstStyle/>
          <a:p>
            <a:r>
              <a:rPr lang="en-GB"/>
              <a:t>Agenda</a:t>
            </a:r>
            <a:endParaRPr lang="en-GB" dirty="0"/>
          </a:p>
        </p:txBody>
      </p:sp>
      <p:pic>
        <p:nvPicPr>
          <p:cNvPr id="5" name="Picture 4">
            <a:extLst>
              <a:ext uri="{FF2B5EF4-FFF2-40B4-BE49-F238E27FC236}">
                <a16:creationId xmlns:a16="http://schemas.microsoft.com/office/drawing/2014/main" id="{70D29AA4-1287-44E1-8403-F4FA66B2C84E}"/>
              </a:ext>
            </a:extLst>
          </p:cNvPr>
          <p:cNvPicPr>
            <a:picLocks noChangeAspect="1"/>
          </p:cNvPicPr>
          <p:nvPr/>
        </p:nvPicPr>
        <p:blipFill>
          <a:blip r:embed="rId3"/>
          <a:stretch>
            <a:fillRect/>
          </a:stretch>
        </p:blipFill>
        <p:spPr>
          <a:xfrm>
            <a:off x="7264969" y="1702572"/>
            <a:ext cx="3452856" cy="34528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405489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genda"/>
          <p:cNvSpPr>
            <a:spLocks noGrp="1"/>
          </p:cNvSpPr>
          <p:nvPr>
            <p:ph type="title"/>
          </p:nvPr>
        </p:nvSpPr>
        <p:spPr>
          <a:xfrm>
            <a:off x="504001" y="504000"/>
            <a:ext cx="11186476" cy="677108"/>
          </a:xfrm>
        </p:spPr>
        <p:txBody>
          <a:bodyPr/>
          <a:lstStyle/>
          <a:p>
            <a:r>
              <a:rPr lang="en-GB"/>
              <a:t>Samples</a:t>
            </a:r>
            <a:br>
              <a:rPr lang="en-GB"/>
            </a:br>
            <a:r>
              <a:rPr lang="en-GB" sz="2000" b="0"/>
              <a:t>Demonstration</a:t>
            </a:r>
            <a:endParaRPr lang="en-GB" b="0" dirty="0"/>
          </a:p>
        </p:txBody>
      </p:sp>
      <p:pic>
        <p:nvPicPr>
          <p:cNvPr id="8" name="Picture 7">
            <a:extLst>
              <a:ext uri="{FF2B5EF4-FFF2-40B4-BE49-F238E27FC236}">
                <a16:creationId xmlns:a16="http://schemas.microsoft.com/office/drawing/2014/main" id="{CB72928B-E968-44C5-B6FF-AF550780E9B9}"/>
              </a:ext>
            </a:extLst>
          </p:cNvPr>
          <p:cNvPicPr>
            <a:picLocks noChangeAspect="1"/>
          </p:cNvPicPr>
          <p:nvPr/>
        </p:nvPicPr>
        <p:blipFill>
          <a:blip r:embed="rId3"/>
          <a:stretch>
            <a:fillRect/>
          </a:stretch>
        </p:blipFill>
        <p:spPr>
          <a:xfrm>
            <a:off x="2659658" y="1452467"/>
            <a:ext cx="6875161" cy="458784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61890074"/>
      </p:ext>
    </p:extLst>
  </p:cSld>
  <p:clrMapOvr>
    <a:masterClrMapping/>
  </p:clrMapOvr>
</p:sld>
</file>

<file path=ppt/theme/theme1.xml><?xml version="1.0" encoding="utf-8"?>
<a:theme xmlns:a="http://schemas.openxmlformats.org/drawingml/2006/main" name="SAP 2021 16x9 black and white">
  <a:themeElements>
    <a:clrScheme name="SAP_colors_2018">
      <a:dk1>
        <a:srgbClr val="000000"/>
      </a:dk1>
      <a:lt1>
        <a:srgbClr val="FFFFFF"/>
      </a:lt1>
      <a:dk2>
        <a:srgbClr val="999999"/>
      </a:dk2>
      <a:lt2>
        <a:srgbClr val="CCCCCC"/>
      </a:lt2>
      <a:accent1>
        <a:srgbClr val="F0AB00"/>
      </a:accent1>
      <a:accent2>
        <a:srgbClr val="666666"/>
      </a:accent2>
      <a:accent3>
        <a:srgbClr val="008FD3"/>
      </a:accent3>
      <a:accent4>
        <a:srgbClr val="4FB81C"/>
      </a:accent4>
      <a:accent5>
        <a:srgbClr val="E35500"/>
      </a:accent5>
      <a:accent6>
        <a:srgbClr val="760A85"/>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21_16x9_black_and_white" id="{91DBD789-0AAC-CB49-B8C6-9D5F03A6002F}" vid="{F4918F47-6F67-924D-B571-2BA9912FC7BF}"/>
    </a:ext>
  </a:extLst>
</a:theme>
</file>

<file path=ppt/theme/theme2.xml><?xml version="1.0" encoding="utf-8"?>
<a:theme xmlns:a="http://schemas.openxmlformats.org/drawingml/2006/main" name="SAP 2021 16x9 blue">
  <a:themeElements>
    <a:clrScheme name="SAP_Colors2018 - blue">
      <a:dk1>
        <a:srgbClr val="00195A"/>
      </a:dk1>
      <a:lt1>
        <a:srgbClr val="FFFFFF"/>
      </a:lt1>
      <a:dk2>
        <a:srgbClr val="CCCCCC"/>
      </a:dk2>
      <a:lt2>
        <a:srgbClr val="999999"/>
      </a:lt2>
      <a:accent1>
        <a:srgbClr val="F0AB00"/>
      </a:accent1>
      <a:accent2>
        <a:srgbClr val="666666"/>
      </a:accent2>
      <a:accent3>
        <a:srgbClr val="0076CB"/>
      </a:accent3>
      <a:accent4>
        <a:srgbClr val="4FB81C"/>
      </a:accent4>
      <a:accent5>
        <a:srgbClr val="E35500"/>
      </a:accent5>
      <a:accent6>
        <a:srgbClr val="760A85"/>
      </a:accent6>
      <a:hlink>
        <a:srgbClr val="0076CB"/>
      </a:hlink>
      <a:folHlink>
        <a:srgbClr val="0076CB"/>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rot="0" spcFirstLastPara="0" vertOverflow="overflow" horzOverflow="overflow" vert="horz" wrap="square" lIns="90000" tIns="72000" rIns="90000" bIns="72000" numCol="1" spcCol="0" rtlCol="0" fromWordArt="0" anchor="ctr" anchorCtr="0" forceAA="0" compatLnSpc="1">
        <a:prstTxWarp prst="textNoShape">
          <a:avLst/>
        </a:prstTxWarp>
        <a:noAutofit/>
      </a:bodyP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21_16x9_black_and_white" id="{91DBD789-0AAC-CB49-B8C6-9D5F03A6002F}" vid="{F460A909-4280-AB4B-808C-50D765AB19E8}"/>
    </a:ext>
  </a:extLst>
</a:theme>
</file>

<file path=ppt/theme/theme3.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ResponsibleContact xmlns="47fc58d8-9f4b-4bc8-b278-c3cb6f298023">
      <UserInfo>
        <DisplayName/>
        <AccountId xsi:nil="true"/>
        <AccountType/>
      </UserInfo>
    </ResponsibleContact>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15F0F9DCBF1E94796646FCF98A7C072" ma:contentTypeVersion="13" ma:contentTypeDescription="Create a new document." ma:contentTypeScope="" ma:versionID="5b306df2387467d165757eb5a8cdddaa">
  <xsd:schema xmlns:xsd="http://www.w3.org/2001/XMLSchema" xmlns:xs="http://www.w3.org/2001/XMLSchema" xmlns:p="http://schemas.microsoft.com/office/2006/metadata/properties" xmlns:ns2="0e00d59e-b0d2-4e67-be34-67e465b0fbed" xmlns:ns3="47fc58d8-9f4b-4bc8-b278-c3cb6f298023" targetNamespace="http://schemas.microsoft.com/office/2006/metadata/properties" ma:root="true" ma:fieldsID="eebd9c38828bcd412c0ba6e1c1867684" ns2:_="" ns3:_="">
    <xsd:import namespace="0e00d59e-b0d2-4e67-be34-67e465b0fbed"/>
    <xsd:import namespace="47fc58d8-9f4b-4bc8-b278-c3cb6f29802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ResponsibleContact"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00d59e-b0d2-4e67-be34-67e465b0fbe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7fc58d8-9f4b-4bc8-b278-c3cb6f29802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ResponsibleContact" ma:index="17" nillable="true" ma:displayName="Responsible Contact" ma:format="Dropdown" ma:list="UserInfo" ma:SharePointGroup="0" ma:internalName="ResponsibleContact">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EF0C37F-D208-4664-A9CF-56BBA80949B0}">
  <ds:schemaRefs>
    <ds:schemaRef ds:uri="http://schemas.microsoft.com/sharepoint/v3/contenttype/forms"/>
  </ds:schemaRefs>
</ds:datastoreItem>
</file>

<file path=customXml/itemProps2.xml><?xml version="1.0" encoding="utf-8"?>
<ds:datastoreItem xmlns:ds="http://schemas.openxmlformats.org/officeDocument/2006/customXml" ds:itemID="{6E6B4A0B-BB5C-4092-B7EC-487355C442A9}">
  <ds:schemaRefs>
    <ds:schemaRef ds:uri="http://www.w3.org/XML/1998/namespace"/>
    <ds:schemaRef ds:uri="http://purl.org/dc/terms/"/>
    <ds:schemaRef ds:uri="http://purl.org/dc/elements/1.1/"/>
    <ds:schemaRef ds:uri="http://schemas.microsoft.com/office/2006/documentManagement/types"/>
    <ds:schemaRef ds:uri="http://schemas.openxmlformats.org/package/2006/metadata/core-properties"/>
    <ds:schemaRef ds:uri="47fc58d8-9f4b-4bc8-b278-c3cb6f298023"/>
    <ds:schemaRef ds:uri="http://schemas.microsoft.com/office/2006/metadata/properties"/>
    <ds:schemaRef ds:uri="http://schemas.microsoft.com/office/infopath/2007/PartnerControls"/>
    <ds:schemaRef ds:uri="0e00d59e-b0d2-4e67-be34-67e465b0fbed"/>
    <ds:schemaRef ds:uri="http://purl.org/dc/dcmitype/"/>
  </ds:schemaRefs>
</ds:datastoreItem>
</file>

<file path=customXml/itemProps3.xml><?xml version="1.0" encoding="utf-8"?>
<ds:datastoreItem xmlns:ds="http://schemas.openxmlformats.org/officeDocument/2006/customXml" ds:itemID="{B40BBF59-34C3-45C7-AC38-3D5738062F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00d59e-b0d2-4e67-be34-67e465b0fbed"/>
    <ds:schemaRef ds:uri="47fc58d8-9f4b-4bc8-b278-c3cb6f2980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SAP_2021_16x9_Black_and_White</Template>
  <TotalTime>14915</TotalTime>
  <Words>9487</Words>
  <Application>Microsoft Office PowerPoint</Application>
  <PresentationFormat>Custom</PresentationFormat>
  <Paragraphs>1379</Paragraphs>
  <Slides>79</Slides>
  <Notes>78</Notes>
  <HiddenSlides>3</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79</vt:i4>
      </vt:variant>
    </vt:vector>
  </HeadingPairs>
  <TitlesOfParts>
    <vt:vector size="88" baseType="lpstr">
      <vt:lpstr>Arial</vt:lpstr>
      <vt:lpstr>Calibri</vt:lpstr>
      <vt:lpstr>Consolas</vt:lpstr>
      <vt:lpstr>Courier New</vt:lpstr>
      <vt:lpstr>Symbol</vt:lpstr>
      <vt:lpstr>Wingdings</vt:lpstr>
      <vt:lpstr>Wingdings</vt:lpstr>
      <vt:lpstr>SAP 2021 16x9 black and white</vt:lpstr>
      <vt:lpstr>SAP 2021 16x9 blue</vt:lpstr>
      <vt:lpstr>SAP Analytics Cloud User and Team Provisioning SCIM API Sample Scripts</vt:lpstr>
      <vt:lpstr>SAP Analytics Cloud SCIM API Sample Scripts</vt:lpstr>
      <vt:lpstr>Agenda</vt:lpstr>
      <vt:lpstr>SAP Analytics Cloud SCIM API Sample Scripts Use-cases</vt:lpstr>
      <vt:lpstr>SAP Analytics Cloud SCIM API Sample Scripts Use-cases</vt:lpstr>
      <vt:lpstr>Sample scripts Postman collections</vt:lpstr>
      <vt:lpstr>Sample scripts Postman collections</vt:lpstr>
      <vt:lpstr>Agenda</vt:lpstr>
      <vt:lpstr>Samples Demonstration</vt:lpstr>
      <vt:lpstr>Agenda</vt:lpstr>
      <vt:lpstr>Samples Guidelines used for development of these samples</vt:lpstr>
      <vt:lpstr>Agenda</vt:lpstr>
      <vt:lpstr>Sample scripts description</vt:lpstr>
      <vt:lpstr>Integrating with the SAP Analytics Cloud SCIM API Sample scripts</vt:lpstr>
      <vt:lpstr>Sample scripts Postman collections</vt:lpstr>
      <vt:lpstr>Sample scripts for creating and updating users Overview</vt:lpstr>
      <vt:lpstr>Sample scripts for creating and updating users Data files</vt:lpstr>
      <vt:lpstr>Sample scripts for creating and updating users Overview</vt:lpstr>
      <vt:lpstr>Sample scripts for creating and updating users Overview</vt:lpstr>
      <vt:lpstr>Sample scripts for creating and updating users Updating users’ roles and teams</vt:lpstr>
      <vt:lpstr>Sample scripts for creating and updating users Throughput performance</vt:lpstr>
      <vt:lpstr>Sample scripts Postman collections</vt:lpstr>
      <vt:lpstr>Sample scripts for updating users Overview</vt:lpstr>
      <vt:lpstr>Sample scripts for updating users Throughput performance</vt:lpstr>
      <vt:lpstr>Sample scripts for updating users Throughput performance for user and team centric scripts</vt:lpstr>
      <vt:lpstr>Sample scripts Postman collections</vt:lpstr>
      <vt:lpstr>Sample scripts for updating users by team Overview</vt:lpstr>
      <vt:lpstr>Sample scripts for updating users by team Throughput performance</vt:lpstr>
      <vt:lpstr>Sample scripts Postman collections</vt:lpstr>
      <vt:lpstr>Sample scripts for deleting users and teams Overview</vt:lpstr>
      <vt:lpstr>Sample scripts for deleting users and teams Throughput performance</vt:lpstr>
      <vt:lpstr>Sample scripts Postman collections</vt:lpstr>
      <vt:lpstr>Sample scripts for updating creating teams Overview</vt:lpstr>
      <vt:lpstr>Sample scripts for updating creating teams Throughput performance</vt:lpstr>
      <vt:lpstr>Sample scripts Postman collections</vt:lpstr>
      <vt:lpstr>Sample scripts for team management Overview</vt:lpstr>
      <vt:lpstr>Sample scripts for team management Overview</vt:lpstr>
      <vt:lpstr>Sample scripts for team management Overview</vt:lpstr>
      <vt:lpstr>Sample scripts for team management Throughput performance</vt:lpstr>
      <vt:lpstr>Sample scripts for team management Throughput performance</vt:lpstr>
      <vt:lpstr>Sample scripts for team management Throughput performance</vt:lpstr>
      <vt:lpstr>PowerPoint Presentation</vt:lpstr>
      <vt:lpstr>Sample scripts Postman collections</vt:lpstr>
      <vt:lpstr>Sample scripts for transporting teams and users Overview</vt:lpstr>
      <vt:lpstr>Sample scripts for transporting teams and users Overview</vt:lpstr>
      <vt:lpstr>Sample scripts for transporting teams and users Overview</vt:lpstr>
      <vt:lpstr>Sample scripts for transporting teams and users Overview</vt:lpstr>
      <vt:lpstr>Sample scripts for transporting teams and users Overview</vt:lpstr>
      <vt:lpstr>Sample scripts for transporting teams and users Overview</vt:lpstr>
      <vt:lpstr>Sample scripts for transporting teams and users Overview</vt:lpstr>
      <vt:lpstr>Sample scripts for transporting teams and users Throughput performance</vt:lpstr>
      <vt:lpstr>Agenda</vt:lpstr>
      <vt:lpstr>Getting started overview</vt:lpstr>
      <vt:lpstr>Getting started overview</vt:lpstr>
      <vt:lpstr>Getting started overview</vt:lpstr>
      <vt:lpstr>Creating users Hardcoded settings</vt:lpstr>
      <vt:lpstr>Creating users SAML Authentication</vt:lpstr>
      <vt:lpstr>Creating users Recap of best practices</vt:lpstr>
      <vt:lpstr>Prerequisites for using Teams</vt:lpstr>
      <vt:lpstr>Prerequisites for using Roles</vt:lpstr>
      <vt:lpstr>Using Roles Content namespace</vt:lpstr>
      <vt:lpstr>Using Roles Content namespace</vt:lpstr>
      <vt:lpstr>Agenda</vt:lpstr>
      <vt:lpstr>Sample scripts Common design throughout</vt:lpstr>
      <vt:lpstr>Agenda</vt:lpstr>
      <vt:lpstr>Managing errors Non-API errors</vt:lpstr>
      <vt:lpstr>Agenda</vt:lpstr>
      <vt:lpstr>For the developer Other resources</vt:lpstr>
      <vt:lpstr>For the developer Postman code</vt:lpstr>
      <vt:lpstr>For the developer Updating teams</vt:lpstr>
      <vt:lpstr>Agenda</vt:lpstr>
      <vt:lpstr>Frequently Asked Questions</vt:lpstr>
      <vt:lpstr>Frequently Asked Questions</vt:lpstr>
      <vt:lpstr>Frequently Asked Questions</vt:lpstr>
      <vt:lpstr>Frequently Asked Questions</vt:lpstr>
      <vt:lpstr>Agenda</vt:lpstr>
      <vt:lpstr>Thank you.</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SAP Analytics Cloud User and Team Provisioning SCIM API Sample Scripts</dc:title>
  <dc:subject/>
  <dc:creator>SAP SE;matthew.shaw@sap.com</dc:creator>
  <cp:keywords>SAC SCIM API</cp:keywords>
  <dc:description/>
  <cp:lastModifiedBy>Matthew Shaw</cp:lastModifiedBy>
  <cp:revision>1251</cp:revision>
  <dcterms:created xsi:type="dcterms:W3CDTF">2021-03-22T14:57:09Z</dcterms:created>
  <dcterms:modified xsi:type="dcterms:W3CDTF">2022-10-31T13:48:02Z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1101452479</vt:i4>
  </property>
  <property fmtid="{D5CDD505-2E9C-101B-9397-08002B2CF9AE}" pid="3" name="_NewReviewCycle">
    <vt:lpwstr/>
  </property>
  <property fmtid="{D5CDD505-2E9C-101B-9397-08002B2CF9AE}" pid="4" name="_EmailSubject">
    <vt:lpwstr>SAP - PPT Exploration (Updated)</vt:lpwstr>
  </property>
  <property fmtid="{D5CDD505-2E9C-101B-9397-08002B2CF9AE}" pid="5" name="_AuthorEmail">
    <vt:lpwstr>heidi.bitz@sap.com</vt:lpwstr>
  </property>
  <property fmtid="{D5CDD505-2E9C-101B-9397-08002B2CF9AE}" pid="6" name="_AuthorEmailDisplayName">
    <vt:lpwstr>Bitz, Heidi</vt:lpwstr>
  </property>
  <property fmtid="{D5CDD505-2E9C-101B-9397-08002B2CF9AE}" pid="7" name="_PreviousAdHocReviewCycleID">
    <vt:i4>1357826825</vt:i4>
  </property>
  <property fmtid="{D5CDD505-2E9C-101B-9397-08002B2CF9AE}" pid="8" name="ContentTypeId">
    <vt:lpwstr>0x010100615F0F9DCBF1E94796646FCF98A7C072</vt:lpwstr>
  </property>
</Properties>
</file>