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4"/>
  </p:sldMasterIdLst>
  <p:notesMasterIdLst>
    <p:notesMasterId r:id="rId10"/>
  </p:notesMasterIdLst>
  <p:sldIdLst>
    <p:sldId id="256" r:id="rId5"/>
    <p:sldId id="258" r:id="rId6"/>
    <p:sldId id="262" r:id="rId7"/>
    <p:sldId id="263" r:id="rId8"/>
    <p:sldId id="261" r:id="rId9"/>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DF2E18C3-C64B-477E-A1F2-B6FC0855FFAB}">
          <p14:sldIdLst>
            <p14:sldId id="256"/>
            <p14:sldId id="258"/>
            <p14:sldId id="262"/>
            <p14:sldId id="263"/>
            <p14:sldId id="261"/>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AB00"/>
    <a:srgbClr val="E6AF00"/>
    <a:srgbClr val="F6F8F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10" d="100"/>
          <a:sy n="110" d="100"/>
        </p:scale>
        <p:origin x="1368" y="-1044"/>
      </p:cViewPr>
      <p:guideLst/>
    </p:cSldViewPr>
  </p:slideViewPr>
  <p:notesTextViewPr>
    <p:cViewPr>
      <p:scale>
        <a:sx n="1" d="1"/>
        <a:sy n="1" d="1"/>
      </p:scale>
      <p:origin x="0" y="0"/>
    </p:cViewPr>
  </p:notesTextViewPr>
  <p:notesViewPr>
    <p:cSldViewPr snapToGrid="0">
      <p:cViewPr varScale="1">
        <p:scale>
          <a:sx n="120" d="100"/>
          <a:sy n="120" d="100"/>
        </p:scale>
        <p:origin x="4962" y="12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5" Type="http://schemas.microsoft.com/office/2016/11/relationships/changesInfo" Target="changesInfos/changesInfo1.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rasne, Stephanie" userId="345b5ebe-e7c9-468f-813a-fc3ce2dbe708" providerId="ADAL" clId="{1E097CE6-A454-45FC-81A6-2D81BE6CCD31}"/>
    <pc:docChg chg="custSel modSld modMainMaster">
      <pc:chgData name="Krasne, Stephanie" userId="345b5ebe-e7c9-468f-813a-fc3ce2dbe708" providerId="ADAL" clId="{1E097CE6-A454-45FC-81A6-2D81BE6CCD31}" dt="2021-12-16T23:49:14.514" v="19"/>
      <pc:docMkLst>
        <pc:docMk/>
      </pc:docMkLst>
      <pc:sldChg chg="modSp mod">
        <pc:chgData name="Krasne, Stephanie" userId="345b5ebe-e7c9-468f-813a-fc3ce2dbe708" providerId="ADAL" clId="{1E097CE6-A454-45FC-81A6-2D81BE6CCD31}" dt="2021-12-16T23:30:30.766" v="3" actId="20577"/>
        <pc:sldMkLst>
          <pc:docMk/>
          <pc:sldMk cId="3535729639" sldId="256"/>
        </pc:sldMkLst>
        <pc:spChg chg="mod">
          <ac:chgData name="Krasne, Stephanie" userId="345b5ebe-e7c9-468f-813a-fc3ce2dbe708" providerId="ADAL" clId="{1E097CE6-A454-45FC-81A6-2D81BE6CCD31}" dt="2021-12-16T23:30:30.766" v="3" actId="20577"/>
          <ac:spMkLst>
            <pc:docMk/>
            <pc:sldMk cId="3535729639" sldId="256"/>
            <ac:spMk id="15" creationId="{E1E052CD-41C6-43ED-9C18-F9A81E56AFDC}"/>
          </ac:spMkLst>
        </pc:spChg>
      </pc:sldChg>
      <pc:sldChg chg="modSp mod">
        <pc:chgData name="Krasne, Stephanie" userId="345b5ebe-e7c9-468f-813a-fc3ce2dbe708" providerId="ADAL" clId="{1E097CE6-A454-45FC-81A6-2D81BE6CCD31}" dt="2021-12-16T23:29:27.431" v="0" actId="207"/>
        <pc:sldMkLst>
          <pc:docMk/>
          <pc:sldMk cId="2662518082" sldId="263"/>
        </pc:sldMkLst>
        <pc:spChg chg="mod">
          <ac:chgData name="Krasne, Stephanie" userId="345b5ebe-e7c9-468f-813a-fc3ce2dbe708" providerId="ADAL" clId="{1E097CE6-A454-45FC-81A6-2D81BE6CCD31}" dt="2021-12-16T23:29:27.431" v="0" actId="207"/>
          <ac:spMkLst>
            <pc:docMk/>
            <pc:sldMk cId="2662518082" sldId="263"/>
            <ac:spMk id="12" creationId="{78F4ECFD-0E29-4B78-91D2-845FD90A69F3}"/>
          </ac:spMkLst>
        </pc:spChg>
      </pc:sldChg>
      <pc:sldMasterChg chg="modSldLayout">
        <pc:chgData name="Krasne, Stephanie" userId="345b5ebe-e7c9-468f-813a-fc3ce2dbe708" providerId="ADAL" clId="{1E097CE6-A454-45FC-81A6-2D81BE6CCD31}" dt="2021-12-16T23:49:14.514" v="19"/>
        <pc:sldMasterMkLst>
          <pc:docMk/>
          <pc:sldMasterMk cId="1614109835" sldId="2147483684"/>
        </pc:sldMasterMkLst>
        <pc:sldLayoutChg chg="delSp modSp mod">
          <pc:chgData name="Krasne, Stephanie" userId="345b5ebe-e7c9-468f-813a-fc3ce2dbe708" providerId="ADAL" clId="{1E097CE6-A454-45FC-81A6-2D81BE6CCD31}" dt="2021-12-16T23:49:14.514" v="19"/>
          <pc:sldLayoutMkLst>
            <pc:docMk/>
            <pc:sldMasterMk cId="1614109835" sldId="2147483684"/>
            <pc:sldLayoutMk cId="4200682031" sldId="2147483685"/>
          </pc:sldLayoutMkLst>
          <pc:spChg chg="del">
            <ac:chgData name="Krasne, Stephanie" userId="345b5ebe-e7c9-468f-813a-fc3ce2dbe708" providerId="ADAL" clId="{1E097CE6-A454-45FC-81A6-2D81BE6CCD31}" dt="2021-12-16T23:48:25.325" v="11" actId="478"/>
            <ac:spMkLst>
              <pc:docMk/>
              <pc:sldMasterMk cId="1614109835" sldId="2147483684"/>
              <pc:sldLayoutMk cId="4200682031" sldId="2147483685"/>
              <ac:spMk id="23" creationId="{053A8474-ECC9-4D89-A5F6-5F7C22D4827F}"/>
            </ac:spMkLst>
          </pc:spChg>
          <pc:spChg chg="del mod">
            <ac:chgData name="Krasne, Stephanie" userId="345b5ebe-e7c9-468f-813a-fc3ce2dbe708" providerId="ADAL" clId="{1E097CE6-A454-45FC-81A6-2D81BE6CCD31}" dt="2021-12-16T23:48:21.787" v="9" actId="478"/>
            <ac:spMkLst>
              <pc:docMk/>
              <pc:sldMasterMk cId="1614109835" sldId="2147483684"/>
              <pc:sldLayoutMk cId="4200682031" sldId="2147483685"/>
              <ac:spMk id="24" creationId="{830C1F93-B59E-4621-97BF-17801CB5A9D1}"/>
            </ac:spMkLst>
          </pc:spChg>
          <pc:spChg chg="del mod">
            <ac:chgData name="Krasne, Stephanie" userId="345b5ebe-e7c9-468f-813a-fc3ce2dbe708" providerId="ADAL" clId="{1E097CE6-A454-45FC-81A6-2D81BE6CCD31}" dt="2021-12-16T23:49:14.514" v="19"/>
            <ac:spMkLst>
              <pc:docMk/>
              <pc:sldMasterMk cId="1614109835" sldId="2147483684"/>
              <pc:sldLayoutMk cId="4200682031" sldId="2147483685"/>
              <ac:spMk id="26" creationId="{253F3C1B-D24F-4D3D-8C0C-2E5AE42476CA}"/>
            </ac:spMkLst>
          </pc:spChg>
          <pc:spChg chg="mod">
            <ac:chgData name="Krasne, Stephanie" userId="345b5ebe-e7c9-468f-813a-fc3ce2dbe708" providerId="ADAL" clId="{1E097CE6-A454-45FC-81A6-2D81BE6CCD31}" dt="2021-12-16T23:48:45.473" v="17" actId="1076"/>
            <ac:spMkLst>
              <pc:docMk/>
              <pc:sldMasterMk cId="1614109835" sldId="2147483684"/>
              <pc:sldLayoutMk cId="4200682031" sldId="2147483685"/>
              <ac:spMk id="28" creationId="{F0A56A4B-365E-4A0B-83DC-29C0EC823F16}"/>
            </ac:spMkLst>
          </pc:spChg>
          <pc:picChg chg="del">
            <ac:chgData name="Krasne, Stephanie" userId="345b5ebe-e7c9-468f-813a-fc3ce2dbe708" providerId="ADAL" clId="{1E097CE6-A454-45FC-81A6-2D81BE6CCD31}" dt="2021-12-16T23:48:09.330" v="4" actId="478"/>
            <ac:picMkLst>
              <pc:docMk/>
              <pc:sldMasterMk cId="1614109835" sldId="2147483684"/>
              <pc:sldLayoutMk cId="4200682031" sldId="2147483685"/>
              <ac:picMk id="25" creationId="{33AEF1B7-B4F9-45FD-8036-66B0E990E602}"/>
            </ac:picMkLst>
          </pc:picChg>
          <pc:picChg chg="del">
            <ac:chgData name="Krasne, Stephanie" userId="345b5ebe-e7c9-468f-813a-fc3ce2dbe708" providerId="ADAL" clId="{1E097CE6-A454-45FC-81A6-2D81BE6CCD31}" dt="2021-12-16T23:48:26.926" v="12" actId="478"/>
            <ac:picMkLst>
              <pc:docMk/>
              <pc:sldMasterMk cId="1614109835" sldId="2147483684"/>
              <pc:sldLayoutMk cId="4200682031" sldId="2147483685"/>
              <ac:picMk id="27" creationId="{FECBBD5C-4261-44D6-94B5-8D1CBAA874A5}"/>
            </ac:picMkLst>
          </pc:picChg>
          <pc:picChg chg="mod">
            <ac:chgData name="Krasne, Stephanie" userId="345b5ebe-e7c9-468f-813a-fc3ce2dbe708" providerId="ADAL" clId="{1E097CE6-A454-45FC-81A6-2D81BE6CCD31}" dt="2021-12-16T23:48:41.616" v="16" actId="1076"/>
            <ac:picMkLst>
              <pc:docMk/>
              <pc:sldMasterMk cId="1614109835" sldId="2147483684"/>
              <pc:sldLayoutMk cId="4200682031" sldId="2147483685"/>
              <ac:picMk id="29" creationId="{C597FD3A-2642-499F-A2C7-3E63C90800AC}"/>
            </ac:picMkLst>
          </pc:picChg>
          <pc:picChg chg="del">
            <ac:chgData name="Krasne, Stephanie" userId="345b5ebe-e7c9-468f-813a-fc3ce2dbe708" providerId="ADAL" clId="{1E097CE6-A454-45FC-81A6-2D81BE6CCD31}" dt="2021-12-16T23:48:23.267" v="10" actId="478"/>
            <ac:picMkLst>
              <pc:docMk/>
              <pc:sldMasterMk cId="1614109835" sldId="2147483684"/>
              <pc:sldLayoutMk cId="4200682031" sldId="2147483685"/>
              <ac:picMk id="30" creationId="{C520DAB6-B4FD-4294-A450-DE931A1A4615}"/>
            </ac:picMkLst>
          </pc:pic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4A73212-0D69-4DD6-922C-09A920E691A9}" type="datetimeFigureOut">
              <a:rPr lang="en-AU" smtClean="0"/>
              <a:t>16/12/2021</a:t>
            </a:fld>
            <a:endParaRPr lang="en-AU"/>
          </a:p>
        </p:txBody>
      </p:sp>
      <p:sp>
        <p:nvSpPr>
          <p:cNvPr id="4" name="Slide Image Placeholder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1C3A765-9AD0-4439-814F-8C265018C482}" type="slidenum">
              <a:rPr lang="en-AU" smtClean="0"/>
              <a:t>‹#›</a:t>
            </a:fld>
            <a:endParaRPr lang="en-AU"/>
          </a:p>
        </p:txBody>
      </p:sp>
    </p:spTree>
    <p:extLst>
      <p:ext uri="{BB962C8B-B14F-4D97-AF65-F5344CB8AC3E}">
        <p14:creationId xmlns:p14="http://schemas.microsoft.com/office/powerpoint/2010/main" val="20729149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5AD80AA-CC6A-4071-A30F-FF76A63CC91D}"/>
              </a:ext>
            </a:extLst>
          </p:cNvPr>
          <p:cNvSpPr/>
          <p:nvPr userDrawn="1"/>
        </p:nvSpPr>
        <p:spPr>
          <a:xfrm>
            <a:off x="0" y="0"/>
            <a:ext cx="6858000" cy="1121434"/>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AU"/>
          </a:p>
        </p:txBody>
      </p:sp>
      <p:sp>
        <p:nvSpPr>
          <p:cNvPr id="8" name="TextBox 7">
            <a:extLst>
              <a:ext uri="{FF2B5EF4-FFF2-40B4-BE49-F238E27FC236}">
                <a16:creationId xmlns:a16="http://schemas.microsoft.com/office/drawing/2014/main" id="{24DA271F-20F0-4720-BDCC-5734FE4FA01A}"/>
              </a:ext>
            </a:extLst>
          </p:cNvPr>
          <p:cNvSpPr txBox="1"/>
          <p:nvPr userDrawn="1"/>
        </p:nvSpPr>
        <p:spPr>
          <a:xfrm>
            <a:off x="3847380" y="0"/>
            <a:ext cx="1364733" cy="307777"/>
          </a:xfrm>
          <a:prstGeom prst="rect">
            <a:avLst/>
          </a:prstGeom>
          <a:noFill/>
        </p:spPr>
        <p:txBody>
          <a:bodyPr wrap="none" rtlCol="0">
            <a:spAutoFit/>
          </a:bodyPr>
          <a:lstStyle/>
          <a:p>
            <a:r>
              <a:rPr lang="en-AU" sz="1400" b="1">
                <a:solidFill>
                  <a:schemeClr val="bg1"/>
                </a:solidFill>
              </a:rPr>
              <a:t>INTERNAL ONLY</a:t>
            </a:r>
          </a:p>
        </p:txBody>
      </p:sp>
      <p:sp>
        <p:nvSpPr>
          <p:cNvPr id="9" name="Rectangle 8">
            <a:extLst>
              <a:ext uri="{FF2B5EF4-FFF2-40B4-BE49-F238E27FC236}">
                <a16:creationId xmlns:a16="http://schemas.microsoft.com/office/drawing/2014/main" id="{30BE22A8-7FA4-4024-95CB-1FFEE755E764}"/>
              </a:ext>
            </a:extLst>
          </p:cNvPr>
          <p:cNvSpPr/>
          <p:nvPr userDrawn="1"/>
        </p:nvSpPr>
        <p:spPr>
          <a:xfrm>
            <a:off x="5214591" y="-1"/>
            <a:ext cx="1364733" cy="307777"/>
          </a:xfrm>
          <a:prstGeom prst="rect">
            <a:avLst/>
          </a:prstGeom>
          <a:solidFill>
            <a:srgbClr val="F0AB00"/>
          </a:solidFill>
        </p:spPr>
        <p:txBody>
          <a:bodyPr wrap="square">
            <a:spAutoFit/>
          </a:bodyPr>
          <a:lstStyle/>
          <a:p>
            <a:endParaRPr lang="en-AU" sz="1400"/>
          </a:p>
        </p:txBody>
      </p:sp>
      <p:pic>
        <p:nvPicPr>
          <p:cNvPr id="11" name="Picture 10">
            <a:extLst>
              <a:ext uri="{FF2B5EF4-FFF2-40B4-BE49-F238E27FC236}">
                <a16:creationId xmlns:a16="http://schemas.microsoft.com/office/drawing/2014/main" id="{ECBDC534-2155-4FDC-A22E-346080D9213E}"/>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31644" y="137432"/>
            <a:ext cx="1705916" cy="312057"/>
          </a:xfrm>
          <a:prstGeom prst="rect">
            <a:avLst/>
          </a:prstGeom>
        </p:spPr>
      </p:pic>
      <p:sp>
        <p:nvSpPr>
          <p:cNvPr id="28" name="TextBox 27">
            <a:extLst>
              <a:ext uri="{FF2B5EF4-FFF2-40B4-BE49-F238E27FC236}">
                <a16:creationId xmlns:a16="http://schemas.microsoft.com/office/drawing/2014/main" id="{F0A56A4B-365E-4A0B-83DC-29C0EC823F16}"/>
              </a:ext>
            </a:extLst>
          </p:cNvPr>
          <p:cNvSpPr txBox="1"/>
          <p:nvPr userDrawn="1"/>
        </p:nvSpPr>
        <p:spPr>
          <a:xfrm>
            <a:off x="0" y="9503847"/>
            <a:ext cx="712885" cy="215444"/>
          </a:xfrm>
          <a:prstGeom prst="rect">
            <a:avLst/>
          </a:prstGeom>
          <a:noFill/>
        </p:spPr>
        <p:txBody>
          <a:bodyPr wrap="square" rtlCol="0">
            <a:spAutoFit/>
          </a:bodyPr>
          <a:lstStyle/>
          <a:p>
            <a:pPr algn="ctr">
              <a:spcAft>
                <a:spcPts val="600"/>
              </a:spcAft>
              <a:defRPr/>
            </a:pPr>
            <a:r>
              <a:rPr lang="en-US" sz="800" kern="0" dirty="0">
                <a:cs typeface="Calibri" panose="020F0502020204030204" pitchFamily="34" charset="0"/>
              </a:rPr>
              <a:t>Cost Control</a:t>
            </a:r>
          </a:p>
        </p:txBody>
      </p:sp>
      <p:pic>
        <p:nvPicPr>
          <p:cNvPr id="29" name="Picture 28">
            <a:extLst>
              <a:ext uri="{FF2B5EF4-FFF2-40B4-BE49-F238E27FC236}">
                <a16:creationId xmlns:a16="http://schemas.microsoft.com/office/drawing/2014/main" id="{C597FD3A-2642-499F-A2C7-3E63C90800AC}"/>
              </a:ext>
            </a:extLst>
          </p:cNvPr>
          <p:cNvPicPr>
            <a:picLocks noChangeAspect="1"/>
          </p:cNvPicPr>
          <p:nvPr userDrawn="1"/>
        </p:nvPicPr>
        <p:blipFill>
          <a:blip r:embed="rId3"/>
          <a:stretch>
            <a:fillRect/>
          </a:stretch>
        </p:blipFill>
        <p:spPr>
          <a:xfrm>
            <a:off x="130990" y="9073251"/>
            <a:ext cx="430597" cy="430596"/>
          </a:xfrm>
          <a:prstGeom prst="rect">
            <a:avLst/>
          </a:prstGeom>
        </p:spPr>
      </p:pic>
      <p:sp>
        <p:nvSpPr>
          <p:cNvPr id="31" name="Footer Placeholder 3">
            <a:extLst>
              <a:ext uri="{FF2B5EF4-FFF2-40B4-BE49-F238E27FC236}">
                <a16:creationId xmlns:a16="http://schemas.microsoft.com/office/drawing/2014/main" id="{13F4618E-61EA-4827-8727-955E33B18B6E}"/>
              </a:ext>
            </a:extLst>
          </p:cNvPr>
          <p:cNvSpPr>
            <a:spLocks noGrp="1"/>
          </p:cNvSpPr>
          <p:nvPr>
            <p:ph type="ftr" sz="quarter" idx="11"/>
          </p:nvPr>
        </p:nvSpPr>
        <p:spPr>
          <a:xfrm>
            <a:off x="5307839" y="9503847"/>
            <a:ext cx="1439862" cy="269875"/>
          </a:xfrm>
          <a:ln>
            <a:noFill/>
          </a:ln>
        </p:spPr>
        <p:txBody>
          <a:bodyPr/>
          <a:lstStyle/>
          <a:p>
            <a:r>
              <a:rPr lang="en-AU" sz="1000"/>
              <a:t>SAP Internal Document</a:t>
            </a:r>
          </a:p>
        </p:txBody>
      </p:sp>
    </p:spTree>
    <p:extLst>
      <p:ext uri="{BB962C8B-B14F-4D97-AF65-F5344CB8AC3E}">
        <p14:creationId xmlns:p14="http://schemas.microsoft.com/office/powerpoint/2010/main" val="42006820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46BE0D1-E3C1-4DF1-9868-CA03BDDD5BD9}" type="datetime1">
              <a:rPr lang="en-AU" smtClean="0"/>
              <a:t>16/12/2021</a:t>
            </a:fld>
            <a:endParaRPr lang="en-AU"/>
          </a:p>
        </p:txBody>
      </p:sp>
      <p:sp>
        <p:nvSpPr>
          <p:cNvPr id="5" name="Footer Placeholder 4"/>
          <p:cNvSpPr>
            <a:spLocks noGrp="1"/>
          </p:cNvSpPr>
          <p:nvPr>
            <p:ph type="ftr" sz="quarter" idx="11"/>
          </p:nvPr>
        </p:nvSpPr>
        <p:spPr/>
        <p:txBody>
          <a:bodyPr/>
          <a:lstStyle/>
          <a:p>
            <a:r>
              <a:rPr lang="en-AU"/>
              <a:t>SAP Internal Document</a:t>
            </a:r>
          </a:p>
        </p:txBody>
      </p:sp>
      <p:sp>
        <p:nvSpPr>
          <p:cNvPr id="6" name="Slide Number Placeholder 5"/>
          <p:cNvSpPr>
            <a:spLocks noGrp="1"/>
          </p:cNvSpPr>
          <p:nvPr>
            <p:ph type="sldNum" sz="quarter" idx="12"/>
          </p:nvPr>
        </p:nvSpPr>
        <p:spPr/>
        <p:txBody>
          <a:bodyPr/>
          <a:lstStyle/>
          <a:p>
            <a:fld id="{C0EEF2F7-4FA6-47E5-9459-067A0198C5F2}" type="slidenum">
              <a:rPr lang="en-AU" smtClean="0"/>
              <a:t>‹#›</a:t>
            </a:fld>
            <a:endParaRPr lang="en-AU"/>
          </a:p>
        </p:txBody>
      </p:sp>
    </p:spTree>
    <p:extLst>
      <p:ext uri="{BB962C8B-B14F-4D97-AF65-F5344CB8AC3E}">
        <p14:creationId xmlns:p14="http://schemas.microsoft.com/office/powerpoint/2010/main" val="26648871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BEF28A2-657C-466B-9BAD-5406C9902DE8}" type="datetime1">
              <a:rPr lang="en-AU" smtClean="0"/>
              <a:t>16/12/2021</a:t>
            </a:fld>
            <a:endParaRPr lang="en-AU"/>
          </a:p>
        </p:txBody>
      </p:sp>
      <p:sp>
        <p:nvSpPr>
          <p:cNvPr id="5" name="Footer Placeholder 4"/>
          <p:cNvSpPr>
            <a:spLocks noGrp="1"/>
          </p:cNvSpPr>
          <p:nvPr>
            <p:ph type="ftr" sz="quarter" idx="11"/>
          </p:nvPr>
        </p:nvSpPr>
        <p:spPr/>
        <p:txBody>
          <a:bodyPr/>
          <a:lstStyle/>
          <a:p>
            <a:r>
              <a:rPr lang="en-AU"/>
              <a:t>SAP Internal Document</a:t>
            </a:r>
          </a:p>
        </p:txBody>
      </p:sp>
      <p:sp>
        <p:nvSpPr>
          <p:cNvPr id="6" name="Slide Number Placeholder 5"/>
          <p:cNvSpPr>
            <a:spLocks noGrp="1"/>
          </p:cNvSpPr>
          <p:nvPr>
            <p:ph type="sldNum" sz="quarter" idx="12"/>
          </p:nvPr>
        </p:nvSpPr>
        <p:spPr/>
        <p:txBody>
          <a:bodyPr/>
          <a:lstStyle/>
          <a:p>
            <a:fld id="{C0EEF2F7-4FA6-47E5-9459-067A0198C5F2}" type="slidenum">
              <a:rPr lang="en-AU" smtClean="0"/>
              <a:t>‹#›</a:t>
            </a:fld>
            <a:endParaRPr lang="en-AU"/>
          </a:p>
        </p:txBody>
      </p:sp>
    </p:spTree>
    <p:extLst>
      <p:ext uri="{BB962C8B-B14F-4D97-AF65-F5344CB8AC3E}">
        <p14:creationId xmlns:p14="http://schemas.microsoft.com/office/powerpoint/2010/main" val="29366216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58894D-B5FE-46BC-9320-C238D2801E97}" type="datetime1">
              <a:rPr lang="en-AU" smtClean="0"/>
              <a:t>16/12/2021</a:t>
            </a:fld>
            <a:endParaRPr lang="en-AU"/>
          </a:p>
        </p:txBody>
      </p:sp>
      <p:sp>
        <p:nvSpPr>
          <p:cNvPr id="5" name="Footer Placeholder 4"/>
          <p:cNvSpPr>
            <a:spLocks noGrp="1"/>
          </p:cNvSpPr>
          <p:nvPr>
            <p:ph type="ftr" sz="quarter" idx="11"/>
          </p:nvPr>
        </p:nvSpPr>
        <p:spPr/>
        <p:txBody>
          <a:bodyPr/>
          <a:lstStyle/>
          <a:p>
            <a:r>
              <a:rPr lang="en-AU"/>
              <a:t>SAP Internal Document</a:t>
            </a:r>
          </a:p>
        </p:txBody>
      </p:sp>
      <p:sp>
        <p:nvSpPr>
          <p:cNvPr id="6" name="Slide Number Placeholder 5"/>
          <p:cNvSpPr>
            <a:spLocks noGrp="1"/>
          </p:cNvSpPr>
          <p:nvPr>
            <p:ph type="sldNum" sz="quarter" idx="12"/>
          </p:nvPr>
        </p:nvSpPr>
        <p:spPr/>
        <p:txBody>
          <a:bodyPr/>
          <a:lstStyle/>
          <a:p>
            <a:fld id="{C0EEF2F7-4FA6-47E5-9459-067A0198C5F2}" type="slidenum">
              <a:rPr lang="en-AU" smtClean="0"/>
              <a:t>‹#›</a:t>
            </a:fld>
            <a:endParaRPr lang="en-AU"/>
          </a:p>
        </p:txBody>
      </p:sp>
    </p:spTree>
    <p:extLst>
      <p:ext uri="{BB962C8B-B14F-4D97-AF65-F5344CB8AC3E}">
        <p14:creationId xmlns:p14="http://schemas.microsoft.com/office/powerpoint/2010/main" val="20071025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dirty="0"/>
              <a:t>Click to edit Master title style</a:t>
            </a:r>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9C29294-388A-49F1-8013-8226289DCC8E}" type="datetime1">
              <a:rPr lang="en-AU" smtClean="0"/>
              <a:t>16/12/2021</a:t>
            </a:fld>
            <a:endParaRPr lang="en-AU"/>
          </a:p>
        </p:txBody>
      </p:sp>
      <p:sp>
        <p:nvSpPr>
          <p:cNvPr id="5" name="Footer Placeholder 4"/>
          <p:cNvSpPr>
            <a:spLocks noGrp="1"/>
          </p:cNvSpPr>
          <p:nvPr>
            <p:ph type="ftr" sz="quarter" idx="11"/>
          </p:nvPr>
        </p:nvSpPr>
        <p:spPr/>
        <p:txBody>
          <a:bodyPr/>
          <a:lstStyle/>
          <a:p>
            <a:r>
              <a:rPr lang="en-AU"/>
              <a:t>SAP Internal Document</a:t>
            </a:r>
          </a:p>
        </p:txBody>
      </p:sp>
      <p:sp>
        <p:nvSpPr>
          <p:cNvPr id="6" name="Slide Number Placeholder 5"/>
          <p:cNvSpPr>
            <a:spLocks noGrp="1"/>
          </p:cNvSpPr>
          <p:nvPr>
            <p:ph type="sldNum" sz="quarter" idx="12"/>
          </p:nvPr>
        </p:nvSpPr>
        <p:spPr/>
        <p:txBody>
          <a:bodyPr/>
          <a:lstStyle/>
          <a:p>
            <a:fld id="{C0EEF2F7-4FA6-47E5-9459-067A0198C5F2}" type="slidenum">
              <a:rPr lang="en-AU" smtClean="0"/>
              <a:t>‹#›</a:t>
            </a:fld>
            <a:endParaRPr lang="en-AU"/>
          </a:p>
        </p:txBody>
      </p:sp>
    </p:spTree>
    <p:extLst>
      <p:ext uri="{BB962C8B-B14F-4D97-AF65-F5344CB8AC3E}">
        <p14:creationId xmlns:p14="http://schemas.microsoft.com/office/powerpoint/2010/main" val="40677608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71488"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471863"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039EAE9-44F8-4535-8F32-D15C1F4B9F41}" type="datetime1">
              <a:rPr lang="en-AU" smtClean="0"/>
              <a:t>16/12/2021</a:t>
            </a:fld>
            <a:endParaRPr lang="en-AU"/>
          </a:p>
        </p:txBody>
      </p:sp>
      <p:sp>
        <p:nvSpPr>
          <p:cNvPr id="6" name="Footer Placeholder 5"/>
          <p:cNvSpPr>
            <a:spLocks noGrp="1"/>
          </p:cNvSpPr>
          <p:nvPr>
            <p:ph type="ftr" sz="quarter" idx="11"/>
          </p:nvPr>
        </p:nvSpPr>
        <p:spPr/>
        <p:txBody>
          <a:bodyPr/>
          <a:lstStyle/>
          <a:p>
            <a:r>
              <a:rPr lang="en-AU"/>
              <a:t>SAP Internal Document</a:t>
            </a:r>
          </a:p>
        </p:txBody>
      </p:sp>
      <p:sp>
        <p:nvSpPr>
          <p:cNvPr id="7" name="Slide Number Placeholder 6"/>
          <p:cNvSpPr>
            <a:spLocks noGrp="1"/>
          </p:cNvSpPr>
          <p:nvPr>
            <p:ph type="sldNum" sz="quarter" idx="12"/>
          </p:nvPr>
        </p:nvSpPr>
        <p:spPr/>
        <p:txBody>
          <a:bodyPr/>
          <a:lstStyle/>
          <a:p>
            <a:fld id="{C0EEF2F7-4FA6-47E5-9459-067A0198C5F2}" type="slidenum">
              <a:rPr lang="en-AU" smtClean="0"/>
              <a:t>‹#›</a:t>
            </a:fld>
            <a:endParaRPr lang="en-AU"/>
          </a:p>
        </p:txBody>
      </p:sp>
    </p:spTree>
    <p:extLst>
      <p:ext uri="{BB962C8B-B14F-4D97-AF65-F5344CB8AC3E}">
        <p14:creationId xmlns:p14="http://schemas.microsoft.com/office/powerpoint/2010/main" val="36673061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a:t>Click to edit Master title style</a:t>
            </a:r>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EC40B5C-CD6B-4B60-859C-02CAD77413F5}" type="datetime1">
              <a:rPr lang="en-AU" smtClean="0"/>
              <a:t>16/12/2021</a:t>
            </a:fld>
            <a:endParaRPr lang="en-AU"/>
          </a:p>
        </p:txBody>
      </p:sp>
      <p:sp>
        <p:nvSpPr>
          <p:cNvPr id="8" name="Footer Placeholder 7"/>
          <p:cNvSpPr>
            <a:spLocks noGrp="1"/>
          </p:cNvSpPr>
          <p:nvPr>
            <p:ph type="ftr" sz="quarter" idx="11"/>
          </p:nvPr>
        </p:nvSpPr>
        <p:spPr/>
        <p:txBody>
          <a:bodyPr/>
          <a:lstStyle/>
          <a:p>
            <a:r>
              <a:rPr lang="en-AU"/>
              <a:t>SAP Internal Document</a:t>
            </a:r>
          </a:p>
        </p:txBody>
      </p:sp>
      <p:sp>
        <p:nvSpPr>
          <p:cNvPr id="9" name="Slide Number Placeholder 8"/>
          <p:cNvSpPr>
            <a:spLocks noGrp="1"/>
          </p:cNvSpPr>
          <p:nvPr>
            <p:ph type="sldNum" sz="quarter" idx="12"/>
          </p:nvPr>
        </p:nvSpPr>
        <p:spPr/>
        <p:txBody>
          <a:bodyPr/>
          <a:lstStyle/>
          <a:p>
            <a:fld id="{C0EEF2F7-4FA6-47E5-9459-067A0198C5F2}" type="slidenum">
              <a:rPr lang="en-AU" smtClean="0"/>
              <a:t>‹#›</a:t>
            </a:fld>
            <a:endParaRPr lang="en-AU"/>
          </a:p>
        </p:txBody>
      </p:sp>
    </p:spTree>
    <p:extLst>
      <p:ext uri="{BB962C8B-B14F-4D97-AF65-F5344CB8AC3E}">
        <p14:creationId xmlns:p14="http://schemas.microsoft.com/office/powerpoint/2010/main" val="40867257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B9DACF4-AB82-466B-95F4-14647DADD944}" type="datetime1">
              <a:rPr lang="en-AU" smtClean="0"/>
              <a:t>16/12/2021</a:t>
            </a:fld>
            <a:endParaRPr lang="en-AU"/>
          </a:p>
        </p:txBody>
      </p:sp>
      <p:sp>
        <p:nvSpPr>
          <p:cNvPr id="4" name="Footer Placeholder 3"/>
          <p:cNvSpPr>
            <a:spLocks noGrp="1"/>
          </p:cNvSpPr>
          <p:nvPr>
            <p:ph type="ftr" sz="quarter" idx="11"/>
          </p:nvPr>
        </p:nvSpPr>
        <p:spPr/>
        <p:txBody>
          <a:bodyPr/>
          <a:lstStyle/>
          <a:p>
            <a:r>
              <a:rPr lang="en-AU"/>
              <a:t>SAP Internal Document</a:t>
            </a:r>
          </a:p>
        </p:txBody>
      </p:sp>
      <p:sp>
        <p:nvSpPr>
          <p:cNvPr id="5" name="Slide Number Placeholder 4"/>
          <p:cNvSpPr>
            <a:spLocks noGrp="1"/>
          </p:cNvSpPr>
          <p:nvPr>
            <p:ph type="sldNum" sz="quarter" idx="12"/>
          </p:nvPr>
        </p:nvSpPr>
        <p:spPr/>
        <p:txBody>
          <a:bodyPr/>
          <a:lstStyle/>
          <a:p>
            <a:fld id="{C0EEF2F7-4FA6-47E5-9459-067A0198C5F2}" type="slidenum">
              <a:rPr lang="en-AU" smtClean="0"/>
              <a:t>‹#›</a:t>
            </a:fld>
            <a:endParaRPr lang="en-AU"/>
          </a:p>
        </p:txBody>
      </p:sp>
    </p:spTree>
    <p:extLst>
      <p:ext uri="{BB962C8B-B14F-4D97-AF65-F5344CB8AC3E}">
        <p14:creationId xmlns:p14="http://schemas.microsoft.com/office/powerpoint/2010/main" val="40692275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67654A-2D57-48B4-9943-365A51F1C6BB}" type="datetime1">
              <a:rPr lang="en-AU" smtClean="0"/>
              <a:t>16/12/2021</a:t>
            </a:fld>
            <a:endParaRPr lang="en-AU"/>
          </a:p>
        </p:txBody>
      </p:sp>
      <p:sp>
        <p:nvSpPr>
          <p:cNvPr id="3" name="Footer Placeholder 2"/>
          <p:cNvSpPr>
            <a:spLocks noGrp="1"/>
          </p:cNvSpPr>
          <p:nvPr>
            <p:ph type="ftr" sz="quarter" idx="11"/>
          </p:nvPr>
        </p:nvSpPr>
        <p:spPr/>
        <p:txBody>
          <a:bodyPr/>
          <a:lstStyle/>
          <a:p>
            <a:r>
              <a:rPr lang="en-AU"/>
              <a:t>SAP Internal Document</a:t>
            </a:r>
          </a:p>
        </p:txBody>
      </p:sp>
      <p:sp>
        <p:nvSpPr>
          <p:cNvPr id="4" name="Slide Number Placeholder 3"/>
          <p:cNvSpPr>
            <a:spLocks noGrp="1"/>
          </p:cNvSpPr>
          <p:nvPr>
            <p:ph type="sldNum" sz="quarter" idx="12"/>
          </p:nvPr>
        </p:nvSpPr>
        <p:spPr/>
        <p:txBody>
          <a:bodyPr/>
          <a:lstStyle/>
          <a:p>
            <a:fld id="{C0EEF2F7-4FA6-47E5-9459-067A0198C5F2}" type="slidenum">
              <a:rPr lang="en-AU" smtClean="0"/>
              <a:t>‹#›</a:t>
            </a:fld>
            <a:endParaRPr lang="en-AU"/>
          </a:p>
        </p:txBody>
      </p:sp>
    </p:spTree>
    <p:extLst>
      <p:ext uri="{BB962C8B-B14F-4D97-AF65-F5344CB8AC3E}">
        <p14:creationId xmlns:p14="http://schemas.microsoft.com/office/powerpoint/2010/main" val="38554530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902611FE-2B10-42AB-AAEB-4BDB7B6CB2A5}" type="datetime1">
              <a:rPr lang="en-AU" smtClean="0"/>
              <a:t>16/12/2021</a:t>
            </a:fld>
            <a:endParaRPr lang="en-AU"/>
          </a:p>
        </p:txBody>
      </p:sp>
      <p:sp>
        <p:nvSpPr>
          <p:cNvPr id="6" name="Footer Placeholder 5"/>
          <p:cNvSpPr>
            <a:spLocks noGrp="1"/>
          </p:cNvSpPr>
          <p:nvPr>
            <p:ph type="ftr" sz="quarter" idx="11"/>
          </p:nvPr>
        </p:nvSpPr>
        <p:spPr/>
        <p:txBody>
          <a:bodyPr/>
          <a:lstStyle/>
          <a:p>
            <a:r>
              <a:rPr lang="en-AU"/>
              <a:t>SAP Internal Document</a:t>
            </a:r>
          </a:p>
        </p:txBody>
      </p:sp>
      <p:sp>
        <p:nvSpPr>
          <p:cNvPr id="7" name="Slide Number Placeholder 6"/>
          <p:cNvSpPr>
            <a:spLocks noGrp="1"/>
          </p:cNvSpPr>
          <p:nvPr>
            <p:ph type="sldNum" sz="quarter" idx="12"/>
          </p:nvPr>
        </p:nvSpPr>
        <p:spPr/>
        <p:txBody>
          <a:bodyPr/>
          <a:lstStyle/>
          <a:p>
            <a:fld id="{C0EEF2F7-4FA6-47E5-9459-067A0198C5F2}" type="slidenum">
              <a:rPr lang="en-AU" smtClean="0"/>
              <a:t>‹#›</a:t>
            </a:fld>
            <a:endParaRPr lang="en-AU"/>
          </a:p>
        </p:txBody>
      </p:sp>
    </p:spTree>
    <p:extLst>
      <p:ext uri="{BB962C8B-B14F-4D97-AF65-F5344CB8AC3E}">
        <p14:creationId xmlns:p14="http://schemas.microsoft.com/office/powerpoint/2010/main" val="11778030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8FC087EF-B809-47C2-B78F-EE78E9F5CFBC}" type="datetime1">
              <a:rPr lang="en-AU" smtClean="0"/>
              <a:t>16/12/2021</a:t>
            </a:fld>
            <a:endParaRPr lang="en-AU"/>
          </a:p>
        </p:txBody>
      </p:sp>
      <p:sp>
        <p:nvSpPr>
          <p:cNvPr id="6" name="Footer Placeholder 5"/>
          <p:cNvSpPr>
            <a:spLocks noGrp="1"/>
          </p:cNvSpPr>
          <p:nvPr>
            <p:ph type="ftr" sz="quarter" idx="11"/>
          </p:nvPr>
        </p:nvSpPr>
        <p:spPr/>
        <p:txBody>
          <a:bodyPr/>
          <a:lstStyle/>
          <a:p>
            <a:r>
              <a:rPr lang="en-AU"/>
              <a:t>SAP Internal Document</a:t>
            </a:r>
          </a:p>
        </p:txBody>
      </p:sp>
      <p:sp>
        <p:nvSpPr>
          <p:cNvPr id="7" name="Slide Number Placeholder 6"/>
          <p:cNvSpPr>
            <a:spLocks noGrp="1"/>
          </p:cNvSpPr>
          <p:nvPr>
            <p:ph type="sldNum" sz="quarter" idx="12"/>
          </p:nvPr>
        </p:nvSpPr>
        <p:spPr/>
        <p:txBody>
          <a:bodyPr/>
          <a:lstStyle/>
          <a:p>
            <a:fld id="{C0EEF2F7-4FA6-47E5-9459-067A0198C5F2}" type="slidenum">
              <a:rPr lang="en-AU" smtClean="0"/>
              <a:t>‹#›</a:t>
            </a:fld>
            <a:endParaRPr lang="en-AU"/>
          </a:p>
        </p:txBody>
      </p:sp>
    </p:spTree>
    <p:extLst>
      <p:ext uri="{BB962C8B-B14F-4D97-AF65-F5344CB8AC3E}">
        <p14:creationId xmlns:p14="http://schemas.microsoft.com/office/powerpoint/2010/main" val="3061350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5182F64-3016-43EF-990A-83F1701F6986}" type="datetime1">
              <a:rPr lang="en-AU" smtClean="0"/>
              <a:t>16/12/2021</a:t>
            </a:fld>
            <a:endParaRPr lang="en-AU"/>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AU"/>
              <a:t>SAP Internal Document</a:t>
            </a:r>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C0EEF2F7-4FA6-47E5-9459-067A0198C5F2}" type="slidenum">
              <a:rPr lang="en-AU" smtClean="0"/>
              <a:t>‹#›</a:t>
            </a:fld>
            <a:endParaRPr lang="en-AU"/>
          </a:p>
        </p:txBody>
      </p:sp>
    </p:spTree>
    <p:extLst>
      <p:ext uri="{BB962C8B-B14F-4D97-AF65-F5344CB8AC3E}">
        <p14:creationId xmlns:p14="http://schemas.microsoft.com/office/powerpoint/2010/main" val="161410983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E7AE8CA-3A4D-419A-B556-5BE1F6F200A6}"/>
              </a:ext>
            </a:extLst>
          </p:cNvPr>
          <p:cNvSpPr/>
          <p:nvPr/>
        </p:nvSpPr>
        <p:spPr>
          <a:xfrm>
            <a:off x="5177171" y="0"/>
            <a:ext cx="1443793" cy="307777"/>
          </a:xfrm>
          <a:prstGeom prst="rect">
            <a:avLst/>
          </a:prstGeom>
          <a:noFill/>
        </p:spPr>
        <p:txBody>
          <a:bodyPr wrap="none" lIns="91440" tIns="45720" rIns="91440" bIns="45720" anchor="t">
            <a:spAutoFit/>
          </a:bodyPr>
          <a:lstStyle/>
          <a:p>
            <a:r>
              <a:rPr lang="en-US" sz="1400" b="1" dirty="0"/>
              <a:t>Rate Negotiation</a:t>
            </a:r>
          </a:p>
        </p:txBody>
      </p:sp>
      <p:sp>
        <p:nvSpPr>
          <p:cNvPr id="20" name="TextBox 19">
            <a:extLst>
              <a:ext uri="{FF2B5EF4-FFF2-40B4-BE49-F238E27FC236}">
                <a16:creationId xmlns:a16="http://schemas.microsoft.com/office/drawing/2014/main" id="{650F5613-4A22-40BC-B3EB-61DBBD177211}"/>
              </a:ext>
            </a:extLst>
          </p:cNvPr>
          <p:cNvSpPr txBox="1"/>
          <p:nvPr/>
        </p:nvSpPr>
        <p:spPr>
          <a:xfrm>
            <a:off x="407781" y="585634"/>
            <a:ext cx="3455382" cy="584775"/>
          </a:xfrm>
          <a:prstGeom prst="rect">
            <a:avLst/>
          </a:prstGeom>
          <a:noFill/>
        </p:spPr>
        <p:txBody>
          <a:bodyPr wrap="square" lIns="91440" tIns="45720" rIns="91440" bIns="45720" rtlCol="0" anchor="t">
            <a:spAutoFit/>
          </a:bodyPr>
          <a:lstStyle/>
          <a:p>
            <a:r>
              <a:rPr lang="en-AU" sz="1600" b="1" dirty="0">
                <a:solidFill>
                  <a:schemeClr val="accent4"/>
                </a:solidFill>
              </a:rPr>
              <a:t>Rate Negotiation </a:t>
            </a:r>
            <a:r>
              <a:rPr lang="en-AU" sz="1600" b="1" dirty="0">
                <a:solidFill>
                  <a:srgbClr val="F0AB00"/>
                </a:solidFill>
              </a:rPr>
              <a:t>(and show lowest submitted rate)</a:t>
            </a:r>
          </a:p>
        </p:txBody>
      </p:sp>
      <p:sp>
        <p:nvSpPr>
          <p:cNvPr id="32" name="TextBox 31">
            <a:extLst>
              <a:ext uri="{FF2B5EF4-FFF2-40B4-BE49-F238E27FC236}">
                <a16:creationId xmlns:a16="http://schemas.microsoft.com/office/drawing/2014/main" id="{B08572C2-FF9B-43A8-8DF7-2E83A3E4556E}"/>
              </a:ext>
            </a:extLst>
          </p:cNvPr>
          <p:cNvSpPr txBox="1"/>
          <p:nvPr/>
        </p:nvSpPr>
        <p:spPr>
          <a:xfrm>
            <a:off x="3770375" y="654884"/>
            <a:ext cx="2858475" cy="261610"/>
          </a:xfrm>
          <a:prstGeom prst="rect">
            <a:avLst/>
          </a:prstGeom>
          <a:noFill/>
        </p:spPr>
        <p:txBody>
          <a:bodyPr wrap="none" rtlCol="0">
            <a:spAutoFit/>
          </a:bodyPr>
          <a:lstStyle/>
          <a:p>
            <a:r>
              <a:rPr lang="en-AU" sz="1100" dirty="0">
                <a:solidFill>
                  <a:schemeClr val="bg1"/>
                </a:solidFill>
              </a:rPr>
              <a:t>Conversations of Value | Solution Components</a:t>
            </a:r>
          </a:p>
        </p:txBody>
      </p:sp>
      <p:sp>
        <p:nvSpPr>
          <p:cNvPr id="15" name="Rectangle 14">
            <a:extLst>
              <a:ext uri="{FF2B5EF4-FFF2-40B4-BE49-F238E27FC236}">
                <a16:creationId xmlns:a16="http://schemas.microsoft.com/office/drawing/2014/main" id="{E1E052CD-41C6-43ED-9C18-F9A81E56AFDC}"/>
              </a:ext>
            </a:extLst>
          </p:cNvPr>
          <p:cNvSpPr/>
          <p:nvPr/>
        </p:nvSpPr>
        <p:spPr>
          <a:xfrm>
            <a:off x="282679" y="1239659"/>
            <a:ext cx="6292642" cy="3826625"/>
          </a:xfrm>
          <a:prstGeom prst="rect">
            <a:avLst/>
          </a:prstGeom>
        </p:spPr>
        <p:txBody>
          <a:bodyPr wrap="square">
            <a:spAutoFit/>
          </a:bodyPr>
          <a:lstStyle/>
          <a:p>
            <a:pPr>
              <a:lnSpc>
                <a:spcPct val="107000"/>
              </a:lnSpc>
              <a:spcAft>
                <a:spcPts val="800"/>
              </a:spcAft>
            </a:pPr>
            <a:r>
              <a:rPr lang="en-AU" sz="1100" b="1" dirty="0">
                <a:solidFill>
                  <a:srgbClr val="F0AB00"/>
                </a:solidFill>
                <a:latin typeface="Calibri" panose="020F0502020204030204" pitchFamily="34" charset="0"/>
                <a:cs typeface="Times New Roman" panose="02020603050405020304" pitchFamily="18" charset="0"/>
              </a:rPr>
              <a:t>Component Overview</a:t>
            </a:r>
          </a:p>
          <a:p>
            <a:pPr>
              <a:lnSpc>
                <a:spcPct val="107000"/>
              </a:lnSpc>
            </a:pPr>
            <a:r>
              <a:rPr lang="en-AU" sz="1000" i="1" dirty="0">
                <a:solidFill>
                  <a:schemeClr val="accent1"/>
                </a:solidFill>
                <a:latin typeface="Calibri" panose="020F0502020204030204" pitchFamily="34" charset="0"/>
                <a:ea typeface="Calibri" panose="020F0502020204030204" pitchFamily="34" charset="0"/>
                <a:cs typeface="Times New Roman" panose="02020603050405020304" pitchFamily="18" charset="0"/>
              </a:rPr>
              <a:t>The rate negotiation action is a powerful feature in the contingent module for clients looking to minimise their cost base and promote competitive sourcing. It is dependant on the company configuration “show lowest submitted rate”  which displays the current lowest submitted rate for job seekers applying to a particular job posting</a:t>
            </a:r>
            <a:r>
              <a:rPr lang="en-AU" sz="1000" i="1" dirty="0">
                <a:solidFill>
                  <a:schemeClr val="accent1"/>
                </a:solidFill>
                <a:latin typeface="Calibri" panose="020F0502020204030204" pitchFamily="34" charset="0"/>
                <a:cs typeface="Times New Roman" panose="02020603050405020304" pitchFamily="18" charset="0"/>
              </a:rPr>
              <a:t>. The negotiation feature builds on the “show lowest bill rate to supplier” to provide greater opportunities for the buyer to promote competitive sourcing across their supplier base in attaining the most competitive market rate without having to forgo critical skills or experience. </a:t>
            </a:r>
          </a:p>
          <a:p>
            <a:pPr lvl="0">
              <a:lnSpc>
                <a:spcPct val="107000"/>
              </a:lnSpc>
              <a:spcAft>
                <a:spcPts val="0"/>
              </a:spcAft>
            </a:pPr>
            <a:endParaRPr lang="en-AU" sz="1000" i="1" dirty="0">
              <a:solidFill>
                <a:schemeClr val="accent1"/>
              </a:solidFill>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spcAft>
                <a:spcPts val="0"/>
              </a:spcAft>
            </a:pPr>
            <a:r>
              <a:rPr lang="en-AU" sz="1000" i="1" dirty="0">
                <a:solidFill>
                  <a:schemeClr val="accent1"/>
                </a:solidFill>
                <a:latin typeface="Calibri" panose="020F0502020204030204" pitchFamily="34" charset="0"/>
                <a:ea typeface="Calibri" panose="020F0502020204030204" pitchFamily="34" charset="0"/>
                <a:cs typeface="Times New Roman" panose="02020603050405020304" pitchFamily="18" charset="0"/>
              </a:rPr>
              <a:t>Once rate negotiation is started on a job posting, suppliers of job seekers in shortlisted or interviewed status are notified and have the opportunity to reduce their submitted rate – this feature is used in conjunction with show lowest submitted rate in order to drive the competitive bidding process. (Depending on your commercial construct this may mean providing agencies an opportunity to reduce their margin in order to get the placement, or it may provide the opportunity for job seekers to reduce their pay rate expectations – based on the competitive market rate for that particular role).</a:t>
            </a:r>
          </a:p>
          <a:p>
            <a:pPr lvl="0">
              <a:lnSpc>
                <a:spcPct val="107000"/>
              </a:lnSpc>
              <a:spcAft>
                <a:spcPts val="0"/>
              </a:spcAft>
            </a:pPr>
            <a:endParaRPr lang="en-AU" sz="1000" i="1" dirty="0">
              <a:solidFill>
                <a:schemeClr val="accent1"/>
              </a:solidFill>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spcAft>
                <a:spcPts val="0"/>
              </a:spcAft>
            </a:pPr>
            <a:r>
              <a:rPr lang="en-AU" sz="1000" i="1" dirty="0">
                <a:solidFill>
                  <a:schemeClr val="accent1"/>
                </a:solidFill>
                <a:latin typeface="Calibri" panose="020F0502020204030204" pitchFamily="34" charset="0"/>
                <a:ea typeface="Calibri" panose="020F0502020204030204" pitchFamily="34" charset="0"/>
                <a:cs typeface="Times New Roman" panose="02020603050405020304" pitchFamily="18" charset="0"/>
              </a:rPr>
              <a:t>The period for negotiation remains open for suppliers to adjust the submitted rate until the job posting is closed (or job seeker is rejected). The associated feature of show lowest rate adjusts accordingly as suppliers adjust the rate and candidates under consideration are narrowed. </a:t>
            </a:r>
          </a:p>
          <a:p>
            <a:pPr lvl="0">
              <a:lnSpc>
                <a:spcPct val="107000"/>
              </a:lnSpc>
              <a:spcAft>
                <a:spcPts val="0"/>
              </a:spcAft>
            </a:pPr>
            <a:endParaRPr lang="en-AU" sz="1000" i="1" dirty="0">
              <a:solidFill>
                <a:schemeClr val="accent1"/>
              </a:solidFill>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spcAft>
                <a:spcPts val="0"/>
              </a:spcAft>
            </a:pPr>
            <a:r>
              <a:rPr lang="en-AU" sz="1000" i="1" dirty="0">
                <a:solidFill>
                  <a:schemeClr val="accent1"/>
                </a:solidFill>
                <a:latin typeface="Calibri" panose="020F0502020204030204" pitchFamily="34" charset="0"/>
                <a:ea typeface="Calibri" panose="020F0502020204030204" pitchFamily="34" charset="0"/>
                <a:cs typeface="Times New Roman" panose="02020603050405020304" pitchFamily="18" charset="0"/>
              </a:rPr>
              <a:t>It can have a direct impact on managing cost control by increasing competitive sourcing with suppliers and job seekers alike. These cost reductions from original submitted rate to final rate are easily reportable in order to track hard savings to the business gained by this negotiation feature. </a:t>
            </a:r>
            <a:endParaRPr lang="en-AU" sz="1000" dirty="0">
              <a:latin typeface="Calibri" panose="020F0502020204030204" pitchFamily="34" charset="0"/>
              <a:ea typeface="Calibri" panose="020F0502020204030204" pitchFamily="34" charset="0"/>
              <a:cs typeface="Times New Roman" panose="02020603050405020304" pitchFamily="18" charset="0"/>
            </a:endParaRPr>
          </a:p>
        </p:txBody>
      </p:sp>
      <p:sp>
        <p:nvSpPr>
          <p:cNvPr id="16" name="Rectangle 15">
            <a:extLst>
              <a:ext uri="{FF2B5EF4-FFF2-40B4-BE49-F238E27FC236}">
                <a16:creationId xmlns:a16="http://schemas.microsoft.com/office/drawing/2014/main" id="{FF96CCF2-1ADE-4ED9-A803-1182A667551C}"/>
              </a:ext>
            </a:extLst>
          </p:cNvPr>
          <p:cNvSpPr/>
          <p:nvPr/>
        </p:nvSpPr>
        <p:spPr>
          <a:xfrm>
            <a:off x="214859" y="5118623"/>
            <a:ext cx="3146321" cy="2838662"/>
          </a:xfrm>
          <a:prstGeom prst="rect">
            <a:avLst/>
          </a:prstGeom>
        </p:spPr>
        <p:txBody>
          <a:bodyPr wrap="square">
            <a:spAutoFit/>
          </a:bodyPr>
          <a:lstStyle/>
          <a:p>
            <a:pPr>
              <a:lnSpc>
                <a:spcPct val="107000"/>
              </a:lnSpc>
              <a:spcAft>
                <a:spcPts val="800"/>
              </a:spcAft>
            </a:pPr>
            <a:r>
              <a:rPr lang="en-AU" sz="1100" b="1" dirty="0">
                <a:solidFill>
                  <a:srgbClr val="F0AB00"/>
                </a:solidFill>
                <a:latin typeface="Calibri" panose="020F0502020204030204" pitchFamily="34" charset="0"/>
                <a:cs typeface="Times New Roman" panose="02020603050405020304" pitchFamily="18" charset="0"/>
              </a:rPr>
              <a:t>Insight from Product Management</a:t>
            </a:r>
          </a:p>
          <a:p>
            <a:pPr>
              <a:lnSpc>
                <a:spcPct val="107000"/>
              </a:lnSpc>
              <a:spcAft>
                <a:spcPts val="800"/>
              </a:spcAft>
            </a:pPr>
            <a:r>
              <a:rPr lang="en-US" sz="1000" i="1" dirty="0">
                <a:solidFill>
                  <a:schemeClr val="accent1"/>
                </a:solidFill>
                <a:latin typeface="Calibri" panose="020F0502020204030204" pitchFamily="34" charset="0"/>
                <a:cs typeface="Times New Roman" panose="02020603050405020304" pitchFamily="18" charset="0"/>
              </a:rPr>
              <a:t>Often times during the hiring process a hiring manager may find a  candidate who is the best match for the position but their bill rate is slightly higher than the budget for the position allows.  In an effort to  help hiring managers hire the best candidate for the position within budget, a competitive final rate negotiation was developed on the job posting after candidates have been shortlisted.  This feature allows suppliers to competitively bid the final rate for their candidate(s) to    ensure hiring managers are filling job postings with candidates that have the correct skill set and most competitive bill rate. Prior to the introduction of this feature to promote supplier competition in the job seeker submittal process, Fieldglass had the functionality “Show lowest bill rate to    supplier, this negotiation feature builds on that.</a:t>
            </a:r>
            <a:endParaRPr lang="en-AU" sz="1000" i="1" dirty="0">
              <a:solidFill>
                <a:schemeClr val="accent1"/>
              </a:solidFill>
              <a:latin typeface="Calibri" panose="020F0502020204030204" pitchFamily="34" charset="0"/>
              <a:cs typeface="Times New Roman" panose="02020603050405020304" pitchFamily="18" charset="0"/>
            </a:endParaRPr>
          </a:p>
        </p:txBody>
      </p:sp>
      <p:sp>
        <p:nvSpPr>
          <p:cNvPr id="17" name="Rectangle 16">
            <a:extLst>
              <a:ext uri="{FF2B5EF4-FFF2-40B4-BE49-F238E27FC236}">
                <a16:creationId xmlns:a16="http://schemas.microsoft.com/office/drawing/2014/main" id="{710F1264-FEA3-456A-BB39-7183DB75DEAB}"/>
              </a:ext>
            </a:extLst>
          </p:cNvPr>
          <p:cNvSpPr/>
          <p:nvPr/>
        </p:nvSpPr>
        <p:spPr>
          <a:xfrm>
            <a:off x="3361180" y="5066284"/>
            <a:ext cx="3352509" cy="4979248"/>
          </a:xfrm>
          <a:prstGeom prst="rect">
            <a:avLst/>
          </a:prstGeom>
        </p:spPr>
        <p:txBody>
          <a:bodyPr wrap="square">
            <a:spAutoFit/>
          </a:bodyPr>
          <a:lstStyle/>
          <a:p>
            <a:pPr>
              <a:lnSpc>
                <a:spcPct val="107000"/>
              </a:lnSpc>
              <a:spcAft>
                <a:spcPts val="800"/>
              </a:spcAft>
            </a:pPr>
            <a:r>
              <a:rPr lang="en-AU" sz="1100" b="1" dirty="0">
                <a:solidFill>
                  <a:srgbClr val="F0AB00"/>
                </a:solidFill>
                <a:latin typeface="Calibri" panose="020F0502020204030204" pitchFamily="34" charset="0"/>
                <a:cs typeface="Times New Roman" panose="02020603050405020304" pitchFamily="18" charset="0"/>
              </a:rPr>
              <a:t>Configuration Considerations</a:t>
            </a:r>
          </a:p>
          <a:p>
            <a:pPr lvl="0">
              <a:lnSpc>
                <a:spcPct val="107000"/>
              </a:lnSpc>
              <a:spcAft>
                <a:spcPts val="0"/>
              </a:spcAft>
            </a:pPr>
            <a:r>
              <a:rPr lang="en-AU" sz="1000" i="1" dirty="0">
                <a:solidFill>
                  <a:schemeClr val="accent1"/>
                </a:solidFill>
                <a:latin typeface="Calibri" panose="020F0502020204030204" pitchFamily="34" charset="0"/>
                <a:ea typeface="Calibri" panose="020F0502020204030204" pitchFamily="34" charset="0"/>
                <a:cs typeface="Times New Roman" panose="02020603050405020304" pitchFamily="18" charset="0"/>
              </a:rPr>
              <a:t>Once enabled on company configuration there’s tremendous flexibility of when to use rate negotiation. Following company configuration you can lock down or remain flexible on the contingent type. Then on raising the job posting you can have the option to allow or not on the individual job posting. Once enabled on a particular job posting, the Job posting owner or coordinator has the option of when/if they wish to start the negotiation. Similarly suppliers/job seekers are not mandated to adjust their rates – it just provides them the opportunity to adjust their rates on progressing to final stages and on reflection of the current lowest submitted rate.</a:t>
            </a:r>
          </a:p>
          <a:p>
            <a:pPr lvl="0">
              <a:lnSpc>
                <a:spcPct val="107000"/>
              </a:lnSpc>
              <a:spcAft>
                <a:spcPts val="0"/>
              </a:spcAft>
            </a:pPr>
            <a:endParaRPr lang="en-AU" sz="1000" i="1" dirty="0">
              <a:solidFill>
                <a:schemeClr val="accent1"/>
              </a:solidFill>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spcAft>
                <a:spcPts val="0"/>
              </a:spcAft>
            </a:pPr>
            <a:r>
              <a:rPr lang="en-AU" sz="1000" i="1" dirty="0">
                <a:solidFill>
                  <a:schemeClr val="accent1"/>
                </a:solidFill>
                <a:latin typeface="Calibri" panose="020F0502020204030204" pitchFamily="34" charset="0"/>
                <a:ea typeface="Calibri" panose="020F0502020204030204" pitchFamily="34" charset="0"/>
                <a:cs typeface="Times New Roman" panose="02020603050405020304" pitchFamily="18" charset="0"/>
              </a:rPr>
              <a:t>The ability to start the negotiation process on a job posting that has the option is determined by a user role permission – start negotiation. So a user must be associated to a user role with “Start negotiation” enabled – providing the client further control over who can start the process.</a:t>
            </a:r>
          </a:p>
          <a:p>
            <a:pPr lvl="0">
              <a:lnSpc>
                <a:spcPct val="107000"/>
              </a:lnSpc>
              <a:spcAft>
                <a:spcPts val="0"/>
              </a:spcAft>
            </a:pPr>
            <a:endParaRPr lang="en-AU" sz="1000" i="1" dirty="0">
              <a:solidFill>
                <a:schemeClr val="accent1"/>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AU" sz="1000" i="1" dirty="0">
                <a:solidFill>
                  <a:schemeClr val="accent1"/>
                </a:solidFill>
                <a:latin typeface="Calibri" panose="020F0502020204030204" pitchFamily="34" charset="0"/>
                <a:ea typeface="Calibri" panose="020F0502020204030204" pitchFamily="34" charset="0"/>
                <a:cs typeface="Times New Roman" panose="02020603050405020304" pitchFamily="18" charset="0"/>
              </a:rPr>
              <a:t>Key consideration is that “show lowest submitted rate” company configuration must be enabled in order for rate negotiation to be enabled. And whilst rate negotiation is flexible on usage, once show lowest submitted rate is enabled on company configuration it will apply to all job postings.</a:t>
            </a:r>
          </a:p>
          <a:p>
            <a:pPr>
              <a:lnSpc>
                <a:spcPct val="107000"/>
              </a:lnSpc>
            </a:pPr>
            <a:r>
              <a:rPr lang="en-AU" sz="1000" i="1" dirty="0">
                <a:solidFill>
                  <a:schemeClr val="accent1"/>
                </a:solidFill>
                <a:latin typeface="Calibri" panose="020F0502020204030204" pitchFamily="34" charset="0"/>
                <a:ea typeface="Calibri" panose="020F0502020204030204" pitchFamily="34" charset="0"/>
                <a:cs typeface="Times New Roman" panose="02020603050405020304" pitchFamily="18" charset="0"/>
              </a:rPr>
              <a:t>The rate negotiation feature is not compatible with  candidate anonymity due to dependencies within the chat feature communicating to suppliers and buyers visibility of candidate name.</a:t>
            </a:r>
          </a:p>
          <a:p>
            <a:pPr lvl="0">
              <a:lnSpc>
                <a:spcPct val="107000"/>
              </a:lnSpc>
              <a:spcAft>
                <a:spcPts val="0"/>
              </a:spcAft>
            </a:pPr>
            <a:endParaRPr lang="en-AU" sz="1000" i="1" dirty="0">
              <a:solidFill>
                <a:schemeClr val="accent1"/>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357296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382A6FF-FD9A-4373-B7A7-EF82E3AD41C0}"/>
              </a:ext>
            </a:extLst>
          </p:cNvPr>
          <p:cNvSpPr/>
          <p:nvPr/>
        </p:nvSpPr>
        <p:spPr>
          <a:xfrm>
            <a:off x="5177171" y="0"/>
            <a:ext cx="1443793" cy="307777"/>
          </a:xfrm>
          <a:prstGeom prst="rect">
            <a:avLst/>
          </a:prstGeom>
          <a:noFill/>
        </p:spPr>
        <p:txBody>
          <a:bodyPr wrap="none" lIns="91440" tIns="45720" rIns="91440" bIns="45720" anchor="t">
            <a:spAutoFit/>
          </a:bodyPr>
          <a:lstStyle/>
          <a:p>
            <a:r>
              <a:rPr lang="en-US" sz="1400" b="1" dirty="0"/>
              <a:t>Rate Negotiation</a:t>
            </a:r>
          </a:p>
        </p:txBody>
      </p:sp>
      <p:sp>
        <p:nvSpPr>
          <p:cNvPr id="15" name="TextBox 14">
            <a:extLst>
              <a:ext uri="{FF2B5EF4-FFF2-40B4-BE49-F238E27FC236}">
                <a16:creationId xmlns:a16="http://schemas.microsoft.com/office/drawing/2014/main" id="{CBFAFA07-70CF-46DD-83E3-2C642C18BA04}"/>
              </a:ext>
            </a:extLst>
          </p:cNvPr>
          <p:cNvSpPr txBox="1"/>
          <p:nvPr/>
        </p:nvSpPr>
        <p:spPr>
          <a:xfrm>
            <a:off x="3770375" y="654884"/>
            <a:ext cx="2858475" cy="261610"/>
          </a:xfrm>
          <a:prstGeom prst="rect">
            <a:avLst/>
          </a:prstGeom>
          <a:noFill/>
        </p:spPr>
        <p:txBody>
          <a:bodyPr wrap="none" rtlCol="0">
            <a:spAutoFit/>
          </a:bodyPr>
          <a:lstStyle/>
          <a:p>
            <a:r>
              <a:rPr lang="en-AU" sz="1100" dirty="0">
                <a:solidFill>
                  <a:schemeClr val="bg1"/>
                </a:solidFill>
              </a:rPr>
              <a:t>Conversations of Value | Solution Components</a:t>
            </a:r>
          </a:p>
        </p:txBody>
      </p:sp>
      <p:sp>
        <p:nvSpPr>
          <p:cNvPr id="61" name="TextBox 60">
            <a:extLst>
              <a:ext uri="{FF2B5EF4-FFF2-40B4-BE49-F238E27FC236}">
                <a16:creationId xmlns:a16="http://schemas.microsoft.com/office/drawing/2014/main" id="{661CF836-03D8-4E66-8B1A-8F250FDADADA}"/>
              </a:ext>
            </a:extLst>
          </p:cNvPr>
          <p:cNvSpPr txBox="1"/>
          <p:nvPr/>
        </p:nvSpPr>
        <p:spPr>
          <a:xfrm>
            <a:off x="0" y="1236951"/>
            <a:ext cx="2171300" cy="338554"/>
          </a:xfrm>
          <a:prstGeom prst="rect">
            <a:avLst/>
          </a:prstGeom>
          <a:noFill/>
        </p:spPr>
        <p:txBody>
          <a:bodyPr wrap="none" rtlCol="0">
            <a:spAutoFit/>
          </a:bodyPr>
          <a:lstStyle/>
          <a:p>
            <a:r>
              <a:rPr lang="en-AU" sz="1600" b="1" dirty="0">
                <a:solidFill>
                  <a:srgbClr val="F0AB00"/>
                </a:solidFill>
              </a:rPr>
              <a:t>Configuration Example:</a:t>
            </a:r>
          </a:p>
        </p:txBody>
      </p:sp>
      <p:sp>
        <p:nvSpPr>
          <p:cNvPr id="12" name="TextBox 11">
            <a:extLst>
              <a:ext uri="{FF2B5EF4-FFF2-40B4-BE49-F238E27FC236}">
                <a16:creationId xmlns:a16="http://schemas.microsoft.com/office/drawing/2014/main" id="{78F4ECFD-0E29-4B78-91D2-845FD90A69F3}"/>
              </a:ext>
            </a:extLst>
          </p:cNvPr>
          <p:cNvSpPr txBox="1"/>
          <p:nvPr/>
        </p:nvSpPr>
        <p:spPr>
          <a:xfrm>
            <a:off x="314993" y="572681"/>
            <a:ext cx="3455382" cy="584775"/>
          </a:xfrm>
          <a:prstGeom prst="rect">
            <a:avLst/>
          </a:prstGeom>
          <a:noFill/>
        </p:spPr>
        <p:txBody>
          <a:bodyPr wrap="square" lIns="91440" tIns="45720" rIns="91440" bIns="45720" rtlCol="0" anchor="t">
            <a:spAutoFit/>
          </a:bodyPr>
          <a:lstStyle/>
          <a:p>
            <a:r>
              <a:rPr lang="en-AU" sz="1600" b="1" dirty="0">
                <a:solidFill>
                  <a:schemeClr val="accent4"/>
                </a:solidFill>
              </a:rPr>
              <a:t>Rate</a:t>
            </a:r>
            <a:r>
              <a:rPr lang="en-AU" sz="1600" b="1" dirty="0">
                <a:solidFill>
                  <a:schemeClr val="bg1"/>
                </a:solidFill>
              </a:rPr>
              <a:t> </a:t>
            </a:r>
            <a:r>
              <a:rPr lang="en-AU" sz="1600" b="1" dirty="0">
                <a:solidFill>
                  <a:srgbClr val="F0AB00"/>
                </a:solidFill>
              </a:rPr>
              <a:t>Negotiation (and show lowest submitted rate)</a:t>
            </a:r>
          </a:p>
        </p:txBody>
      </p:sp>
      <p:sp>
        <p:nvSpPr>
          <p:cNvPr id="16" name="TextBox 15">
            <a:extLst>
              <a:ext uri="{FF2B5EF4-FFF2-40B4-BE49-F238E27FC236}">
                <a16:creationId xmlns:a16="http://schemas.microsoft.com/office/drawing/2014/main" id="{69B0BE63-BA72-426C-BF9E-F6DA5F4DC3C6}"/>
              </a:ext>
            </a:extLst>
          </p:cNvPr>
          <p:cNvSpPr txBox="1"/>
          <p:nvPr/>
        </p:nvSpPr>
        <p:spPr>
          <a:xfrm>
            <a:off x="131602" y="1549830"/>
            <a:ext cx="6489362" cy="707886"/>
          </a:xfrm>
          <a:prstGeom prst="rect">
            <a:avLst/>
          </a:prstGeom>
          <a:noFill/>
        </p:spPr>
        <p:txBody>
          <a:bodyPr wrap="square" rtlCol="0">
            <a:spAutoFit/>
          </a:bodyPr>
          <a:lstStyle/>
          <a:p>
            <a:r>
              <a:rPr lang="en-AU" sz="1000" i="1" dirty="0">
                <a:solidFill>
                  <a:schemeClr val="accent1"/>
                </a:solidFill>
              </a:rPr>
              <a:t>Before we even start the rate negotiation process, we can see below that that the dependant configuration of “show lowest rate to supplier is already encouraging competitive sourcing. Once there is at least one candidate under consideration, suppliers can see the current lowest submitted bill rate of candidates when they are submitting new candidates for consideration (screen below is suppliers view when submitting candidate).</a:t>
            </a:r>
          </a:p>
        </p:txBody>
      </p:sp>
      <p:pic>
        <p:nvPicPr>
          <p:cNvPr id="19" name="Picture 18">
            <a:extLst>
              <a:ext uri="{FF2B5EF4-FFF2-40B4-BE49-F238E27FC236}">
                <a16:creationId xmlns:a16="http://schemas.microsoft.com/office/drawing/2014/main" id="{08B83910-3780-4919-8E0F-3CF6AA8FD55F}"/>
              </a:ext>
            </a:extLst>
          </p:cNvPr>
          <p:cNvPicPr>
            <a:picLocks noChangeAspect="1"/>
          </p:cNvPicPr>
          <p:nvPr/>
        </p:nvPicPr>
        <p:blipFill>
          <a:blip r:embed="rId2"/>
          <a:stretch>
            <a:fillRect/>
          </a:stretch>
        </p:blipFill>
        <p:spPr>
          <a:xfrm>
            <a:off x="-52717" y="2257716"/>
            <a:ext cx="6858000" cy="3279913"/>
          </a:xfrm>
          <a:prstGeom prst="rect">
            <a:avLst/>
          </a:prstGeom>
        </p:spPr>
      </p:pic>
      <p:pic>
        <p:nvPicPr>
          <p:cNvPr id="24" name="Picture 23">
            <a:extLst>
              <a:ext uri="{FF2B5EF4-FFF2-40B4-BE49-F238E27FC236}">
                <a16:creationId xmlns:a16="http://schemas.microsoft.com/office/drawing/2014/main" id="{7231D5BF-1F10-422C-AE9C-9B695FF636E8}"/>
              </a:ext>
            </a:extLst>
          </p:cNvPr>
          <p:cNvPicPr>
            <a:picLocks noChangeAspect="1"/>
          </p:cNvPicPr>
          <p:nvPr/>
        </p:nvPicPr>
        <p:blipFill rotWithShape="1">
          <a:blip r:embed="rId3"/>
          <a:srcRect b="19830"/>
          <a:stretch/>
        </p:blipFill>
        <p:spPr>
          <a:xfrm>
            <a:off x="131602" y="6136959"/>
            <a:ext cx="6382440" cy="2680583"/>
          </a:xfrm>
          <a:prstGeom prst="rect">
            <a:avLst/>
          </a:prstGeom>
        </p:spPr>
      </p:pic>
      <p:sp>
        <p:nvSpPr>
          <p:cNvPr id="25" name="TextBox 24">
            <a:extLst>
              <a:ext uri="{FF2B5EF4-FFF2-40B4-BE49-F238E27FC236}">
                <a16:creationId xmlns:a16="http://schemas.microsoft.com/office/drawing/2014/main" id="{8A04C30F-6599-4789-96BE-67DB7636C632}"/>
              </a:ext>
            </a:extLst>
          </p:cNvPr>
          <p:cNvSpPr txBox="1"/>
          <p:nvPr/>
        </p:nvSpPr>
        <p:spPr>
          <a:xfrm>
            <a:off x="237036" y="5537629"/>
            <a:ext cx="6382440" cy="400110"/>
          </a:xfrm>
          <a:prstGeom prst="rect">
            <a:avLst/>
          </a:prstGeom>
          <a:noFill/>
        </p:spPr>
        <p:txBody>
          <a:bodyPr wrap="square" rtlCol="0">
            <a:spAutoFit/>
          </a:bodyPr>
          <a:lstStyle/>
          <a:p>
            <a:r>
              <a:rPr lang="en-AU" sz="1000" i="1" dirty="0">
                <a:solidFill>
                  <a:schemeClr val="accent1"/>
                </a:solidFill>
              </a:rPr>
              <a:t>Suppliers have now submitted candidates, buyer has reviewed job seekers and selected shortlisted or interviewed candidates, now the buyer has opportunity to start negotiation process with suppliers.</a:t>
            </a:r>
          </a:p>
        </p:txBody>
      </p:sp>
    </p:spTree>
    <p:extLst>
      <p:ext uri="{BB962C8B-B14F-4D97-AF65-F5344CB8AC3E}">
        <p14:creationId xmlns:p14="http://schemas.microsoft.com/office/powerpoint/2010/main" val="40607868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382A6FF-FD9A-4373-B7A7-EF82E3AD41C0}"/>
              </a:ext>
            </a:extLst>
          </p:cNvPr>
          <p:cNvSpPr/>
          <p:nvPr/>
        </p:nvSpPr>
        <p:spPr>
          <a:xfrm>
            <a:off x="5177171" y="0"/>
            <a:ext cx="1443793" cy="307777"/>
          </a:xfrm>
          <a:prstGeom prst="rect">
            <a:avLst/>
          </a:prstGeom>
          <a:noFill/>
        </p:spPr>
        <p:txBody>
          <a:bodyPr wrap="none" lIns="91440" tIns="45720" rIns="91440" bIns="45720" anchor="t">
            <a:spAutoFit/>
          </a:bodyPr>
          <a:lstStyle/>
          <a:p>
            <a:r>
              <a:rPr lang="en-US" sz="1400" b="1" dirty="0"/>
              <a:t>Rate Negotiation</a:t>
            </a:r>
          </a:p>
        </p:txBody>
      </p:sp>
      <p:sp>
        <p:nvSpPr>
          <p:cNvPr id="15" name="TextBox 14">
            <a:extLst>
              <a:ext uri="{FF2B5EF4-FFF2-40B4-BE49-F238E27FC236}">
                <a16:creationId xmlns:a16="http://schemas.microsoft.com/office/drawing/2014/main" id="{CBFAFA07-70CF-46DD-83E3-2C642C18BA04}"/>
              </a:ext>
            </a:extLst>
          </p:cNvPr>
          <p:cNvSpPr txBox="1"/>
          <p:nvPr/>
        </p:nvSpPr>
        <p:spPr>
          <a:xfrm>
            <a:off x="3770375" y="654884"/>
            <a:ext cx="2858475" cy="261610"/>
          </a:xfrm>
          <a:prstGeom prst="rect">
            <a:avLst/>
          </a:prstGeom>
          <a:noFill/>
        </p:spPr>
        <p:txBody>
          <a:bodyPr wrap="none" rtlCol="0">
            <a:spAutoFit/>
          </a:bodyPr>
          <a:lstStyle/>
          <a:p>
            <a:r>
              <a:rPr lang="en-AU" sz="1100" dirty="0">
                <a:solidFill>
                  <a:schemeClr val="bg1"/>
                </a:solidFill>
              </a:rPr>
              <a:t>Conversations of Value | Solution Components</a:t>
            </a:r>
          </a:p>
        </p:txBody>
      </p:sp>
      <p:sp>
        <p:nvSpPr>
          <p:cNvPr id="61" name="TextBox 60">
            <a:extLst>
              <a:ext uri="{FF2B5EF4-FFF2-40B4-BE49-F238E27FC236}">
                <a16:creationId xmlns:a16="http://schemas.microsoft.com/office/drawing/2014/main" id="{661CF836-03D8-4E66-8B1A-8F250FDADADA}"/>
              </a:ext>
            </a:extLst>
          </p:cNvPr>
          <p:cNvSpPr txBox="1"/>
          <p:nvPr/>
        </p:nvSpPr>
        <p:spPr>
          <a:xfrm>
            <a:off x="0" y="1236951"/>
            <a:ext cx="2171300" cy="338554"/>
          </a:xfrm>
          <a:prstGeom prst="rect">
            <a:avLst/>
          </a:prstGeom>
          <a:noFill/>
        </p:spPr>
        <p:txBody>
          <a:bodyPr wrap="none" rtlCol="0">
            <a:spAutoFit/>
          </a:bodyPr>
          <a:lstStyle/>
          <a:p>
            <a:r>
              <a:rPr lang="en-AU" sz="1600" b="1" dirty="0">
                <a:solidFill>
                  <a:srgbClr val="F0AB00"/>
                </a:solidFill>
              </a:rPr>
              <a:t>Configuration Example:</a:t>
            </a:r>
          </a:p>
        </p:txBody>
      </p:sp>
      <p:sp>
        <p:nvSpPr>
          <p:cNvPr id="12" name="TextBox 11">
            <a:extLst>
              <a:ext uri="{FF2B5EF4-FFF2-40B4-BE49-F238E27FC236}">
                <a16:creationId xmlns:a16="http://schemas.microsoft.com/office/drawing/2014/main" id="{78F4ECFD-0E29-4B78-91D2-845FD90A69F3}"/>
              </a:ext>
            </a:extLst>
          </p:cNvPr>
          <p:cNvSpPr txBox="1"/>
          <p:nvPr/>
        </p:nvSpPr>
        <p:spPr>
          <a:xfrm>
            <a:off x="407781" y="585634"/>
            <a:ext cx="3455382" cy="584775"/>
          </a:xfrm>
          <a:prstGeom prst="rect">
            <a:avLst/>
          </a:prstGeom>
          <a:noFill/>
        </p:spPr>
        <p:txBody>
          <a:bodyPr wrap="square" lIns="91440" tIns="45720" rIns="91440" bIns="45720" rtlCol="0" anchor="t">
            <a:spAutoFit/>
          </a:bodyPr>
          <a:lstStyle/>
          <a:p>
            <a:r>
              <a:rPr lang="en-AU" sz="1600" b="1" dirty="0">
                <a:solidFill>
                  <a:schemeClr val="accent4"/>
                </a:solidFill>
              </a:rPr>
              <a:t>Rate</a:t>
            </a:r>
            <a:r>
              <a:rPr lang="en-AU" sz="1600" b="1" dirty="0">
                <a:solidFill>
                  <a:schemeClr val="bg1"/>
                </a:solidFill>
              </a:rPr>
              <a:t> </a:t>
            </a:r>
            <a:r>
              <a:rPr lang="en-AU" sz="1600" b="1" dirty="0">
                <a:solidFill>
                  <a:srgbClr val="F0AB00"/>
                </a:solidFill>
              </a:rPr>
              <a:t>Negotiation (and show lowest submitted rate)</a:t>
            </a:r>
          </a:p>
        </p:txBody>
      </p:sp>
      <p:pic>
        <p:nvPicPr>
          <p:cNvPr id="3" name="Picture 2">
            <a:extLst>
              <a:ext uri="{FF2B5EF4-FFF2-40B4-BE49-F238E27FC236}">
                <a16:creationId xmlns:a16="http://schemas.microsoft.com/office/drawing/2014/main" id="{08A998D0-9DBA-4DA4-810F-AD4023F2C04C}"/>
              </a:ext>
            </a:extLst>
          </p:cNvPr>
          <p:cNvPicPr>
            <a:picLocks noChangeAspect="1"/>
          </p:cNvPicPr>
          <p:nvPr/>
        </p:nvPicPr>
        <p:blipFill>
          <a:blip r:embed="rId2"/>
          <a:stretch>
            <a:fillRect/>
          </a:stretch>
        </p:blipFill>
        <p:spPr>
          <a:xfrm>
            <a:off x="0" y="1640521"/>
            <a:ext cx="4751294" cy="1335359"/>
          </a:xfrm>
          <a:prstGeom prst="rect">
            <a:avLst/>
          </a:prstGeom>
        </p:spPr>
      </p:pic>
      <p:pic>
        <p:nvPicPr>
          <p:cNvPr id="5" name="Picture 4">
            <a:extLst>
              <a:ext uri="{FF2B5EF4-FFF2-40B4-BE49-F238E27FC236}">
                <a16:creationId xmlns:a16="http://schemas.microsoft.com/office/drawing/2014/main" id="{519AFAAF-257C-47B1-94C4-0C05CAA4A52E}"/>
              </a:ext>
            </a:extLst>
          </p:cNvPr>
          <p:cNvPicPr>
            <a:picLocks noChangeAspect="1"/>
          </p:cNvPicPr>
          <p:nvPr/>
        </p:nvPicPr>
        <p:blipFill>
          <a:blip r:embed="rId3"/>
          <a:stretch>
            <a:fillRect/>
          </a:stretch>
        </p:blipFill>
        <p:spPr>
          <a:xfrm>
            <a:off x="0" y="3311259"/>
            <a:ext cx="6858000" cy="2028423"/>
          </a:xfrm>
          <a:prstGeom prst="rect">
            <a:avLst/>
          </a:prstGeom>
        </p:spPr>
      </p:pic>
      <p:pic>
        <p:nvPicPr>
          <p:cNvPr id="9" name="Picture 8">
            <a:extLst>
              <a:ext uri="{FF2B5EF4-FFF2-40B4-BE49-F238E27FC236}">
                <a16:creationId xmlns:a16="http://schemas.microsoft.com/office/drawing/2014/main" id="{9F20BF54-2DC7-4225-B4DE-1A1EFF1D354B}"/>
              </a:ext>
            </a:extLst>
          </p:cNvPr>
          <p:cNvPicPr>
            <a:picLocks noChangeAspect="1"/>
          </p:cNvPicPr>
          <p:nvPr/>
        </p:nvPicPr>
        <p:blipFill rotWithShape="1">
          <a:blip r:embed="rId4"/>
          <a:srcRect l="56064"/>
          <a:stretch/>
        </p:blipFill>
        <p:spPr>
          <a:xfrm>
            <a:off x="3659790" y="5504731"/>
            <a:ext cx="3018918" cy="1945410"/>
          </a:xfrm>
          <a:prstGeom prst="rect">
            <a:avLst/>
          </a:prstGeom>
        </p:spPr>
      </p:pic>
      <p:sp>
        <p:nvSpPr>
          <p:cNvPr id="10" name="TextBox 9">
            <a:extLst>
              <a:ext uri="{FF2B5EF4-FFF2-40B4-BE49-F238E27FC236}">
                <a16:creationId xmlns:a16="http://schemas.microsoft.com/office/drawing/2014/main" id="{A3A35ED4-C73D-4B02-884F-6FF7E89B20C3}"/>
              </a:ext>
            </a:extLst>
          </p:cNvPr>
          <p:cNvSpPr txBox="1"/>
          <p:nvPr/>
        </p:nvSpPr>
        <p:spPr>
          <a:xfrm>
            <a:off x="206188" y="5666096"/>
            <a:ext cx="3361765" cy="400110"/>
          </a:xfrm>
          <a:prstGeom prst="rect">
            <a:avLst/>
          </a:prstGeom>
          <a:noFill/>
        </p:spPr>
        <p:txBody>
          <a:bodyPr wrap="square" rtlCol="0">
            <a:spAutoFit/>
          </a:bodyPr>
          <a:lstStyle/>
          <a:p>
            <a:r>
              <a:rPr lang="en-AU" sz="1000" i="1" dirty="0">
                <a:solidFill>
                  <a:schemeClr val="accent1"/>
                </a:solidFill>
              </a:rPr>
              <a:t>(The content of the chat message is configurable via buyers messaging settings)</a:t>
            </a:r>
          </a:p>
        </p:txBody>
      </p:sp>
    </p:spTree>
    <p:extLst>
      <p:ext uri="{BB962C8B-B14F-4D97-AF65-F5344CB8AC3E}">
        <p14:creationId xmlns:p14="http://schemas.microsoft.com/office/powerpoint/2010/main" val="18133145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382A6FF-FD9A-4373-B7A7-EF82E3AD41C0}"/>
              </a:ext>
            </a:extLst>
          </p:cNvPr>
          <p:cNvSpPr/>
          <p:nvPr/>
        </p:nvSpPr>
        <p:spPr>
          <a:xfrm>
            <a:off x="5177171" y="0"/>
            <a:ext cx="1443793" cy="307777"/>
          </a:xfrm>
          <a:prstGeom prst="rect">
            <a:avLst/>
          </a:prstGeom>
          <a:noFill/>
        </p:spPr>
        <p:txBody>
          <a:bodyPr wrap="none" lIns="91440" tIns="45720" rIns="91440" bIns="45720" anchor="t">
            <a:spAutoFit/>
          </a:bodyPr>
          <a:lstStyle/>
          <a:p>
            <a:r>
              <a:rPr lang="en-US" sz="1400" b="1" dirty="0"/>
              <a:t>Rate Negotiation</a:t>
            </a:r>
          </a:p>
        </p:txBody>
      </p:sp>
      <p:sp>
        <p:nvSpPr>
          <p:cNvPr id="15" name="TextBox 14">
            <a:extLst>
              <a:ext uri="{FF2B5EF4-FFF2-40B4-BE49-F238E27FC236}">
                <a16:creationId xmlns:a16="http://schemas.microsoft.com/office/drawing/2014/main" id="{CBFAFA07-70CF-46DD-83E3-2C642C18BA04}"/>
              </a:ext>
            </a:extLst>
          </p:cNvPr>
          <p:cNvSpPr txBox="1"/>
          <p:nvPr/>
        </p:nvSpPr>
        <p:spPr>
          <a:xfrm>
            <a:off x="3770375" y="654884"/>
            <a:ext cx="2858475" cy="261610"/>
          </a:xfrm>
          <a:prstGeom prst="rect">
            <a:avLst/>
          </a:prstGeom>
          <a:noFill/>
        </p:spPr>
        <p:txBody>
          <a:bodyPr wrap="none" rtlCol="0">
            <a:spAutoFit/>
          </a:bodyPr>
          <a:lstStyle/>
          <a:p>
            <a:r>
              <a:rPr lang="en-AU" sz="1100" dirty="0">
                <a:solidFill>
                  <a:schemeClr val="bg1"/>
                </a:solidFill>
              </a:rPr>
              <a:t>Conversations of Value | Solution Components</a:t>
            </a:r>
          </a:p>
        </p:txBody>
      </p:sp>
      <p:sp>
        <p:nvSpPr>
          <p:cNvPr id="61" name="TextBox 60">
            <a:extLst>
              <a:ext uri="{FF2B5EF4-FFF2-40B4-BE49-F238E27FC236}">
                <a16:creationId xmlns:a16="http://schemas.microsoft.com/office/drawing/2014/main" id="{661CF836-03D8-4E66-8B1A-8F250FDADADA}"/>
              </a:ext>
            </a:extLst>
          </p:cNvPr>
          <p:cNvSpPr txBox="1"/>
          <p:nvPr/>
        </p:nvSpPr>
        <p:spPr>
          <a:xfrm>
            <a:off x="0" y="1236951"/>
            <a:ext cx="2171300" cy="338554"/>
          </a:xfrm>
          <a:prstGeom prst="rect">
            <a:avLst/>
          </a:prstGeom>
          <a:noFill/>
        </p:spPr>
        <p:txBody>
          <a:bodyPr wrap="none" rtlCol="0">
            <a:spAutoFit/>
          </a:bodyPr>
          <a:lstStyle/>
          <a:p>
            <a:r>
              <a:rPr lang="en-AU" sz="1600" b="1" dirty="0">
                <a:solidFill>
                  <a:srgbClr val="F0AB00"/>
                </a:solidFill>
              </a:rPr>
              <a:t>Configuration Example:</a:t>
            </a:r>
          </a:p>
        </p:txBody>
      </p:sp>
      <p:sp>
        <p:nvSpPr>
          <p:cNvPr id="12" name="TextBox 11">
            <a:extLst>
              <a:ext uri="{FF2B5EF4-FFF2-40B4-BE49-F238E27FC236}">
                <a16:creationId xmlns:a16="http://schemas.microsoft.com/office/drawing/2014/main" id="{78F4ECFD-0E29-4B78-91D2-845FD90A69F3}"/>
              </a:ext>
            </a:extLst>
          </p:cNvPr>
          <p:cNvSpPr txBox="1"/>
          <p:nvPr/>
        </p:nvSpPr>
        <p:spPr>
          <a:xfrm>
            <a:off x="407781" y="585634"/>
            <a:ext cx="3455382" cy="584775"/>
          </a:xfrm>
          <a:prstGeom prst="rect">
            <a:avLst/>
          </a:prstGeom>
          <a:noFill/>
        </p:spPr>
        <p:txBody>
          <a:bodyPr wrap="square" lIns="91440" tIns="45720" rIns="91440" bIns="45720" rtlCol="0" anchor="t">
            <a:spAutoFit/>
          </a:bodyPr>
          <a:lstStyle/>
          <a:p>
            <a:r>
              <a:rPr lang="en-AU" sz="1600" b="1" dirty="0">
                <a:solidFill>
                  <a:schemeClr val="accent4"/>
                </a:solidFill>
              </a:rPr>
              <a:t>Rate</a:t>
            </a:r>
            <a:r>
              <a:rPr lang="en-AU" sz="1600" b="1" dirty="0">
                <a:solidFill>
                  <a:schemeClr val="bg1"/>
                </a:solidFill>
              </a:rPr>
              <a:t> </a:t>
            </a:r>
            <a:r>
              <a:rPr lang="en-AU" sz="1600" b="1" dirty="0">
                <a:solidFill>
                  <a:srgbClr val="F0AB00"/>
                </a:solidFill>
              </a:rPr>
              <a:t>Negotiation (and show lowest submitted rate)</a:t>
            </a:r>
          </a:p>
        </p:txBody>
      </p:sp>
      <p:pic>
        <p:nvPicPr>
          <p:cNvPr id="4" name="Picture 3">
            <a:extLst>
              <a:ext uri="{FF2B5EF4-FFF2-40B4-BE49-F238E27FC236}">
                <a16:creationId xmlns:a16="http://schemas.microsoft.com/office/drawing/2014/main" id="{932B26FA-A6F3-411C-9EA1-D38AC343A3A1}"/>
              </a:ext>
            </a:extLst>
          </p:cNvPr>
          <p:cNvPicPr>
            <a:picLocks noChangeAspect="1"/>
          </p:cNvPicPr>
          <p:nvPr/>
        </p:nvPicPr>
        <p:blipFill>
          <a:blip r:embed="rId2"/>
          <a:stretch>
            <a:fillRect/>
          </a:stretch>
        </p:blipFill>
        <p:spPr>
          <a:xfrm>
            <a:off x="13447" y="2486791"/>
            <a:ext cx="6858000" cy="2634148"/>
          </a:xfrm>
          <a:prstGeom prst="rect">
            <a:avLst/>
          </a:prstGeom>
        </p:spPr>
      </p:pic>
      <p:sp>
        <p:nvSpPr>
          <p:cNvPr id="6" name="TextBox 5">
            <a:extLst>
              <a:ext uri="{FF2B5EF4-FFF2-40B4-BE49-F238E27FC236}">
                <a16:creationId xmlns:a16="http://schemas.microsoft.com/office/drawing/2014/main" id="{2F2554EA-2F27-4722-A0E5-8A5D037D2BB4}"/>
              </a:ext>
            </a:extLst>
          </p:cNvPr>
          <p:cNvSpPr txBox="1"/>
          <p:nvPr/>
        </p:nvSpPr>
        <p:spPr>
          <a:xfrm>
            <a:off x="207266" y="1626775"/>
            <a:ext cx="6413697" cy="707886"/>
          </a:xfrm>
          <a:prstGeom prst="rect">
            <a:avLst/>
          </a:prstGeom>
          <a:noFill/>
        </p:spPr>
        <p:txBody>
          <a:bodyPr wrap="square" rtlCol="0">
            <a:spAutoFit/>
          </a:bodyPr>
          <a:lstStyle/>
          <a:p>
            <a:r>
              <a:rPr lang="en-AU" sz="1000" i="1" dirty="0">
                <a:solidFill>
                  <a:schemeClr val="accent1"/>
                </a:solidFill>
              </a:rPr>
              <a:t>With the negotiation process now initiated by the buyer, the supplier has been notified, the supplier can now review the job seekers still under consideration, can see what the current lowest submitted bill rate, compare that with their candidate(s)  current bill rate, and then has the opportunity to edit the rates of their candidates if they wish to align with a more competitive rate (or then can leave the rate as is, there is no mandate required for the rate to be changed).</a:t>
            </a:r>
          </a:p>
        </p:txBody>
      </p:sp>
      <p:sp>
        <p:nvSpPr>
          <p:cNvPr id="7" name="TextBox 6">
            <a:extLst>
              <a:ext uri="{FF2B5EF4-FFF2-40B4-BE49-F238E27FC236}">
                <a16:creationId xmlns:a16="http://schemas.microsoft.com/office/drawing/2014/main" id="{2D38EED1-5472-4890-A699-D85A736EC75E}"/>
              </a:ext>
            </a:extLst>
          </p:cNvPr>
          <p:cNvSpPr txBox="1"/>
          <p:nvPr/>
        </p:nvSpPr>
        <p:spPr>
          <a:xfrm>
            <a:off x="170781" y="5154182"/>
            <a:ext cx="6405811" cy="553998"/>
          </a:xfrm>
          <a:prstGeom prst="rect">
            <a:avLst/>
          </a:prstGeom>
          <a:noFill/>
        </p:spPr>
        <p:txBody>
          <a:bodyPr wrap="square" rtlCol="0">
            <a:spAutoFit/>
          </a:bodyPr>
          <a:lstStyle/>
          <a:p>
            <a:r>
              <a:rPr lang="en-US" sz="1000" i="1" dirty="0">
                <a:solidFill>
                  <a:schemeClr val="accent1"/>
                </a:solidFill>
              </a:rPr>
              <a:t>Every time a supplier edits a job seekers rate, a system generated chat will be sent out to all the participating candidates suppliers that another supplier has edited the job seekers rate – further promoting the competitive sourcing strategy.</a:t>
            </a:r>
          </a:p>
          <a:p>
            <a:endParaRPr lang="en-US" sz="1000" dirty="0"/>
          </a:p>
        </p:txBody>
      </p:sp>
      <p:pic>
        <p:nvPicPr>
          <p:cNvPr id="13" name="Picture 12">
            <a:extLst>
              <a:ext uri="{FF2B5EF4-FFF2-40B4-BE49-F238E27FC236}">
                <a16:creationId xmlns:a16="http://schemas.microsoft.com/office/drawing/2014/main" id="{4EEF3F4A-33E6-4624-8FB5-EC72DD1F73CE}"/>
              </a:ext>
            </a:extLst>
          </p:cNvPr>
          <p:cNvPicPr>
            <a:picLocks noChangeAspect="1"/>
          </p:cNvPicPr>
          <p:nvPr/>
        </p:nvPicPr>
        <p:blipFill>
          <a:blip r:embed="rId3"/>
          <a:stretch>
            <a:fillRect/>
          </a:stretch>
        </p:blipFill>
        <p:spPr>
          <a:xfrm>
            <a:off x="13447" y="5595679"/>
            <a:ext cx="6858000" cy="2191114"/>
          </a:xfrm>
          <a:prstGeom prst="rect">
            <a:avLst/>
          </a:prstGeom>
        </p:spPr>
      </p:pic>
      <p:sp>
        <p:nvSpPr>
          <p:cNvPr id="14" name="TextBox 13">
            <a:extLst>
              <a:ext uri="{FF2B5EF4-FFF2-40B4-BE49-F238E27FC236}">
                <a16:creationId xmlns:a16="http://schemas.microsoft.com/office/drawing/2014/main" id="{5F505FFD-1664-4BFB-8215-EF931960B937}"/>
              </a:ext>
            </a:extLst>
          </p:cNvPr>
          <p:cNvSpPr txBox="1"/>
          <p:nvPr/>
        </p:nvSpPr>
        <p:spPr>
          <a:xfrm>
            <a:off x="170781" y="7951291"/>
            <a:ext cx="6413698" cy="861774"/>
          </a:xfrm>
          <a:prstGeom prst="rect">
            <a:avLst/>
          </a:prstGeom>
          <a:noFill/>
        </p:spPr>
        <p:txBody>
          <a:bodyPr wrap="square" rtlCol="0">
            <a:spAutoFit/>
          </a:bodyPr>
          <a:lstStyle/>
          <a:p>
            <a:r>
              <a:rPr lang="en-AU" sz="1000" i="1" dirty="0">
                <a:solidFill>
                  <a:schemeClr val="accent1"/>
                </a:solidFill>
              </a:rPr>
              <a:t>Savings generated to the business via this config can be directly reported via the job seeker reporting fields</a:t>
            </a:r>
          </a:p>
          <a:p>
            <a:r>
              <a:rPr lang="en-AU" sz="1000" i="1" dirty="0">
                <a:solidFill>
                  <a:schemeClr val="accent1"/>
                </a:solidFill>
              </a:rPr>
              <a:t>Original bill rate = original bill rate the supplier submitted job seeker for</a:t>
            </a:r>
          </a:p>
          <a:p>
            <a:r>
              <a:rPr lang="en-AU" sz="1000" i="1" dirty="0">
                <a:solidFill>
                  <a:schemeClr val="accent1"/>
                </a:solidFill>
              </a:rPr>
              <a:t>Presented bill rate = current (most recently updated) bill rate the supplier submitted job seeker for</a:t>
            </a:r>
          </a:p>
          <a:p>
            <a:r>
              <a:rPr lang="en-AU" sz="1000" i="1" dirty="0">
                <a:solidFill>
                  <a:schemeClr val="accent1"/>
                </a:solidFill>
              </a:rPr>
              <a:t>First work order bill rate = committed bill rate on original work order (to further capture any savings generated between job seeker submission rate negotiation, and agreement on final terms for work order bill rate.</a:t>
            </a:r>
          </a:p>
        </p:txBody>
      </p:sp>
    </p:spTree>
    <p:extLst>
      <p:ext uri="{BB962C8B-B14F-4D97-AF65-F5344CB8AC3E}">
        <p14:creationId xmlns:p14="http://schemas.microsoft.com/office/powerpoint/2010/main" val="2662518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382A6FF-FD9A-4373-B7A7-EF82E3AD41C0}"/>
              </a:ext>
            </a:extLst>
          </p:cNvPr>
          <p:cNvSpPr/>
          <p:nvPr/>
        </p:nvSpPr>
        <p:spPr>
          <a:xfrm>
            <a:off x="5177171" y="0"/>
            <a:ext cx="1443793" cy="307777"/>
          </a:xfrm>
          <a:prstGeom prst="rect">
            <a:avLst/>
          </a:prstGeom>
          <a:noFill/>
        </p:spPr>
        <p:txBody>
          <a:bodyPr wrap="none" lIns="91440" tIns="45720" rIns="91440" bIns="45720" anchor="t">
            <a:spAutoFit/>
          </a:bodyPr>
          <a:lstStyle/>
          <a:p>
            <a:r>
              <a:rPr lang="en-US" sz="1400" b="1" dirty="0"/>
              <a:t>Rate Negotiation</a:t>
            </a:r>
          </a:p>
        </p:txBody>
      </p:sp>
      <p:sp>
        <p:nvSpPr>
          <p:cNvPr id="15" name="TextBox 14">
            <a:extLst>
              <a:ext uri="{FF2B5EF4-FFF2-40B4-BE49-F238E27FC236}">
                <a16:creationId xmlns:a16="http://schemas.microsoft.com/office/drawing/2014/main" id="{CBFAFA07-70CF-46DD-83E3-2C642C18BA04}"/>
              </a:ext>
            </a:extLst>
          </p:cNvPr>
          <p:cNvSpPr txBox="1"/>
          <p:nvPr/>
        </p:nvSpPr>
        <p:spPr>
          <a:xfrm>
            <a:off x="3770375" y="654884"/>
            <a:ext cx="2858475" cy="261610"/>
          </a:xfrm>
          <a:prstGeom prst="rect">
            <a:avLst/>
          </a:prstGeom>
          <a:noFill/>
        </p:spPr>
        <p:txBody>
          <a:bodyPr wrap="none" rtlCol="0">
            <a:spAutoFit/>
          </a:bodyPr>
          <a:lstStyle/>
          <a:p>
            <a:r>
              <a:rPr lang="en-AU" sz="1100" dirty="0">
                <a:solidFill>
                  <a:schemeClr val="bg1"/>
                </a:solidFill>
              </a:rPr>
              <a:t>Conversations of Value | Solution Components</a:t>
            </a:r>
          </a:p>
        </p:txBody>
      </p:sp>
      <p:sp>
        <p:nvSpPr>
          <p:cNvPr id="61" name="TextBox 60">
            <a:extLst>
              <a:ext uri="{FF2B5EF4-FFF2-40B4-BE49-F238E27FC236}">
                <a16:creationId xmlns:a16="http://schemas.microsoft.com/office/drawing/2014/main" id="{661CF836-03D8-4E66-8B1A-8F250FDADADA}"/>
              </a:ext>
            </a:extLst>
          </p:cNvPr>
          <p:cNvSpPr txBox="1"/>
          <p:nvPr/>
        </p:nvSpPr>
        <p:spPr>
          <a:xfrm>
            <a:off x="310896" y="1362456"/>
            <a:ext cx="5041033" cy="338554"/>
          </a:xfrm>
          <a:prstGeom prst="rect">
            <a:avLst/>
          </a:prstGeom>
          <a:noFill/>
        </p:spPr>
        <p:txBody>
          <a:bodyPr wrap="square" rtlCol="0">
            <a:spAutoFit/>
          </a:bodyPr>
          <a:lstStyle/>
          <a:p>
            <a:r>
              <a:rPr lang="en-AU" sz="1600" b="1" dirty="0">
                <a:solidFill>
                  <a:srgbClr val="F0AB00"/>
                </a:solidFill>
                <a:latin typeface="Calibri" panose="020F0502020204030204" pitchFamily="34" charset="0"/>
                <a:cs typeface="Times New Roman" panose="02020603050405020304" pitchFamily="18" charset="0"/>
              </a:rPr>
              <a:t>Configuring the Solution Component</a:t>
            </a:r>
            <a:r>
              <a:rPr lang="en-AU" sz="1600" b="1" dirty="0">
                <a:solidFill>
                  <a:srgbClr val="F0AB00"/>
                </a:solidFill>
              </a:rPr>
              <a:t>:</a:t>
            </a:r>
          </a:p>
        </p:txBody>
      </p:sp>
      <p:pic>
        <p:nvPicPr>
          <p:cNvPr id="17" name="Picture 16">
            <a:extLst>
              <a:ext uri="{FF2B5EF4-FFF2-40B4-BE49-F238E27FC236}">
                <a16:creationId xmlns:a16="http://schemas.microsoft.com/office/drawing/2014/main" id="{2F673035-992A-4949-8ECF-911B4E4633E5}"/>
              </a:ext>
            </a:extLst>
          </p:cNvPr>
          <p:cNvPicPr>
            <a:picLocks noChangeAspect="1"/>
          </p:cNvPicPr>
          <p:nvPr/>
        </p:nvPicPr>
        <p:blipFill>
          <a:blip r:embed="rId2"/>
          <a:stretch>
            <a:fillRect/>
          </a:stretch>
        </p:blipFill>
        <p:spPr>
          <a:xfrm>
            <a:off x="3242355" y="1731458"/>
            <a:ext cx="2872657" cy="398519"/>
          </a:xfrm>
          <a:prstGeom prst="rect">
            <a:avLst/>
          </a:prstGeom>
        </p:spPr>
      </p:pic>
      <p:sp>
        <p:nvSpPr>
          <p:cNvPr id="33" name="TextBox 32">
            <a:extLst>
              <a:ext uri="{FF2B5EF4-FFF2-40B4-BE49-F238E27FC236}">
                <a16:creationId xmlns:a16="http://schemas.microsoft.com/office/drawing/2014/main" id="{1A37EFD3-784A-4275-810A-3F39DB4F186B}"/>
              </a:ext>
            </a:extLst>
          </p:cNvPr>
          <p:cNvSpPr txBox="1"/>
          <p:nvPr/>
        </p:nvSpPr>
        <p:spPr>
          <a:xfrm>
            <a:off x="88692" y="1725350"/>
            <a:ext cx="2872657" cy="400110"/>
          </a:xfrm>
          <a:prstGeom prst="rect">
            <a:avLst/>
          </a:prstGeom>
          <a:noFill/>
        </p:spPr>
        <p:txBody>
          <a:bodyPr wrap="square">
            <a:spAutoFit/>
          </a:bodyPr>
          <a:lstStyle/>
          <a:p>
            <a:r>
              <a:rPr lang="en-AU" sz="1000" i="1" dirty="0">
                <a:solidFill>
                  <a:schemeClr val="accent1"/>
                </a:solidFill>
              </a:rPr>
              <a:t>1) Engage Fieldglass to enable on buyer company configuration.</a:t>
            </a:r>
          </a:p>
        </p:txBody>
      </p:sp>
      <p:sp>
        <p:nvSpPr>
          <p:cNvPr id="35" name="TextBox 34">
            <a:extLst>
              <a:ext uri="{FF2B5EF4-FFF2-40B4-BE49-F238E27FC236}">
                <a16:creationId xmlns:a16="http://schemas.microsoft.com/office/drawing/2014/main" id="{E0E4F3C6-B88A-43DC-BDFF-42AE92E58CCE}"/>
              </a:ext>
            </a:extLst>
          </p:cNvPr>
          <p:cNvSpPr txBox="1"/>
          <p:nvPr/>
        </p:nvSpPr>
        <p:spPr>
          <a:xfrm>
            <a:off x="110094" y="2195343"/>
            <a:ext cx="6004917" cy="400110"/>
          </a:xfrm>
          <a:prstGeom prst="rect">
            <a:avLst/>
          </a:prstGeom>
          <a:noFill/>
        </p:spPr>
        <p:txBody>
          <a:bodyPr wrap="square">
            <a:spAutoFit/>
          </a:bodyPr>
          <a:lstStyle/>
          <a:p>
            <a:r>
              <a:rPr lang="en-AU" sz="1000" i="1" dirty="0">
                <a:solidFill>
                  <a:schemeClr val="accent1"/>
                </a:solidFill>
              </a:rPr>
              <a:t>2) If using contingent types Buyer administrator enables on contingent type to set the type template settings. (If buyer not using contingent types the rule option will still  be available on all job postings).</a:t>
            </a:r>
          </a:p>
        </p:txBody>
      </p:sp>
      <p:sp>
        <p:nvSpPr>
          <p:cNvPr id="41" name="TextBox 40">
            <a:extLst>
              <a:ext uri="{FF2B5EF4-FFF2-40B4-BE49-F238E27FC236}">
                <a16:creationId xmlns:a16="http://schemas.microsoft.com/office/drawing/2014/main" id="{8AA92443-1099-4D15-B6A7-6C1085100341}"/>
              </a:ext>
            </a:extLst>
          </p:cNvPr>
          <p:cNvSpPr txBox="1"/>
          <p:nvPr/>
        </p:nvSpPr>
        <p:spPr>
          <a:xfrm>
            <a:off x="115956" y="5022796"/>
            <a:ext cx="5235973" cy="246221"/>
          </a:xfrm>
          <a:prstGeom prst="rect">
            <a:avLst/>
          </a:prstGeom>
          <a:noFill/>
        </p:spPr>
        <p:txBody>
          <a:bodyPr wrap="square">
            <a:spAutoFit/>
          </a:bodyPr>
          <a:lstStyle/>
          <a:p>
            <a:r>
              <a:rPr lang="en-AU" sz="1000" i="1" dirty="0">
                <a:solidFill>
                  <a:schemeClr val="accent1"/>
                </a:solidFill>
              </a:rPr>
              <a:t>3) Buyer administrator enables on User role permissions.</a:t>
            </a:r>
          </a:p>
        </p:txBody>
      </p:sp>
      <p:sp>
        <p:nvSpPr>
          <p:cNvPr id="12" name="TextBox 11">
            <a:extLst>
              <a:ext uri="{FF2B5EF4-FFF2-40B4-BE49-F238E27FC236}">
                <a16:creationId xmlns:a16="http://schemas.microsoft.com/office/drawing/2014/main" id="{1F7E7B7A-5A36-44DD-AF4B-693DF5EC73FF}"/>
              </a:ext>
            </a:extLst>
          </p:cNvPr>
          <p:cNvSpPr txBox="1"/>
          <p:nvPr/>
        </p:nvSpPr>
        <p:spPr>
          <a:xfrm>
            <a:off x="407781" y="585634"/>
            <a:ext cx="3455382" cy="584775"/>
          </a:xfrm>
          <a:prstGeom prst="rect">
            <a:avLst/>
          </a:prstGeom>
          <a:noFill/>
        </p:spPr>
        <p:txBody>
          <a:bodyPr wrap="square" lIns="91440" tIns="45720" rIns="91440" bIns="45720" rtlCol="0" anchor="t">
            <a:spAutoFit/>
          </a:bodyPr>
          <a:lstStyle/>
          <a:p>
            <a:r>
              <a:rPr lang="en-AU" sz="1600" b="1" dirty="0">
                <a:solidFill>
                  <a:schemeClr val="accent4"/>
                </a:solidFill>
              </a:rPr>
              <a:t>Rate</a:t>
            </a:r>
            <a:r>
              <a:rPr lang="en-AU" sz="1600" b="1" dirty="0">
                <a:solidFill>
                  <a:schemeClr val="bg1"/>
                </a:solidFill>
              </a:rPr>
              <a:t> </a:t>
            </a:r>
            <a:r>
              <a:rPr lang="en-AU" sz="1600" b="1" dirty="0">
                <a:solidFill>
                  <a:srgbClr val="F0AB00"/>
                </a:solidFill>
              </a:rPr>
              <a:t>Negotiation (and show lowest submitted rate)</a:t>
            </a:r>
          </a:p>
        </p:txBody>
      </p:sp>
      <p:pic>
        <p:nvPicPr>
          <p:cNvPr id="1026" name="Picture 2">
            <a:extLst>
              <a:ext uri="{FF2B5EF4-FFF2-40B4-BE49-F238E27FC236}">
                <a16:creationId xmlns:a16="http://schemas.microsoft.com/office/drawing/2014/main" id="{0345DE08-7F86-4DD5-8A46-9A0B3AA15E4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5224" y="5254780"/>
            <a:ext cx="6360459" cy="196114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7E061B70-B5B8-4600-B4DF-46076CF918BF}"/>
              </a:ext>
            </a:extLst>
          </p:cNvPr>
          <p:cNvPicPr>
            <a:picLocks noChangeAspect="1"/>
          </p:cNvPicPr>
          <p:nvPr/>
        </p:nvPicPr>
        <p:blipFill>
          <a:blip r:embed="rId4"/>
          <a:stretch>
            <a:fillRect/>
          </a:stretch>
        </p:blipFill>
        <p:spPr>
          <a:xfrm>
            <a:off x="3202729" y="3907881"/>
            <a:ext cx="2841787" cy="1129151"/>
          </a:xfrm>
          <a:prstGeom prst="rect">
            <a:avLst/>
          </a:prstGeom>
        </p:spPr>
      </p:pic>
      <p:sp>
        <p:nvSpPr>
          <p:cNvPr id="4" name="TextBox 3">
            <a:extLst>
              <a:ext uri="{FF2B5EF4-FFF2-40B4-BE49-F238E27FC236}">
                <a16:creationId xmlns:a16="http://schemas.microsoft.com/office/drawing/2014/main" id="{75FAFBE1-24D1-4DD0-83B3-132916200C03}"/>
              </a:ext>
            </a:extLst>
          </p:cNvPr>
          <p:cNvSpPr txBox="1"/>
          <p:nvPr/>
        </p:nvSpPr>
        <p:spPr>
          <a:xfrm>
            <a:off x="669485" y="3976826"/>
            <a:ext cx="2572870" cy="400110"/>
          </a:xfrm>
          <a:prstGeom prst="rect">
            <a:avLst/>
          </a:prstGeom>
          <a:noFill/>
        </p:spPr>
        <p:txBody>
          <a:bodyPr wrap="square" rtlCol="0">
            <a:spAutoFit/>
          </a:bodyPr>
          <a:lstStyle/>
          <a:p>
            <a:r>
              <a:rPr lang="en-AU" sz="1000" i="1" dirty="0">
                <a:solidFill>
                  <a:schemeClr val="accent1"/>
                </a:solidFill>
              </a:rPr>
              <a:t>Flexibility remains for the functionality to be enabled at the individual job posting level</a:t>
            </a:r>
          </a:p>
        </p:txBody>
      </p:sp>
      <p:pic>
        <p:nvPicPr>
          <p:cNvPr id="6" name="Picture 5">
            <a:extLst>
              <a:ext uri="{FF2B5EF4-FFF2-40B4-BE49-F238E27FC236}">
                <a16:creationId xmlns:a16="http://schemas.microsoft.com/office/drawing/2014/main" id="{84BCE060-EF72-4820-9685-0583D470A173}"/>
              </a:ext>
            </a:extLst>
          </p:cNvPr>
          <p:cNvPicPr>
            <a:picLocks noChangeAspect="1"/>
          </p:cNvPicPr>
          <p:nvPr/>
        </p:nvPicPr>
        <p:blipFill rotWithShape="1">
          <a:blip r:embed="rId5"/>
          <a:srcRect r="10834"/>
          <a:stretch/>
        </p:blipFill>
        <p:spPr>
          <a:xfrm>
            <a:off x="0" y="7742528"/>
            <a:ext cx="6768353" cy="1068522"/>
          </a:xfrm>
          <a:prstGeom prst="rect">
            <a:avLst/>
          </a:prstGeom>
        </p:spPr>
      </p:pic>
      <p:sp>
        <p:nvSpPr>
          <p:cNvPr id="19" name="TextBox 18">
            <a:extLst>
              <a:ext uri="{FF2B5EF4-FFF2-40B4-BE49-F238E27FC236}">
                <a16:creationId xmlns:a16="http://schemas.microsoft.com/office/drawing/2014/main" id="{287D565E-F07A-4E8B-85E7-CFF55B73379F}"/>
              </a:ext>
            </a:extLst>
          </p:cNvPr>
          <p:cNvSpPr txBox="1"/>
          <p:nvPr/>
        </p:nvSpPr>
        <p:spPr>
          <a:xfrm>
            <a:off x="88692" y="7279170"/>
            <a:ext cx="5235973" cy="400110"/>
          </a:xfrm>
          <a:prstGeom prst="rect">
            <a:avLst/>
          </a:prstGeom>
          <a:noFill/>
        </p:spPr>
        <p:txBody>
          <a:bodyPr wrap="square">
            <a:spAutoFit/>
          </a:bodyPr>
          <a:lstStyle/>
          <a:p>
            <a:r>
              <a:rPr lang="en-AU" sz="1000" i="1" dirty="0">
                <a:solidFill>
                  <a:schemeClr val="accent1"/>
                </a:solidFill>
              </a:rPr>
              <a:t>4) Enable and customize related messaging, to notify suppliers when negotiation has started, and not notify buyers + suppliers when a rate has been edited.</a:t>
            </a:r>
          </a:p>
        </p:txBody>
      </p:sp>
      <p:pic>
        <p:nvPicPr>
          <p:cNvPr id="1030" name="Picture 6">
            <a:extLst>
              <a:ext uri="{FF2B5EF4-FFF2-40B4-BE49-F238E27FC236}">
                <a16:creationId xmlns:a16="http://schemas.microsoft.com/office/drawing/2014/main" id="{ECDBBC27-8E2A-424C-9098-0B94B83CB7A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5224" y="2660819"/>
            <a:ext cx="6115011" cy="12385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983219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82482F7FF47E34C8A651C40BCDBDC3D" ma:contentTypeVersion="4" ma:contentTypeDescription="Create a new document." ma:contentTypeScope="" ma:versionID="3df38adf8d4ecc1b771d14ff4466680d">
  <xsd:schema xmlns:xsd="http://www.w3.org/2001/XMLSchema" xmlns:xs="http://www.w3.org/2001/XMLSchema" xmlns:p="http://schemas.microsoft.com/office/2006/metadata/properties" xmlns:ns2="b764546f-949e-414d-8769-4ce728e36d6b" xmlns:ns3="e3db2296-15bc-461a-aeea-c0969ed53fcc" targetNamespace="http://schemas.microsoft.com/office/2006/metadata/properties" ma:root="true" ma:fieldsID="dd90cc2b7d6e8420630697009e288b86" ns2:_="" ns3:_="">
    <xsd:import namespace="b764546f-949e-414d-8769-4ce728e36d6b"/>
    <xsd:import namespace="e3db2296-15bc-461a-aeea-c0969ed53fcc"/>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764546f-949e-414d-8769-4ce728e36d6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3db2296-15bc-461a-aeea-c0969ed53fcc"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haredWithUsers xmlns="e3db2296-15bc-461a-aeea-c0969ed53fcc">
      <UserInfo>
        <DisplayName>Anand, Varsha</DisplayName>
        <AccountId>28</AccountId>
        <AccountType/>
      </UserInfo>
      <UserInfo>
        <DisplayName>Krasne, Stephanie</DisplayName>
        <AccountId>17</AccountId>
        <AccountType/>
      </UserInfo>
      <UserInfo>
        <DisplayName>Obebe, Adeboye</DisplayName>
        <AccountId>23</AccountId>
        <AccountType/>
      </UserInfo>
      <UserInfo>
        <DisplayName>Desir, Nicole</DisplayName>
        <AccountId>15</AccountId>
        <AccountType/>
      </UserInfo>
    </SharedWithUser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2DDB77C-DCD3-41BD-BC04-E57EADF0ED8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764546f-949e-414d-8769-4ce728e36d6b"/>
    <ds:schemaRef ds:uri="e3db2296-15bc-461a-aeea-c0969ed53f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792C420-C351-43D9-90D3-1386B712BCDF}">
  <ds:schemaRefs>
    <ds:schemaRef ds:uri="http://purl.org/dc/elements/1.1/"/>
    <ds:schemaRef ds:uri="http://schemas.microsoft.com/office/2006/documentManagement/types"/>
    <ds:schemaRef ds:uri="http://purl.org/dc/terms/"/>
    <ds:schemaRef ds:uri="http://www.w3.org/XML/1998/namespace"/>
    <ds:schemaRef ds:uri="http://schemas.microsoft.com/office/2006/metadata/properties"/>
    <ds:schemaRef ds:uri="http://schemas.microsoft.com/office/infopath/2007/PartnerControls"/>
    <ds:schemaRef ds:uri="http://purl.org/dc/dcmitype/"/>
    <ds:schemaRef ds:uri="http://schemas.openxmlformats.org/package/2006/metadata/core-properties"/>
    <ds:schemaRef ds:uri="b764546f-949e-414d-8769-4ce728e36d6b"/>
    <ds:schemaRef ds:uri="e3db2296-15bc-461a-aeea-c0969ed53fcc"/>
  </ds:schemaRefs>
</ds:datastoreItem>
</file>

<file path=customXml/itemProps3.xml><?xml version="1.0" encoding="utf-8"?>
<ds:datastoreItem xmlns:ds="http://schemas.openxmlformats.org/officeDocument/2006/customXml" ds:itemID="{550C3549-E7F6-4F9E-8423-484D113783E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3343</TotalTime>
  <Words>1238</Words>
  <Application>Microsoft Office PowerPoint</Application>
  <PresentationFormat>A4 Paper (210x297 mm)</PresentationFormat>
  <Paragraphs>50</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Shaw, Mark</dc:creator>
  <cp:lastModifiedBy>Krasne, Stephanie</cp:lastModifiedBy>
  <cp:revision>33</cp:revision>
  <dcterms:created xsi:type="dcterms:W3CDTF">2021-01-26T23:25:26Z</dcterms:created>
  <dcterms:modified xsi:type="dcterms:W3CDTF">2021-12-16T23:49:23Z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0x010100782482F7FF47E34C8A651C40BCDBDC3D</vt:lpwstr>
  </property>
</Properties>
</file>