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81" r:id="rId5"/>
  </p:sldMasterIdLst>
  <p:notesMasterIdLst>
    <p:notesMasterId r:id="rId103"/>
  </p:notesMasterIdLst>
  <p:handoutMasterIdLst>
    <p:handoutMasterId r:id="rId104"/>
  </p:handoutMasterIdLst>
  <p:sldIdLst>
    <p:sldId id="437" r:id="rId6"/>
    <p:sldId id="560" r:id="rId7"/>
    <p:sldId id="344" r:id="rId8"/>
    <p:sldId id="382" r:id="rId9"/>
    <p:sldId id="453" r:id="rId10"/>
    <p:sldId id="599" r:id="rId11"/>
    <p:sldId id="454" r:id="rId12"/>
    <p:sldId id="600" r:id="rId13"/>
    <p:sldId id="444" r:id="rId14"/>
    <p:sldId id="451" r:id="rId15"/>
    <p:sldId id="456" r:id="rId16"/>
    <p:sldId id="601" r:id="rId17"/>
    <p:sldId id="574" r:id="rId18"/>
    <p:sldId id="449" r:id="rId19"/>
    <p:sldId id="602" r:id="rId20"/>
    <p:sldId id="473" r:id="rId21"/>
    <p:sldId id="452" r:id="rId22"/>
    <p:sldId id="459" r:id="rId23"/>
    <p:sldId id="462" r:id="rId24"/>
    <p:sldId id="455" r:id="rId25"/>
    <p:sldId id="461" r:id="rId26"/>
    <p:sldId id="467" r:id="rId27"/>
    <p:sldId id="458" r:id="rId28"/>
    <p:sldId id="603" r:id="rId29"/>
    <p:sldId id="475" r:id="rId30"/>
    <p:sldId id="480" r:id="rId31"/>
    <p:sldId id="483" r:id="rId32"/>
    <p:sldId id="464" r:id="rId33"/>
    <p:sldId id="463" r:id="rId34"/>
    <p:sldId id="466" r:id="rId35"/>
    <p:sldId id="465" r:id="rId36"/>
    <p:sldId id="604" r:id="rId37"/>
    <p:sldId id="476" r:id="rId38"/>
    <p:sldId id="460" r:id="rId39"/>
    <p:sldId id="468" r:id="rId40"/>
    <p:sldId id="469" r:id="rId41"/>
    <p:sldId id="470" r:id="rId42"/>
    <p:sldId id="471" r:id="rId43"/>
    <p:sldId id="605" r:id="rId44"/>
    <p:sldId id="578" r:id="rId45"/>
    <p:sldId id="576" r:id="rId46"/>
    <p:sldId id="579" r:id="rId47"/>
    <p:sldId id="606" r:id="rId48"/>
    <p:sldId id="477" r:id="rId49"/>
    <p:sldId id="472" r:id="rId50"/>
    <p:sldId id="482" r:id="rId51"/>
    <p:sldId id="514" r:id="rId52"/>
    <p:sldId id="481" r:id="rId53"/>
    <p:sldId id="446" r:id="rId54"/>
    <p:sldId id="489" r:id="rId55"/>
    <p:sldId id="488" r:id="rId56"/>
    <p:sldId id="485" r:id="rId57"/>
    <p:sldId id="490" r:id="rId58"/>
    <p:sldId id="447" r:id="rId59"/>
    <p:sldId id="491" r:id="rId60"/>
    <p:sldId id="492" r:id="rId61"/>
    <p:sldId id="493" r:id="rId62"/>
    <p:sldId id="496" r:id="rId63"/>
    <p:sldId id="607" r:id="rId64"/>
    <p:sldId id="478" r:id="rId65"/>
    <p:sldId id="443" r:id="rId66"/>
    <p:sldId id="502" r:id="rId67"/>
    <p:sldId id="497" r:id="rId68"/>
    <p:sldId id="546" r:id="rId69"/>
    <p:sldId id="498" r:id="rId70"/>
    <p:sldId id="500" r:id="rId71"/>
    <p:sldId id="499" r:id="rId72"/>
    <p:sldId id="547" r:id="rId73"/>
    <p:sldId id="608" r:id="rId74"/>
    <p:sldId id="517" r:id="rId75"/>
    <p:sldId id="613" r:id="rId76"/>
    <p:sldId id="537" r:id="rId77"/>
    <p:sldId id="486" r:id="rId78"/>
    <p:sldId id="609" r:id="rId79"/>
    <p:sldId id="596" r:id="rId80"/>
    <p:sldId id="450" r:id="rId81"/>
    <p:sldId id="598" r:id="rId82"/>
    <p:sldId id="610" r:id="rId83"/>
    <p:sldId id="501" r:id="rId84"/>
    <p:sldId id="559" r:id="rId85"/>
    <p:sldId id="563" r:id="rId86"/>
    <p:sldId id="564" r:id="rId87"/>
    <p:sldId id="611" r:id="rId88"/>
    <p:sldId id="558" r:id="rId89"/>
    <p:sldId id="503" r:id="rId90"/>
    <p:sldId id="505" r:id="rId91"/>
    <p:sldId id="388" r:id="rId92"/>
    <p:sldId id="506" r:id="rId93"/>
    <p:sldId id="504" r:id="rId94"/>
    <p:sldId id="507" r:id="rId95"/>
    <p:sldId id="509" r:id="rId96"/>
    <p:sldId id="510" r:id="rId97"/>
    <p:sldId id="512" r:id="rId98"/>
    <p:sldId id="516" r:id="rId99"/>
    <p:sldId id="511" r:id="rId100"/>
    <p:sldId id="612" r:id="rId101"/>
    <p:sldId id="413" r:id="rId102"/>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B6C22B2-FFF3-4DC1-B226-5FC4E0719AC9}">
          <p14:sldIdLst>
            <p14:sldId id="437"/>
            <p14:sldId id="560"/>
            <p14:sldId id="344"/>
          </p14:sldIdLst>
        </p14:section>
        <p14:section name="Introduction" id="{857D4AB6-FC3A-46E9-9E90-97206FB667D8}">
          <p14:sldIdLst>
            <p14:sldId id="382"/>
            <p14:sldId id="453"/>
          </p14:sldIdLst>
        </p14:section>
        <p14:section name="SCIM API Overview" id="{C716C624-9E18-4FA0-8D93-04652B7C829F}">
          <p14:sldIdLst>
            <p14:sldId id="599"/>
            <p14:sldId id="454"/>
          </p14:sldIdLst>
        </p14:section>
        <p14:section name="Session Management" id="{DC13A71B-594F-4A14-B698-6EAC9F7A5794}">
          <p14:sldIdLst>
            <p14:sldId id="600"/>
            <p14:sldId id="444"/>
            <p14:sldId id="451"/>
            <p14:sldId id="456"/>
          </p14:sldIdLst>
        </p14:section>
        <p14:section name="Prerequisites" id="{2AF50FE0-63C3-49E4-BE79-C20CC4AB6625}">
          <p14:sldIdLst>
            <p14:sldId id="601"/>
            <p14:sldId id="574"/>
            <p14:sldId id="449"/>
          </p14:sldIdLst>
        </p14:section>
        <p14:section name="Creating users" id="{5940CBB5-51DD-4CF9-9E63-EA84569FA7EC}">
          <p14:sldIdLst>
            <p14:sldId id="602"/>
            <p14:sldId id="473"/>
            <p14:sldId id="452"/>
            <p14:sldId id="459"/>
            <p14:sldId id="462"/>
            <p14:sldId id="455"/>
            <p14:sldId id="461"/>
            <p14:sldId id="467"/>
            <p14:sldId id="458"/>
          </p14:sldIdLst>
        </p14:section>
        <p14:section name="Updating users" id="{A13339C7-E759-48B1-ADDE-4F6F640D39AE}">
          <p14:sldIdLst>
            <p14:sldId id="603"/>
            <p14:sldId id="475"/>
            <p14:sldId id="480"/>
            <p14:sldId id="483"/>
            <p14:sldId id="464"/>
            <p14:sldId id="463"/>
            <p14:sldId id="466"/>
            <p14:sldId id="465"/>
          </p14:sldIdLst>
        </p14:section>
        <p14:section name="Combining create and update workflows" id="{B12372ED-0FFD-40BA-9C28-C0D87AF5B17B}">
          <p14:sldIdLst>
            <p14:sldId id="604"/>
            <p14:sldId id="476"/>
            <p14:sldId id="460"/>
            <p14:sldId id="468"/>
            <p14:sldId id="469"/>
            <p14:sldId id="470"/>
            <p14:sldId id="471"/>
          </p14:sldIdLst>
        </p14:section>
        <p14:section name="Combining workflows for predicable userid" id="{7F3688B9-55BF-4C99-ABD7-726654AF0459}">
          <p14:sldIdLst>
            <p14:sldId id="605"/>
            <p14:sldId id="578"/>
            <p14:sldId id="576"/>
            <p14:sldId id="579"/>
          </p14:sldIdLst>
        </p14:section>
        <p14:section name="Team updates" id="{F3C5F68B-AF7D-4CE6-9AAA-3AB27AEC75B6}">
          <p14:sldIdLst>
            <p14:sldId id="606"/>
            <p14:sldId id="477"/>
            <p14:sldId id="472"/>
            <p14:sldId id="482"/>
            <p14:sldId id="514"/>
            <p14:sldId id="481"/>
            <p14:sldId id="446"/>
            <p14:sldId id="489"/>
            <p14:sldId id="488"/>
            <p14:sldId id="485"/>
            <p14:sldId id="490"/>
            <p14:sldId id="447"/>
            <p14:sldId id="491"/>
            <p14:sldId id="492"/>
            <p14:sldId id="493"/>
            <p14:sldId id="496"/>
          </p14:sldIdLst>
        </p14:section>
        <p14:section name="Managing Errors" id="{767377E6-16E0-45C8-819B-EF2E37371357}">
          <p14:sldIdLst>
            <p14:sldId id="607"/>
            <p14:sldId id="478"/>
            <p14:sldId id="443"/>
            <p14:sldId id="502"/>
            <p14:sldId id="497"/>
            <p14:sldId id="546"/>
            <p14:sldId id="498"/>
            <p14:sldId id="500"/>
            <p14:sldId id="499"/>
            <p14:sldId id="547"/>
          </p14:sldIdLst>
        </p14:section>
        <p14:section name="Miscellaneous" id="{BF357198-878C-4021-8355-342383F6B755}">
          <p14:sldIdLst>
            <p14:sldId id="608"/>
            <p14:sldId id="517"/>
            <p14:sldId id="613"/>
            <p14:sldId id="537"/>
            <p14:sldId id="486"/>
          </p14:sldIdLst>
        </p14:section>
        <p14:section name="Integration" id="{87ACE675-48AE-4B75-96A5-D56ED457902F}">
          <p14:sldIdLst>
            <p14:sldId id="609"/>
            <p14:sldId id="596"/>
            <p14:sldId id="450"/>
            <p14:sldId id="598"/>
          </p14:sldIdLst>
        </p14:section>
        <p14:section name="Sizing" id="{3FE155EA-94F5-4772-BC6E-6D746DC035F2}">
          <p14:sldIdLst>
            <p14:sldId id="610"/>
            <p14:sldId id="501"/>
            <p14:sldId id="559"/>
            <p14:sldId id="563"/>
            <p14:sldId id="564"/>
          </p14:sldIdLst>
        </p14:section>
        <p14:section name="Endpoint performance" id="{5E058963-B8AB-4E6D-96B5-D2932A2EA596}">
          <p14:sldIdLst>
            <p14:sldId id="611"/>
            <p14:sldId id="558"/>
            <p14:sldId id="503"/>
            <p14:sldId id="505"/>
            <p14:sldId id="388"/>
            <p14:sldId id="506"/>
            <p14:sldId id="504"/>
            <p14:sldId id="507"/>
            <p14:sldId id="509"/>
            <p14:sldId id="510"/>
            <p14:sldId id="512"/>
            <p14:sldId id="516"/>
            <p14:sldId id="511"/>
          </p14:sldIdLst>
        </p14:section>
        <p14:section name="Thank you" id="{58104726-6CEB-4980-B1F4-A09493C0DD7D}">
          <p14:sldIdLst>
            <p14:sldId id="612"/>
            <p14:sldId id="413"/>
          </p14:sldIdLst>
        </p14:section>
      </p14:sectionLst>
    </p:ex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thew Shaw" initials="MS" lastIdx="2" clrIdx="0">
    <p:extLst>
      <p:ext uri="{19B8F6BF-5375-455C-9EA6-DF929625EA0E}">
        <p15:presenceInfo xmlns:p15="http://schemas.microsoft.com/office/powerpoint/2012/main" userId="Matthew Sh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F46A7"/>
    <a:srgbClr val="D9D9D9"/>
    <a:srgbClr val="FFFFFF"/>
    <a:srgbClr val="00195A"/>
    <a:srgbClr val="970A82"/>
    <a:srgbClr val="FF3399"/>
    <a:srgbClr val="FF0000"/>
    <a:srgbClr val="FEE3A1"/>
    <a:srgbClr val="FFF1D0"/>
    <a:srgbClr val="FFF8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81" autoAdjust="0"/>
    <p:restoredTop sz="95354" autoAdjust="0"/>
  </p:normalViewPr>
  <p:slideViewPr>
    <p:cSldViewPr snapToGrid="0" showGuides="1">
      <p:cViewPr varScale="1">
        <p:scale>
          <a:sx n="115" d="100"/>
          <a:sy n="115" d="100"/>
        </p:scale>
        <p:origin x="84" y="186"/>
      </p:cViewPr>
      <p:guideLst>
        <p:guide pos="3841"/>
        <p:guide orient="horz" pos="2160"/>
      </p:guideLst>
    </p:cSldViewPr>
  </p:slideViewPr>
  <p:outlineViewPr>
    <p:cViewPr>
      <p:scale>
        <a:sx n="33" d="100"/>
        <a:sy n="33" d="100"/>
      </p:scale>
      <p:origin x="0" y="-8357"/>
    </p:cViewPr>
  </p:outlineViewPr>
  <p:notesTextViewPr>
    <p:cViewPr>
      <p:scale>
        <a:sx n="100" d="100"/>
        <a:sy n="100" d="100"/>
      </p:scale>
      <p:origin x="0" y="0"/>
    </p:cViewPr>
  </p:notesTextViewPr>
  <p:sorterViewPr>
    <p:cViewPr>
      <p:scale>
        <a:sx n="150" d="100"/>
        <a:sy n="150" d="100"/>
      </p:scale>
      <p:origin x="0" y="-60078"/>
    </p:cViewPr>
  </p:sorterViewPr>
  <p:notesViewPr>
    <p:cSldViewPr snapToGrid="0" showGuides="1">
      <p:cViewPr varScale="1">
        <p:scale>
          <a:sx n="92" d="100"/>
          <a:sy n="92" d="100"/>
        </p:scale>
        <p:origin x="404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I049477\OneDrive%20-%20SAP%20SE\My%20Projects\SCIM%20API%20and%20Postman\Performance%20Results\SCIM%20API%20Performance%20measuremen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sz="1400"/>
              <a:t>Users</a:t>
            </a:r>
            <a:r>
              <a:rPr lang="en-US" sz="1400" baseline="0"/>
              <a:t> per </a:t>
            </a:r>
            <a:r>
              <a:rPr lang="en-US" sz="1400"/>
              <a:t>second by team size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'Team PUT (2)'!$E$148</c:f>
              <c:strCache>
                <c:ptCount val="1"/>
                <c:pt idx="0">
                  <c:v>API users/sec</c:v>
                </c:pt>
              </c:strCache>
            </c:strRef>
          </c:tx>
          <c:spPr>
            <a:ln w="44450" cap="rnd">
              <a:solidFill>
                <a:schemeClr val="tx1"/>
              </a:solidFill>
              <a:round/>
            </a:ln>
            <a:effectLst/>
          </c:spPr>
          <c:marker>
            <c:symbol val="circle"/>
            <c:size val="9"/>
            <c:spPr>
              <a:solidFill>
                <a:schemeClr val="accent1"/>
              </a:solidFill>
              <a:ln w="9525">
                <a:solidFill>
                  <a:schemeClr val="tx1"/>
                </a:solidFill>
              </a:ln>
              <a:effectLst/>
            </c:spPr>
          </c:marker>
          <c:dLbls>
            <c:dLbl>
              <c:idx val="2"/>
              <c:layout>
                <c:manualLayout>
                  <c:x val="-8.101470060646157E-2"/>
                  <c:y val="5.74067892727813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731-4159-B2F8-5D3A4817B284}"/>
                </c:ext>
              </c:extLst>
            </c:dLbl>
            <c:dLbl>
              <c:idx val="6"/>
              <c:layout>
                <c:manualLayout>
                  <c:x val="-2.1044165101859701E-2"/>
                  <c:y val="-4.46300052821512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731-4159-B2F8-5D3A4817B284}"/>
                </c:ext>
              </c:extLst>
            </c:dLbl>
            <c:dLbl>
              <c:idx val="7"/>
              <c:layout>
                <c:manualLayout>
                  <c:x val="-6.9828473035053074E-2"/>
                  <c:y val="3.65464496397927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31-4159-B2F8-5D3A4817B284}"/>
                </c:ext>
              </c:extLst>
            </c:dLbl>
            <c:dLbl>
              <c:idx val="8"/>
              <c:layout>
                <c:manualLayout>
                  <c:x val="-1.7790597478283734E-2"/>
                  <c:y val="-4.23751037565416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731-4159-B2F8-5D3A4817B284}"/>
                </c:ext>
              </c:extLst>
            </c:dLbl>
            <c:dLbl>
              <c:idx val="10"/>
              <c:layout>
                <c:manualLayout>
                  <c:x val="-2.6022068839144333E-2"/>
                  <c:y val="-5.35469640266409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731-4159-B2F8-5D3A4817B284}"/>
                </c:ext>
              </c:extLst>
            </c:dLbl>
            <c:dLbl>
              <c:idx val="12"/>
              <c:layout>
                <c:manualLayout>
                  <c:x val="-2.8806408947069335E-2"/>
                  <c:y val="-3.56103991797130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731-4159-B2F8-5D3A4817B284}"/>
                </c:ext>
              </c:extLst>
            </c:dLbl>
            <c:dLbl>
              <c:idx val="14"/>
              <c:layout>
                <c:manualLayout>
                  <c:x val="-2.565903424170202E-2"/>
                  <c:y val="-3.33554976541034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731-4159-B2F8-5D3A4817B28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'Team PUT (2)'!$C$149:$C$163</c:f>
              <c:numCache>
                <c:formatCode>0</c:formatCode>
                <c:ptCount val="15"/>
                <c:pt idx="0">
                  <c:v>0</c:v>
                </c:pt>
                <c:pt idx="1">
                  <c:v>4590</c:v>
                </c:pt>
                <c:pt idx="2">
                  <c:v>8262</c:v>
                </c:pt>
                <c:pt idx="3">
                  <c:v>11200</c:v>
                </c:pt>
                <c:pt idx="4">
                  <c:v>14138</c:v>
                </c:pt>
                <c:pt idx="5">
                  <c:v>17076</c:v>
                </c:pt>
                <c:pt idx="6">
                  <c:v>19426</c:v>
                </c:pt>
                <c:pt idx="7">
                  <c:v>21306</c:v>
                </c:pt>
                <c:pt idx="8">
                  <c:v>23186</c:v>
                </c:pt>
                <c:pt idx="9">
                  <c:v>25066</c:v>
                </c:pt>
                <c:pt idx="10">
                  <c:v>26946</c:v>
                </c:pt>
                <c:pt idx="11">
                  <c:v>28450</c:v>
                </c:pt>
                <c:pt idx="12">
                  <c:v>29954</c:v>
                </c:pt>
                <c:pt idx="13">
                  <c:v>31458</c:v>
                </c:pt>
                <c:pt idx="14">
                  <c:v>32767</c:v>
                </c:pt>
              </c:numCache>
            </c:numRef>
          </c:xVal>
          <c:yVal>
            <c:numRef>
              <c:f>'Team PUT (2)'!$E$149:$E$163</c:f>
              <c:numCache>
                <c:formatCode>General</c:formatCode>
                <c:ptCount val="15"/>
                <c:pt idx="1">
                  <c:v>20.100000000000001</c:v>
                </c:pt>
                <c:pt idx="2">
                  <c:v>17.2</c:v>
                </c:pt>
                <c:pt idx="3">
                  <c:v>14.1</c:v>
                </c:pt>
                <c:pt idx="4">
                  <c:v>14</c:v>
                </c:pt>
                <c:pt idx="5">
                  <c:v>12.6</c:v>
                </c:pt>
                <c:pt idx="6">
                  <c:v>10.8</c:v>
                </c:pt>
                <c:pt idx="7">
                  <c:v>10.3</c:v>
                </c:pt>
                <c:pt idx="8">
                  <c:v>9.8000000000000007</c:v>
                </c:pt>
                <c:pt idx="9">
                  <c:v>9.1999999999999993</c:v>
                </c:pt>
                <c:pt idx="10">
                  <c:v>8.5</c:v>
                </c:pt>
                <c:pt idx="11">
                  <c:v>8</c:v>
                </c:pt>
                <c:pt idx="12">
                  <c:v>7.6</c:v>
                </c:pt>
                <c:pt idx="13">
                  <c:v>7.3</c:v>
                </c:pt>
                <c:pt idx="14">
                  <c:v>6.7</c:v>
                </c:pt>
              </c:numCache>
            </c:numRef>
          </c:yVal>
          <c:smooth val="0"/>
          <c:extLst>
            <c:ext xmlns:c16="http://schemas.microsoft.com/office/drawing/2014/chart" uri="{C3380CC4-5D6E-409C-BE32-E72D297353CC}">
              <c16:uniqueId val="{00000006-B731-4159-B2F8-5D3A4817B284}"/>
            </c:ext>
          </c:extLst>
        </c:ser>
        <c:dLbls>
          <c:showLegendKey val="0"/>
          <c:showVal val="0"/>
          <c:showCatName val="0"/>
          <c:showSerName val="0"/>
          <c:showPercent val="0"/>
          <c:showBubbleSize val="0"/>
        </c:dLbls>
        <c:axId val="1969423792"/>
        <c:axId val="51153968"/>
      </c:scatterChart>
      <c:valAx>
        <c:axId val="1969423792"/>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51153968"/>
        <c:crosses val="autoZero"/>
        <c:crossBetween val="midCat"/>
      </c:valAx>
      <c:valAx>
        <c:axId val="51153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969423792"/>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bg1"/>
      </a:solidFill>
      <a:round/>
    </a:ln>
    <a:effectLst>
      <a:outerShdw blurRad="50800" dist="38100" dir="2700000" algn="tl" rotWithShape="0">
        <a:prstClr val="black">
          <a:alpha val="40000"/>
        </a:prstClr>
      </a:outerShdw>
    </a:effectLst>
  </c:spPr>
  <c:txPr>
    <a:bodyPr/>
    <a:lstStyle/>
    <a:p>
      <a:pPr>
        <a:defRPr sz="1200" b="1" i="0" baseline="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1</a:t>
            </a:fld>
            <a:endParaRPr lang="en-GB" dirty="0"/>
          </a:p>
        </p:txBody>
      </p:sp>
    </p:spTree>
    <p:extLst>
      <p:ext uri="{BB962C8B-B14F-4D97-AF65-F5344CB8AC3E}">
        <p14:creationId xmlns:p14="http://schemas.microsoft.com/office/powerpoint/2010/main" val="2450119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10</a:t>
            </a:fld>
            <a:endParaRPr lang="en-GB" dirty="0"/>
          </a:p>
        </p:txBody>
      </p:sp>
    </p:spTree>
    <p:extLst>
      <p:ext uri="{BB962C8B-B14F-4D97-AF65-F5344CB8AC3E}">
        <p14:creationId xmlns:p14="http://schemas.microsoft.com/office/powerpoint/2010/main" val="2582808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11</a:t>
            </a:fld>
            <a:endParaRPr lang="en-GB" dirty="0"/>
          </a:p>
        </p:txBody>
      </p:sp>
    </p:spTree>
    <p:extLst>
      <p:ext uri="{BB962C8B-B14F-4D97-AF65-F5344CB8AC3E}">
        <p14:creationId xmlns:p14="http://schemas.microsoft.com/office/powerpoint/2010/main" val="3354082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12</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175865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13</a:t>
            </a:fld>
            <a:endParaRPr lang="en-GB" dirty="0"/>
          </a:p>
        </p:txBody>
      </p:sp>
    </p:spTree>
    <p:extLst>
      <p:ext uri="{BB962C8B-B14F-4D97-AF65-F5344CB8AC3E}">
        <p14:creationId xmlns:p14="http://schemas.microsoft.com/office/powerpoint/2010/main" val="3219964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14</a:t>
            </a:fld>
            <a:endParaRPr lang="en-GB" dirty="0"/>
          </a:p>
        </p:txBody>
      </p:sp>
    </p:spTree>
    <p:extLst>
      <p:ext uri="{BB962C8B-B14F-4D97-AF65-F5344CB8AC3E}">
        <p14:creationId xmlns:p14="http://schemas.microsoft.com/office/powerpoint/2010/main" val="1009328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15</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210327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16</a:t>
            </a:fld>
            <a:endParaRPr lang="en-GB" dirty="0"/>
          </a:p>
        </p:txBody>
      </p:sp>
    </p:spTree>
    <p:extLst>
      <p:ext uri="{BB962C8B-B14F-4D97-AF65-F5344CB8AC3E}">
        <p14:creationId xmlns:p14="http://schemas.microsoft.com/office/powerpoint/2010/main" val="2608115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17</a:t>
            </a:fld>
            <a:endParaRPr lang="en-GB" dirty="0"/>
          </a:p>
        </p:txBody>
      </p:sp>
    </p:spTree>
    <p:extLst>
      <p:ext uri="{BB962C8B-B14F-4D97-AF65-F5344CB8AC3E}">
        <p14:creationId xmlns:p14="http://schemas.microsoft.com/office/powerpoint/2010/main" val="4067098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18</a:t>
            </a:fld>
            <a:endParaRPr lang="en-GB" dirty="0"/>
          </a:p>
        </p:txBody>
      </p:sp>
    </p:spTree>
    <p:extLst>
      <p:ext uri="{BB962C8B-B14F-4D97-AF65-F5344CB8AC3E}">
        <p14:creationId xmlns:p14="http://schemas.microsoft.com/office/powerpoint/2010/main" val="283028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19</a:t>
            </a:fld>
            <a:endParaRPr lang="en-GB" dirty="0"/>
          </a:p>
        </p:txBody>
      </p:sp>
    </p:spTree>
    <p:extLst>
      <p:ext uri="{BB962C8B-B14F-4D97-AF65-F5344CB8AC3E}">
        <p14:creationId xmlns:p14="http://schemas.microsoft.com/office/powerpoint/2010/main" val="432577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a:t>
            </a:fld>
            <a:endParaRPr lang="en-GB" dirty="0"/>
          </a:p>
        </p:txBody>
      </p:sp>
    </p:spTree>
    <p:extLst>
      <p:ext uri="{BB962C8B-B14F-4D97-AF65-F5344CB8AC3E}">
        <p14:creationId xmlns:p14="http://schemas.microsoft.com/office/powerpoint/2010/main" val="2797557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20</a:t>
            </a:fld>
            <a:endParaRPr lang="en-GB" dirty="0"/>
          </a:p>
        </p:txBody>
      </p:sp>
    </p:spTree>
    <p:extLst>
      <p:ext uri="{BB962C8B-B14F-4D97-AF65-F5344CB8AC3E}">
        <p14:creationId xmlns:p14="http://schemas.microsoft.com/office/powerpoint/2010/main" val="1689113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21</a:t>
            </a:fld>
            <a:endParaRPr lang="en-GB" dirty="0"/>
          </a:p>
        </p:txBody>
      </p:sp>
    </p:spTree>
    <p:extLst>
      <p:ext uri="{BB962C8B-B14F-4D97-AF65-F5344CB8AC3E}">
        <p14:creationId xmlns:p14="http://schemas.microsoft.com/office/powerpoint/2010/main" val="2551801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22</a:t>
            </a:fld>
            <a:endParaRPr lang="en-GB" dirty="0"/>
          </a:p>
        </p:txBody>
      </p:sp>
    </p:spTree>
    <p:extLst>
      <p:ext uri="{BB962C8B-B14F-4D97-AF65-F5344CB8AC3E}">
        <p14:creationId xmlns:p14="http://schemas.microsoft.com/office/powerpoint/2010/main" val="3511629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23</a:t>
            </a:fld>
            <a:endParaRPr lang="en-GB" dirty="0"/>
          </a:p>
        </p:txBody>
      </p:sp>
    </p:spTree>
    <p:extLst>
      <p:ext uri="{BB962C8B-B14F-4D97-AF65-F5344CB8AC3E}">
        <p14:creationId xmlns:p14="http://schemas.microsoft.com/office/powerpoint/2010/main" val="3713763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24</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281480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25</a:t>
            </a:fld>
            <a:endParaRPr lang="en-GB" dirty="0"/>
          </a:p>
        </p:txBody>
      </p:sp>
    </p:spTree>
    <p:extLst>
      <p:ext uri="{BB962C8B-B14F-4D97-AF65-F5344CB8AC3E}">
        <p14:creationId xmlns:p14="http://schemas.microsoft.com/office/powerpoint/2010/main" val="2648640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26</a:t>
            </a:fld>
            <a:endParaRPr lang="en-GB" dirty="0"/>
          </a:p>
        </p:txBody>
      </p:sp>
    </p:spTree>
    <p:extLst>
      <p:ext uri="{BB962C8B-B14F-4D97-AF65-F5344CB8AC3E}">
        <p14:creationId xmlns:p14="http://schemas.microsoft.com/office/powerpoint/2010/main" val="31928082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27</a:t>
            </a:fld>
            <a:endParaRPr lang="en-GB" dirty="0"/>
          </a:p>
        </p:txBody>
      </p:sp>
    </p:spTree>
    <p:extLst>
      <p:ext uri="{BB962C8B-B14F-4D97-AF65-F5344CB8AC3E}">
        <p14:creationId xmlns:p14="http://schemas.microsoft.com/office/powerpoint/2010/main" val="513051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28</a:t>
            </a:fld>
            <a:endParaRPr lang="en-GB" dirty="0"/>
          </a:p>
        </p:txBody>
      </p:sp>
    </p:spTree>
    <p:extLst>
      <p:ext uri="{BB962C8B-B14F-4D97-AF65-F5344CB8AC3E}">
        <p14:creationId xmlns:p14="http://schemas.microsoft.com/office/powerpoint/2010/main" val="3676043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29</a:t>
            </a:fld>
            <a:endParaRPr lang="en-GB" dirty="0"/>
          </a:p>
        </p:txBody>
      </p:sp>
    </p:spTree>
    <p:extLst>
      <p:ext uri="{BB962C8B-B14F-4D97-AF65-F5344CB8AC3E}">
        <p14:creationId xmlns:p14="http://schemas.microsoft.com/office/powerpoint/2010/main" val="3599830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3</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9796219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30</a:t>
            </a:fld>
            <a:endParaRPr lang="en-GB" dirty="0"/>
          </a:p>
        </p:txBody>
      </p:sp>
    </p:spTree>
    <p:extLst>
      <p:ext uri="{BB962C8B-B14F-4D97-AF65-F5344CB8AC3E}">
        <p14:creationId xmlns:p14="http://schemas.microsoft.com/office/powerpoint/2010/main" val="19504189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31</a:t>
            </a:fld>
            <a:endParaRPr lang="en-GB" dirty="0"/>
          </a:p>
        </p:txBody>
      </p:sp>
    </p:spTree>
    <p:extLst>
      <p:ext uri="{BB962C8B-B14F-4D97-AF65-F5344CB8AC3E}">
        <p14:creationId xmlns:p14="http://schemas.microsoft.com/office/powerpoint/2010/main" val="696993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32</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8839443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33</a:t>
            </a:fld>
            <a:endParaRPr lang="en-GB" dirty="0"/>
          </a:p>
        </p:txBody>
      </p:sp>
    </p:spTree>
    <p:extLst>
      <p:ext uri="{BB962C8B-B14F-4D97-AF65-F5344CB8AC3E}">
        <p14:creationId xmlns:p14="http://schemas.microsoft.com/office/powerpoint/2010/main" val="42747294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34</a:t>
            </a:fld>
            <a:endParaRPr lang="en-GB" dirty="0"/>
          </a:p>
        </p:txBody>
      </p:sp>
    </p:spTree>
    <p:extLst>
      <p:ext uri="{BB962C8B-B14F-4D97-AF65-F5344CB8AC3E}">
        <p14:creationId xmlns:p14="http://schemas.microsoft.com/office/powerpoint/2010/main" val="1398288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35</a:t>
            </a:fld>
            <a:endParaRPr lang="en-GB" dirty="0"/>
          </a:p>
        </p:txBody>
      </p:sp>
    </p:spTree>
    <p:extLst>
      <p:ext uri="{BB962C8B-B14F-4D97-AF65-F5344CB8AC3E}">
        <p14:creationId xmlns:p14="http://schemas.microsoft.com/office/powerpoint/2010/main" val="336572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36</a:t>
            </a:fld>
            <a:endParaRPr lang="en-GB" dirty="0"/>
          </a:p>
        </p:txBody>
      </p:sp>
    </p:spTree>
    <p:extLst>
      <p:ext uri="{BB962C8B-B14F-4D97-AF65-F5344CB8AC3E}">
        <p14:creationId xmlns:p14="http://schemas.microsoft.com/office/powerpoint/2010/main" val="2385856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37</a:t>
            </a:fld>
            <a:endParaRPr lang="en-GB" dirty="0"/>
          </a:p>
        </p:txBody>
      </p:sp>
    </p:spTree>
    <p:extLst>
      <p:ext uri="{BB962C8B-B14F-4D97-AF65-F5344CB8AC3E}">
        <p14:creationId xmlns:p14="http://schemas.microsoft.com/office/powerpoint/2010/main" val="3392135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38</a:t>
            </a:fld>
            <a:endParaRPr lang="en-GB" dirty="0"/>
          </a:p>
        </p:txBody>
      </p:sp>
    </p:spTree>
    <p:extLst>
      <p:ext uri="{BB962C8B-B14F-4D97-AF65-F5344CB8AC3E}">
        <p14:creationId xmlns:p14="http://schemas.microsoft.com/office/powerpoint/2010/main" val="19823566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39</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118258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a:t>
            </a:fld>
            <a:endParaRPr lang="en-GB" dirty="0"/>
          </a:p>
        </p:txBody>
      </p:sp>
    </p:spTree>
    <p:extLst>
      <p:ext uri="{BB962C8B-B14F-4D97-AF65-F5344CB8AC3E}">
        <p14:creationId xmlns:p14="http://schemas.microsoft.com/office/powerpoint/2010/main" val="1372326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40</a:t>
            </a:fld>
            <a:endParaRPr lang="en-GB" dirty="0"/>
          </a:p>
        </p:txBody>
      </p:sp>
    </p:spTree>
    <p:extLst>
      <p:ext uri="{BB962C8B-B14F-4D97-AF65-F5344CB8AC3E}">
        <p14:creationId xmlns:p14="http://schemas.microsoft.com/office/powerpoint/2010/main" val="611561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41</a:t>
            </a:fld>
            <a:endParaRPr lang="en-GB" dirty="0"/>
          </a:p>
        </p:txBody>
      </p:sp>
    </p:spTree>
    <p:extLst>
      <p:ext uri="{BB962C8B-B14F-4D97-AF65-F5344CB8AC3E}">
        <p14:creationId xmlns:p14="http://schemas.microsoft.com/office/powerpoint/2010/main" val="3510659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42</a:t>
            </a:fld>
            <a:endParaRPr lang="en-GB" dirty="0"/>
          </a:p>
        </p:txBody>
      </p:sp>
    </p:spTree>
    <p:extLst>
      <p:ext uri="{BB962C8B-B14F-4D97-AF65-F5344CB8AC3E}">
        <p14:creationId xmlns:p14="http://schemas.microsoft.com/office/powerpoint/2010/main" val="8653324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43</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0585639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44</a:t>
            </a:fld>
            <a:endParaRPr lang="en-GB" dirty="0"/>
          </a:p>
        </p:txBody>
      </p:sp>
    </p:spTree>
    <p:extLst>
      <p:ext uri="{BB962C8B-B14F-4D97-AF65-F5344CB8AC3E}">
        <p14:creationId xmlns:p14="http://schemas.microsoft.com/office/powerpoint/2010/main" val="36581483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45</a:t>
            </a:fld>
            <a:endParaRPr lang="en-GB" dirty="0"/>
          </a:p>
        </p:txBody>
      </p:sp>
    </p:spTree>
    <p:extLst>
      <p:ext uri="{BB962C8B-B14F-4D97-AF65-F5344CB8AC3E}">
        <p14:creationId xmlns:p14="http://schemas.microsoft.com/office/powerpoint/2010/main" val="4363523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46</a:t>
            </a:fld>
            <a:endParaRPr lang="en-GB" dirty="0"/>
          </a:p>
        </p:txBody>
      </p:sp>
    </p:spTree>
    <p:extLst>
      <p:ext uri="{BB962C8B-B14F-4D97-AF65-F5344CB8AC3E}">
        <p14:creationId xmlns:p14="http://schemas.microsoft.com/office/powerpoint/2010/main" val="9388990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47</a:t>
            </a:fld>
            <a:endParaRPr lang="en-GB" dirty="0"/>
          </a:p>
        </p:txBody>
      </p:sp>
    </p:spTree>
    <p:extLst>
      <p:ext uri="{BB962C8B-B14F-4D97-AF65-F5344CB8AC3E}">
        <p14:creationId xmlns:p14="http://schemas.microsoft.com/office/powerpoint/2010/main" val="20945514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48</a:t>
            </a:fld>
            <a:endParaRPr lang="en-GB" dirty="0"/>
          </a:p>
        </p:txBody>
      </p:sp>
    </p:spTree>
    <p:extLst>
      <p:ext uri="{BB962C8B-B14F-4D97-AF65-F5344CB8AC3E}">
        <p14:creationId xmlns:p14="http://schemas.microsoft.com/office/powerpoint/2010/main" val="39254896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49</a:t>
            </a:fld>
            <a:endParaRPr lang="en-GB" dirty="0"/>
          </a:p>
        </p:txBody>
      </p:sp>
    </p:spTree>
    <p:extLst>
      <p:ext uri="{BB962C8B-B14F-4D97-AF65-F5344CB8AC3E}">
        <p14:creationId xmlns:p14="http://schemas.microsoft.com/office/powerpoint/2010/main" val="700827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a:t>
            </a:fld>
            <a:endParaRPr lang="en-GB" dirty="0"/>
          </a:p>
        </p:txBody>
      </p:sp>
    </p:spTree>
    <p:extLst>
      <p:ext uri="{BB962C8B-B14F-4D97-AF65-F5344CB8AC3E}">
        <p14:creationId xmlns:p14="http://schemas.microsoft.com/office/powerpoint/2010/main" val="36331762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50</a:t>
            </a:fld>
            <a:endParaRPr lang="en-GB" dirty="0"/>
          </a:p>
        </p:txBody>
      </p:sp>
    </p:spTree>
    <p:extLst>
      <p:ext uri="{BB962C8B-B14F-4D97-AF65-F5344CB8AC3E}">
        <p14:creationId xmlns:p14="http://schemas.microsoft.com/office/powerpoint/2010/main" val="23195525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51</a:t>
            </a:fld>
            <a:endParaRPr lang="en-GB" dirty="0"/>
          </a:p>
        </p:txBody>
      </p:sp>
    </p:spTree>
    <p:extLst>
      <p:ext uri="{BB962C8B-B14F-4D97-AF65-F5344CB8AC3E}">
        <p14:creationId xmlns:p14="http://schemas.microsoft.com/office/powerpoint/2010/main" val="35897626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52</a:t>
            </a:fld>
            <a:endParaRPr lang="en-GB" dirty="0"/>
          </a:p>
        </p:txBody>
      </p:sp>
    </p:spTree>
    <p:extLst>
      <p:ext uri="{BB962C8B-B14F-4D97-AF65-F5344CB8AC3E}">
        <p14:creationId xmlns:p14="http://schemas.microsoft.com/office/powerpoint/2010/main" val="39573305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53</a:t>
            </a:fld>
            <a:endParaRPr lang="en-GB" dirty="0"/>
          </a:p>
        </p:txBody>
      </p:sp>
    </p:spTree>
    <p:extLst>
      <p:ext uri="{BB962C8B-B14F-4D97-AF65-F5344CB8AC3E}">
        <p14:creationId xmlns:p14="http://schemas.microsoft.com/office/powerpoint/2010/main" val="10245658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54</a:t>
            </a:fld>
            <a:endParaRPr lang="en-GB" dirty="0"/>
          </a:p>
        </p:txBody>
      </p:sp>
    </p:spTree>
    <p:extLst>
      <p:ext uri="{BB962C8B-B14F-4D97-AF65-F5344CB8AC3E}">
        <p14:creationId xmlns:p14="http://schemas.microsoft.com/office/powerpoint/2010/main" val="8124546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55</a:t>
            </a:fld>
            <a:endParaRPr lang="en-GB" dirty="0"/>
          </a:p>
        </p:txBody>
      </p:sp>
    </p:spTree>
    <p:extLst>
      <p:ext uri="{BB962C8B-B14F-4D97-AF65-F5344CB8AC3E}">
        <p14:creationId xmlns:p14="http://schemas.microsoft.com/office/powerpoint/2010/main" val="8600620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56</a:t>
            </a:fld>
            <a:endParaRPr lang="en-GB" dirty="0"/>
          </a:p>
        </p:txBody>
      </p:sp>
    </p:spTree>
    <p:extLst>
      <p:ext uri="{BB962C8B-B14F-4D97-AF65-F5344CB8AC3E}">
        <p14:creationId xmlns:p14="http://schemas.microsoft.com/office/powerpoint/2010/main" val="23269204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57</a:t>
            </a:fld>
            <a:endParaRPr lang="en-GB" dirty="0"/>
          </a:p>
        </p:txBody>
      </p:sp>
    </p:spTree>
    <p:extLst>
      <p:ext uri="{BB962C8B-B14F-4D97-AF65-F5344CB8AC3E}">
        <p14:creationId xmlns:p14="http://schemas.microsoft.com/office/powerpoint/2010/main" val="34803537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58</a:t>
            </a:fld>
            <a:endParaRPr lang="en-GB" dirty="0"/>
          </a:p>
        </p:txBody>
      </p:sp>
    </p:spTree>
    <p:extLst>
      <p:ext uri="{BB962C8B-B14F-4D97-AF65-F5344CB8AC3E}">
        <p14:creationId xmlns:p14="http://schemas.microsoft.com/office/powerpoint/2010/main" val="24385188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59</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51361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6</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5436298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60</a:t>
            </a:fld>
            <a:endParaRPr lang="en-GB" dirty="0"/>
          </a:p>
        </p:txBody>
      </p:sp>
    </p:spTree>
    <p:extLst>
      <p:ext uri="{BB962C8B-B14F-4D97-AF65-F5344CB8AC3E}">
        <p14:creationId xmlns:p14="http://schemas.microsoft.com/office/powerpoint/2010/main" val="5629780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61</a:t>
            </a:fld>
            <a:endParaRPr lang="en-GB" dirty="0"/>
          </a:p>
        </p:txBody>
      </p:sp>
    </p:spTree>
    <p:extLst>
      <p:ext uri="{BB962C8B-B14F-4D97-AF65-F5344CB8AC3E}">
        <p14:creationId xmlns:p14="http://schemas.microsoft.com/office/powerpoint/2010/main" val="4916119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62</a:t>
            </a:fld>
            <a:endParaRPr lang="en-GB" dirty="0"/>
          </a:p>
        </p:txBody>
      </p:sp>
    </p:spTree>
    <p:extLst>
      <p:ext uri="{BB962C8B-B14F-4D97-AF65-F5344CB8AC3E}">
        <p14:creationId xmlns:p14="http://schemas.microsoft.com/office/powerpoint/2010/main" val="7698189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63</a:t>
            </a:fld>
            <a:endParaRPr lang="en-GB" dirty="0"/>
          </a:p>
        </p:txBody>
      </p:sp>
    </p:spTree>
    <p:extLst>
      <p:ext uri="{BB962C8B-B14F-4D97-AF65-F5344CB8AC3E}">
        <p14:creationId xmlns:p14="http://schemas.microsoft.com/office/powerpoint/2010/main" val="24335985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64</a:t>
            </a:fld>
            <a:endParaRPr lang="en-GB" dirty="0"/>
          </a:p>
        </p:txBody>
      </p:sp>
    </p:spTree>
    <p:extLst>
      <p:ext uri="{BB962C8B-B14F-4D97-AF65-F5344CB8AC3E}">
        <p14:creationId xmlns:p14="http://schemas.microsoft.com/office/powerpoint/2010/main" val="14832497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65</a:t>
            </a:fld>
            <a:endParaRPr lang="en-GB" dirty="0"/>
          </a:p>
        </p:txBody>
      </p:sp>
    </p:spTree>
    <p:extLst>
      <p:ext uri="{BB962C8B-B14F-4D97-AF65-F5344CB8AC3E}">
        <p14:creationId xmlns:p14="http://schemas.microsoft.com/office/powerpoint/2010/main" val="4300449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66</a:t>
            </a:fld>
            <a:endParaRPr lang="en-GB" dirty="0"/>
          </a:p>
        </p:txBody>
      </p:sp>
    </p:spTree>
    <p:extLst>
      <p:ext uri="{BB962C8B-B14F-4D97-AF65-F5344CB8AC3E}">
        <p14:creationId xmlns:p14="http://schemas.microsoft.com/office/powerpoint/2010/main" val="13114928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67</a:t>
            </a:fld>
            <a:endParaRPr lang="en-GB" dirty="0"/>
          </a:p>
        </p:txBody>
      </p:sp>
    </p:spTree>
    <p:extLst>
      <p:ext uri="{BB962C8B-B14F-4D97-AF65-F5344CB8AC3E}">
        <p14:creationId xmlns:p14="http://schemas.microsoft.com/office/powerpoint/2010/main" val="11287070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68</a:t>
            </a:fld>
            <a:endParaRPr lang="en-GB" dirty="0"/>
          </a:p>
        </p:txBody>
      </p:sp>
    </p:spTree>
    <p:extLst>
      <p:ext uri="{BB962C8B-B14F-4D97-AF65-F5344CB8AC3E}">
        <p14:creationId xmlns:p14="http://schemas.microsoft.com/office/powerpoint/2010/main" val="5711441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69</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247147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a:t>
            </a:fld>
            <a:endParaRPr lang="en-GB" dirty="0"/>
          </a:p>
        </p:txBody>
      </p:sp>
    </p:spTree>
    <p:extLst>
      <p:ext uri="{BB962C8B-B14F-4D97-AF65-F5344CB8AC3E}">
        <p14:creationId xmlns:p14="http://schemas.microsoft.com/office/powerpoint/2010/main" val="18414361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70</a:t>
            </a:fld>
            <a:endParaRPr lang="en-GB" dirty="0"/>
          </a:p>
        </p:txBody>
      </p:sp>
    </p:spTree>
    <p:extLst>
      <p:ext uri="{BB962C8B-B14F-4D97-AF65-F5344CB8AC3E}">
        <p14:creationId xmlns:p14="http://schemas.microsoft.com/office/powerpoint/2010/main" val="34085910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Version 1.0.2</a:t>
            </a:r>
          </a:p>
        </p:txBody>
      </p:sp>
      <p:sp>
        <p:nvSpPr>
          <p:cNvPr id="4" name="Slide Number Placeholder 3"/>
          <p:cNvSpPr>
            <a:spLocks noGrp="1"/>
          </p:cNvSpPr>
          <p:nvPr>
            <p:ph type="sldNum" sz="quarter" idx="5"/>
          </p:nvPr>
        </p:nvSpPr>
        <p:spPr/>
        <p:txBody>
          <a:bodyPr/>
          <a:lstStyle/>
          <a:p>
            <a:fld id="{7D8C2C35-2B8A-446E-BEC0-FD36716C29AC}" type="slidenum">
              <a:rPr lang="en-GB" smtClean="0"/>
              <a:pPr/>
              <a:t>71</a:t>
            </a:fld>
            <a:endParaRPr lang="en-GB" dirty="0"/>
          </a:p>
        </p:txBody>
      </p:sp>
    </p:spTree>
    <p:extLst>
      <p:ext uri="{BB962C8B-B14F-4D97-AF65-F5344CB8AC3E}">
        <p14:creationId xmlns:p14="http://schemas.microsoft.com/office/powerpoint/2010/main" val="25486933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72</a:t>
            </a:fld>
            <a:endParaRPr lang="en-GB" dirty="0"/>
          </a:p>
        </p:txBody>
      </p:sp>
    </p:spTree>
    <p:extLst>
      <p:ext uri="{BB962C8B-B14F-4D97-AF65-F5344CB8AC3E}">
        <p14:creationId xmlns:p14="http://schemas.microsoft.com/office/powerpoint/2010/main" val="902396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73</a:t>
            </a:fld>
            <a:endParaRPr lang="en-GB" dirty="0"/>
          </a:p>
        </p:txBody>
      </p:sp>
    </p:spTree>
    <p:extLst>
      <p:ext uri="{BB962C8B-B14F-4D97-AF65-F5344CB8AC3E}">
        <p14:creationId xmlns:p14="http://schemas.microsoft.com/office/powerpoint/2010/main" val="34350677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74</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8355009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75</a:t>
            </a:fld>
            <a:endParaRPr lang="en-GB" dirty="0"/>
          </a:p>
        </p:txBody>
      </p:sp>
    </p:spTree>
    <p:extLst>
      <p:ext uri="{BB962C8B-B14F-4D97-AF65-F5344CB8AC3E}">
        <p14:creationId xmlns:p14="http://schemas.microsoft.com/office/powerpoint/2010/main" val="14560951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76</a:t>
            </a:fld>
            <a:endParaRPr lang="en-GB" dirty="0"/>
          </a:p>
        </p:txBody>
      </p:sp>
    </p:spTree>
    <p:extLst>
      <p:ext uri="{BB962C8B-B14F-4D97-AF65-F5344CB8AC3E}">
        <p14:creationId xmlns:p14="http://schemas.microsoft.com/office/powerpoint/2010/main" val="24869899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77</a:t>
            </a:fld>
            <a:endParaRPr lang="en-GB" dirty="0"/>
          </a:p>
        </p:txBody>
      </p:sp>
    </p:spTree>
    <p:extLst>
      <p:ext uri="{BB962C8B-B14F-4D97-AF65-F5344CB8AC3E}">
        <p14:creationId xmlns:p14="http://schemas.microsoft.com/office/powerpoint/2010/main" val="157418850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78</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995225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79</a:t>
            </a:fld>
            <a:endParaRPr lang="en-GB" dirty="0"/>
          </a:p>
        </p:txBody>
      </p:sp>
    </p:spTree>
    <p:extLst>
      <p:ext uri="{BB962C8B-B14F-4D97-AF65-F5344CB8AC3E}">
        <p14:creationId xmlns:p14="http://schemas.microsoft.com/office/powerpoint/2010/main" val="1826373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8</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4187391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80</a:t>
            </a:fld>
            <a:endParaRPr lang="en-GB" dirty="0"/>
          </a:p>
        </p:txBody>
      </p:sp>
    </p:spTree>
    <p:extLst>
      <p:ext uri="{BB962C8B-B14F-4D97-AF65-F5344CB8AC3E}">
        <p14:creationId xmlns:p14="http://schemas.microsoft.com/office/powerpoint/2010/main" val="19419583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81</a:t>
            </a:fld>
            <a:endParaRPr lang="en-GB" dirty="0"/>
          </a:p>
        </p:txBody>
      </p:sp>
    </p:spTree>
    <p:extLst>
      <p:ext uri="{BB962C8B-B14F-4D97-AF65-F5344CB8AC3E}">
        <p14:creationId xmlns:p14="http://schemas.microsoft.com/office/powerpoint/2010/main" val="36763886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82</a:t>
            </a:fld>
            <a:endParaRPr lang="en-GB" dirty="0"/>
          </a:p>
        </p:txBody>
      </p:sp>
    </p:spTree>
    <p:extLst>
      <p:ext uri="{BB962C8B-B14F-4D97-AF65-F5344CB8AC3E}">
        <p14:creationId xmlns:p14="http://schemas.microsoft.com/office/powerpoint/2010/main" val="163270635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83</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721707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84</a:t>
            </a:fld>
            <a:endParaRPr lang="en-GB" dirty="0"/>
          </a:p>
        </p:txBody>
      </p:sp>
    </p:spTree>
    <p:extLst>
      <p:ext uri="{BB962C8B-B14F-4D97-AF65-F5344CB8AC3E}">
        <p14:creationId xmlns:p14="http://schemas.microsoft.com/office/powerpoint/2010/main" val="24791952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85</a:t>
            </a:fld>
            <a:endParaRPr lang="en-GB" dirty="0"/>
          </a:p>
        </p:txBody>
      </p:sp>
    </p:spTree>
    <p:extLst>
      <p:ext uri="{BB962C8B-B14F-4D97-AF65-F5344CB8AC3E}">
        <p14:creationId xmlns:p14="http://schemas.microsoft.com/office/powerpoint/2010/main" val="5793591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86</a:t>
            </a:fld>
            <a:endParaRPr lang="en-GB" dirty="0"/>
          </a:p>
        </p:txBody>
      </p:sp>
    </p:spTree>
    <p:extLst>
      <p:ext uri="{BB962C8B-B14F-4D97-AF65-F5344CB8AC3E}">
        <p14:creationId xmlns:p14="http://schemas.microsoft.com/office/powerpoint/2010/main" val="19262631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87</a:t>
            </a:fld>
            <a:endParaRPr lang="en-GB" dirty="0"/>
          </a:p>
        </p:txBody>
      </p:sp>
    </p:spTree>
    <p:extLst>
      <p:ext uri="{BB962C8B-B14F-4D97-AF65-F5344CB8AC3E}">
        <p14:creationId xmlns:p14="http://schemas.microsoft.com/office/powerpoint/2010/main" val="33146733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88</a:t>
            </a:fld>
            <a:endParaRPr lang="en-GB" dirty="0"/>
          </a:p>
        </p:txBody>
      </p:sp>
    </p:spTree>
    <p:extLst>
      <p:ext uri="{BB962C8B-B14F-4D97-AF65-F5344CB8AC3E}">
        <p14:creationId xmlns:p14="http://schemas.microsoft.com/office/powerpoint/2010/main" val="28820038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89</a:t>
            </a:fld>
            <a:endParaRPr lang="en-GB" dirty="0"/>
          </a:p>
        </p:txBody>
      </p:sp>
    </p:spTree>
    <p:extLst>
      <p:ext uri="{BB962C8B-B14F-4D97-AF65-F5344CB8AC3E}">
        <p14:creationId xmlns:p14="http://schemas.microsoft.com/office/powerpoint/2010/main" val="4073260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a:t>
            </a:fld>
            <a:endParaRPr lang="en-GB" dirty="0"/>
          </a:p>
        </p:txBody>
      </p:sp>
    </p:spTree>
    <p:extLst>
      <p:ext uri="{BB962C8B-B14F-4D97-AF65-F5344CB8AC3E}">
        <p14:creationId xmlns:p14="http://schemas.microsoft.com/office/powerpoint/2010/main" val="30540467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90</a:t>
            </a:fld>
            <a:endParaRPr lang="en-GB" dirty="0"/>
          </a:p>
        </p:txBody>
      </p:sp>
    </p:spTree>
    <p:extLst>
      <p:ext uri="{BB962C8B-B14F-4D97-AF65-F5344CB8AC3E}">
        <p14:creationId xmlns:p14="http://schemas.microsoft.com/office/powerpoint/2010/main" val="308435868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91</a:t>
            </a:fld>
            <a:endParaRPr lang="en-GB" dirty="0"/>
          </a:p>
        </p:txBody>
      </p:sp>
    </p:spTree>
    <p:extLst>
      <p:ext uri="{BB962C8B-B14F-4D97-AF65-F5344CB8AC3E}">
        <p14:creationId xmlns:p14="http://schemas.microsoft.com/office/powerpoint/2010/main" val="16303881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92</a:t>
            </a:fld>
            <a:endParaRPr lang="en-GB" dirty="0"/>
          </a:p>
        </p:txBody>
      </p:sp>
    </p:spTree>
    <p:extLst>
      <p:ext uri="{BB962C8B-B14F-4D97-AF65-F5344CB8AC3E}">
        <p14:creationId xmlns:p14="http://schemas.microsoft.com/office/powerpoint/2010/main" val="265951056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93</a:t>
            </a:fld>
            <a:endParaRPr lang="en-GB" dirty="0"/>
          </a:p>
        </p:txBody>
      </p:sp>
    </p:spTree>
    <p:extLst>
      <p:ext uri="{BB962C8B-B14F-4D97-AF65-F5344CB8AC3E}">
        <p14:creationId xmlns:p14="http://schemas.microsoft.com/office/powerpoint/2010/main" val="6184560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94</a:t>
            </a:fld>
            <a:endParaRPr lang="en-GB" dirty="0"/>
          </a:p>
        </p:txBody>
      </p:sp>
    </p:spTree>
    <p:extLst>
      <p:ext uri="{BB962C8B-B14F-4D97-AF65-F5344CB8AC3E}">
        <p14:creationId xmlns:p14="http://schemas.microsoft.com/office/powerpoint/2010/main" val="403681993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95</a:t>
            </a:fld>
            <a:endParaRPr lang="en-GB" dirty="0"/>
          </a:p>
        </p:txBody>
      </p:sp>
    </p:spTree>
    <p:extLst>
      <p:ext uri="{BB962C8B-B14F-4D97-AF65-F5344CB8AC3E}">
        <p14:creationId xmlns:p14="http://schemas.microsoft.com/office/powerpoint/2010/main" val="162604170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96</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01165782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97</a:t>
            </a:fld>
            <a:endParaRPr lang="en-GB" dirty="0"/>
          </a:p>
        </p:txBody>
      </p:sp>
    </p:spTree>
    <p:extLst>
      <p:ext uri="{BB962C8B-B14F-4D97-AF65-F5344CB8AC3E}">
        <p14:creationId xmlns:p14="http://schemas.microsoft.com/office/powerpoint/2010/main" val="2444536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corporate/de/legal/copyright.html" TargetMode="External"/><Relationship Id="rId9" Type="http://schemas.openxmlformats.org/officeDocument/2006/relationships/hyperlink" Target="https://twitter.com/sap"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19" name="Speaker"/>
          <p:cNvSpPr>
            <a:spLocks noGrp="1"/>
          </p:cNvSpPr>
          <p:nvPr userDrawn="1">
            <p:ph type="subTitle" idx="1" hasCustomPrompt="1"/>
          </p:nvPr>
        </p:nvSpPr>
        <p:spPr bwMode="black">
          <a:xfrm>
            <a:off x="288000" y="5130489"/>
            <a:ext cx="11626188"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3" name="Title"/>
          <p:cNvSpPr>
            <a:spLocks noGrp="1"/>
          </p:cNvSpPr>
          <p:nvPr>
            <p:ph type="title" hasCustomPrompt="1"/>
          </p:nvPr>
        </p:nvSpPr>
        <p:spPr>
          <a:xfrm>
            <a:off x="288000" y="4024430"/>
            <a:ext cx="11626188"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GB"/>
              <a:t>Presentation Title </a:t>
            </a:r>
            <a:br>
              <a:rPr lang="en-GB"/>
            </a:br>
            <a:r>
              <a:rPr lang="en-GB"/>
              <a:t>Goes Here and Here.</a:t>
            </a:r>
            <a:endParaRPr lang="en-GB" dirty="0"/>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GB"/>
              <a:t>Click to insert title image or illustration</a:t>
            </a:r>
            <a:endParaRPr lang="en-GB" dirty="0"/>
          </a:p>
        </p:txBody>
      </p:sp>
    </p:spTree>
    <p:extLst>
      <p:ext uri="{BB962C8B-B14F-4D97-AF65-F5344CB8AC3E}">
        <p14:creationId xmlns:p14="http://schemas.microsoft.com/office/powerpoint/2010/main" val="24527176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81"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19"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GB" noProof="0" dirty="0"/>
              <a:t>“Quote goes here </a:t>
            </a:r>
            <a:br>
              <a:rPr lang="en-GB" noProof="0" dirty="0"/>
            </a:br>
            <a:r>
              <a:rPr lang="en-GB" noProof="0" dirty="0"/>
              <a:t>and here.”</a:t>
            </a:r>
          </a:p>
          <a:p>
            <a:pPr lvl="1"/>
            <a:r>
              <a:rPr lang="en-GB"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7092000"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cNvSpPr>
            <a:spLocks noGrp="1"/>
          </p:cNvSpPr>
          <p:nvPr>
            <p:ph type="title" hasCustomPrompt="1"/>
          </p:nvPr>
        </p:nvSpPr>
        <p:spPr>
          <a:xfrm>
            <a:off x="504001" y="504000"/>
            <a:ext cx="5112000"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Tree>
    <p:extLst>
      <p:ext uri="{BB962C8B-B14F-4D97-AF65-F5344CB8AC3E}">
        <p14:creationId xmlns:p14="http://schemas.microsoft.com/office/powerpoint/2010/main" val="413979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screenshot</a:t>
            </a:r>
            <a:endParaRPr lang="en-GB" dirty="0"/>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GB"/>
              <a:t>Click to add content</a:t>
            </a:r>
            <a:endParaRPr lang="en-GB" dirty="0"/>
          </a:p>
        </p:txBody>
      </p:sp>
      <p:sp>
        <p:nvSpPr>
          <p:cNvPr id="2" name="Title"/>
          <p:cNvSpPr>
            <a:spLocks noGrp="1"/>
          </p:cNvSpPr>
          <p:nvPr>
            <p:ph type="title" hasCustomPrompt="1"/>
          </p:nvPr>
        </p:nvSpPr>
        <p:spPr/>
        <p:txBody>
          <a:bodyPr/>
          <a:lstStyle/>
          <a:p>
            <a:r>
              <a:rPr lang="en-GB" noProof="0"/>
              <a:t>Insert page title (sentence case)</a:t>
            </a:r>
            <a:endParaRPr lang="en-GB"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6" name="Speaker"/>
          <p:cNvSpPr>
            <a:spLocks noGrp="1"/>
          </p:cNvSpPr>
          <p:nvPr userDrawn="1">
            <p:ph type="subTitle" idx="1" hasCustomPrompt="1"/>
          </p:nvPr>
        </p:nvSpPr>
        <p:spPr bwMode="black">
          <a:xfrm>
            <a:off x="287999" y="4268503"/>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4" name="Title 3"/>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GB" sz="3600"/>
              <a:t>Presentation Title </a:t>
            </a:r>
            <a:br>
              <a:rPr lang="en-GB" sz="3600"/>
            </a:br>
            <a:r>
              <a:rPr lang="en-GB" sz="3600"/>
              <a:t>Goes Here and Here.</a:t>
            </a:r>
            <a:endParaRPr lang="en-GB" sz="3600" kern="0" dirty="0" err="1">
              <a:ea typeface="Arial Unicode MS" pitchFamily="34" charset="-128"/>
              <a:cs typeface="Arial Unicode MS" pitchFamily="34" charset="-128"/>
            </a:endParaRPr>
          </a:p>
        </p:txBody>
      </p:sp>
      <p:pic>
        <p:nvPicPr>
          <p:cNvPr id="11" name="SAP Logo" descr="SAP Logo" title="SAP Logo">
            <a:extLst>
              <a:ext uri="{FF2B5EF4-FFF2-40B4-BE49-F238E27FC236}">
                <a16:creationId xmlns:a16="http://schemas.microsoft.com/office/drawing/2014/main" id="{342503FE-3A2C-4E20-8BE4-DBDA5B3FD054}"/>
              </a:ext>
            </a:extLst>
          </p:cNvPr>
          <p:cNvPicPr>
            <a:picLocks noChangeAspect="1"/>
          </p:cNvPicPr>
          <p:nvPr userDrawn="1"/>
        </p:nvPicPr>
        <p:blipFill>
          <a:blip r:embed="rId2"/>
          <a:stretch>
            <a:fillRect/>
          </a:stretch>
        </p:blipFill>
        <p:spPr>
          <a:xfrm>
            <a:off x="9950552" y="6217668"/>
            <a:ext cx="1963636" cy="360000"/>
          </a:xfrm>
          <a:prstGeom prst="rect">
            <a:avLst/>
          </a:prstGeom>
        </p:spPr>
      </p:pic>
    </p:spTree>
    <p:extLst>
      <p:ext uri="{BB962C8B-B14F-4D97-AF65-F5344CB8AC3E}">
        <p14:creationId xmlns:p14="http://schemas.microsoft.com/office/powerpoint/2010/main" val="198241062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6" pos="7507"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GB" dirty="0"/>
              <a:t>Contact information:</a:t>
            </a:r>
          </a:p>
          <a:p>
            <a:pPr lvl="1"/>
            <a:r>
              <a:rPr lang="en-GB" dirty="0"/>
              <a:t>F name L name</a:t>
            </a:r>
          </a:p>
          <a:p>
            <a:pPr lvl="1"/>
            <a:r>
              <a:rPr lang="en-GB" dirty="0"/>
              <a:t>Title</a:t>
            </a:r>
          </a:p>
          <a:p>
            <a:pPr lvl="1"/>
            <a:r>
              <a:rPr lang="en-GB" dirty="0"/>
              <a:t>Address</a:t>
            </a:r>
          </a:p>
          <a:p>
            <a:pPr lvl="1"/>
            <a:r>
              <a:rPr lang="en-GB" dirty="0"/>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GB"/>
              <a:t>Thank you.</a:t>
            </a:r>
            <a:endParaRPr lang="en-GB" dirty="0"/>
          </a:p>
        </p:txBody>
      </p:sp>
      <p:pic>
        <p:nvPicPr>
          <p:cNvPr id="5" name="SAP Logo" descr="SAP Logo" title="SAP Logo"/>
          <p:cNvPicPr>
            <a:picLocks noChangeAspect="1"/>
          </p:cNvPicPr>
          <p:nvPr userDrawn="1"/>
        </p:nvPicPr>
        <p:blipFill>
          <a:blip r:embed="rId2"/>
          <a:stretch>
            <a:fillRect/>
          </a:stretch>
        </p:blipFill>
        <p:spPr>
          <a:xfrm>
            <a:off x="9727200" y="5994000"/>
            <a:ext cx="1963636" cy="360000"/>
          </a:xfrm>
          <a:prstGeom prst="rect">
            <a:avLst/>
          </a:prstGeom>
        </p:spPr>
      </p:pic>
    </p:spTree>
    <p:extLst>
      <p:ext uri="{BB962C8B-B14F-4D97-AF65-F5344CB8AC3E}">
        <p14:creationId xmlns:p14="http://schemas.microsoft.com/office/powerpoint/2010/main" val="78109031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5" name="Copyright information English"/>
          <p:cNvSpPr txBox="1"/>
          <p:nvPr userDrawn="1"/>
        </p:nvSpPr>
        <p:spPr bwMode="black">
          <a:xfrm>
            <a:off x="50399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800" b="0" noProof="0" dirty="0"/>
              <a:t>© 2021 SAP SE or an SAP affiliate company. All rights reserved.</a:t>
            </a:r>
            <a:endParaRPr lang="en-GB" sz="800" kern="0" dirty="0">
              <a:ea typeface="Arial Unicode MS" pitchFamily="34" charset="-128"/>
              <a:cs typeface="Arial Unicode MS" pitchFamily="34" charset="-128"/>
            </a:endParaRPr>
          </a:p>
          <a:p>
            <a:pPr>
              <a:spcBef>
                <a:spcPts val="600"/>
              </a:spcBef>
            </a:pPr>
            <a:r>
              <a:rPr lang="en-GB" sz="8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GB" sz="8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GB" sz="8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GB" sz="8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GB" sz="800" kern="1200" baseline="0" dirty="0">
                <a:solidFill>
                  <a:schemeClr val="tx1"/>
                </a:solidFill>
                <a:latin typeface="Arial"/>
                <a:ea typeface="Arial Unicode MS" panose="020B0604020202020204" pitchFamily="34" charset="-128"/>
                <a:cs typeface="+mn-cs"/>
              </a:rPr>
              <a:t> </a:t>
            </a:r>
            <a:r>
              <a:rPr lang="en-GB" sz="8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GB" sz="8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GB" sz="800" kern="1200" dirty="0">
                <a:solidFill>
                  <a:schemeClr val="tx1"/>
                </a:solidFill>
                <a:latin typeface="Arial"/>
                <a:ea typeface="Arial Unicode MS" panose="020B0604020202020204" pitchFamily="34" charset="-128"/>
                <a:cs typeface="+mn-cs"/>
              </a:rPr>
              <a:t>See </a:t>
            </a:r>
            <a:r>
              <a:rPr lang="en-GB" sz="800" kern="1200" dirty="0">
                <a:solidFill>
                  <a:schemeClr val="tx1"/>
                </a:solidFill>
                <a:latin typeface="Arial"/>
                <a:ea typeface="Arial Unicode MS" panose="020B0604020202020204" pitchFamily="34" charset="-128"/>
                <a:cs typeface="+mn-cs"/>
                <a:hlinkClick r:id="rId3"/>
              </a:rPr>
              <a:t>www.sap.com/copyright</a:t>
            </a:r>
            <a:r>
              <a:rPr lang="en-GB" sz="800" kern="1200" dirty="0">
                <a:solidFill>
                  <a:schemeClr val="tx1"/>
                </a:solidFill>
                <a:latin typeface="Arial"/>
                <a:ea typeface="Arial Unicode MS" panose="020B0604020202020204" pitchFamily="34" charset="-128"/>
                <a:cs typeface="+mn-cs"/>
              </a:rPr>
              <a:t> for additional trademark information and notices.</a:t>
            </a:r>
          </a:p>
        </p:txBody>
      </p:sp>
      <p:sp>
        <p:nvSpPr>
          <p:cNvPr id="26"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1" kern="1200" dirty="0">
                <a:solidFill>
                  <a:schemeClr val="accent1"/>
                </a:solidFill>
                <a:latin typeface="Arial"/>
                <a:ea typeface="Arial Unicode MS" panose="020B0604020202020204" pitchFamily="34" charset="-128"/>
                <a:cs typeface="+mn-cs"/>
              </a:rPr>
              <a:t>www.sap.com</a:t>
            </a:r>
            <a:r>
              <a:rPr lang="en-GB" sz="1100" b="1" kern="1200" dirty="0">
                <a:solidFill>
                  <a:schemeClr val="tx1"/>
                </a:solidFill>
                <a:latin typeface="Arial"/>
                <a:ea typeface="Arial Unicode MS" panose="020B0604020202020204" pitchFamily="34" charset="-128"/>
                <a:cs typeface="+mn-cs"/>
              </a:rPr>
              <a:t>/contactsap</a:t>
            </a:r>
          </a:p>
        </p:txBody>
      </p:sp>
      <p:pic>
        <p:nvPicPr>
          <p:cNvPr id="13" name="Linkedin icon with link">
            <a:hlinkClick r:id="rId5"/>
          </p:cNvPr>
          <p:cNvPicPr>
            <a:picLocks noChangeAspect="1"/>
          </p:cNvPicPr>
          <p:nvPr userDrawn="1"/>
        </p:nvPicPr>
        <p:blipFill>
          <a:blip r:embed="rId6"/>
          <a:srcRect/>
          <a:stretch/>
        </p:blipFill>
        <p:spPr>
          <a:xfrm>
            <a:off x="2257487" y="1749959"/>
            <a:ext cx="361809" cy="361809"/>
          </a:xfrm>
          <a:prstGeom prst="rect">
            <a:avLst/>
          </a:prstGeom>
        </p:spPr>
      </p:pic>
      <p:pic>
        <p:nvPicPr>
          <p:cNvPr id="14" name="YouTube icon with link">
            <a:hlinkClick r:id="rId7"/>
          </p:cNvPr>
          <p:cNvPicPr>
            <a:picLocks noChangeAspect="1"/>
          </p:cNvPicPr>
          <p:nvPr userDrawn="1"/>
        </p:nvPicPr>
        <p:blipFill>
          <a:blip r:embed="rId8"/>
          <a:srcRect/>
          <a:stretch/>
        </p:blipFill>
        <p:spPr>
          <a:xfrm>
            <a:off x="1666951" y="1749063"/>
            <a:ext cx="363600" cy="363600"/>
          </a:xfrm>
          <a:prstGeom prst="rect">
            <a:avLst/>
          </a:prstGeom>
        </p:spPr>
      </p:pic>
      <p:pic>
        <p:nvPicPr>
          <p:cNvPr id="15" name="Twitter icon with link">
            <a:hlinkClick r:id="rId9" tooltip="https://twitter.com/sap"/>
          </p:cNvPr>
          <p:cNvPicPr>
            <a:picLocks noChangeAspect="1"/>
          </p:cNvPicPr>
          <p:nvPr userDrawn="1"/>
        </p:nvPicPr>
        <p:blipFill>
          <a:blip r:embed="rId10"/>
          <a:srcRect/>
          <a:stretch/>
        </p:blipFill>
        <p:spPr>
          <a:xfrm>
            <a:off x="1078206" y="1749959"/>
            <a:ext cx="361809" cy="361809"/>
          </a:xfrm>
          <a:prstGeom prst="rect">
            <a:avLst/>
          </a:prstGeom>
        </p:spPr>
      </p:pic>
      <p:pic>
        <p:nvPicPr>
          <p:cNvPr id="17" name="Facebook icon with link">
            <a:hlinkClick r:id="rId11"/>
          </p:cNvPr>
          <p:cNvPicPr>
            <a:picLocks noChangeAspect="1"/>
          </p:cNvPicPr>
          <p:nvPr userDrawn="1"/>
        </p:nvPicPr>
        <p:blipFill>
          <a:blip r:embed="rId12"/>
          <a:srcRect/>
          <a:stretch/>
        </p:blipFill>
        <p:spPr>
          <a:xfrm>
            <a:off x="487670" y="1749063"/>
            <a:ext cx="363600" cy="363600"/>
          </a:xfrm>
          <a:prstGeom prst="rect">
            <a:avLst/>
          </a:prstGeom>
        </p:spPr>
      </p:pic>
      <p:sp>
        <p:nvSpPr>
          <p:cNvPr id="32" name="Follow all of SAP"/>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0" kern="1200" dirty="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451925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6" name="Copyright information">
            <a:hlinkClick r:id="rId2"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1" kern="1200" dirty="0">
                <a:solidFill>
                  <a:schemeClr val="accent1"/>
                </a:solidFill>
                <a:latin typeface="Arial"/>
                <a:ea typeface="Arial Unicode MS" panose="020B0604020202020204" pitchFamily="34" charset="-128"/>
                <a:cs typeface="+mn-cs"/>
              </a:rPr>
              <a:t>www.sap.com/germany</a:t>
            </a:r>
            <a:r>
              <a:rPr lang="en-GB" sz="1100" b="1" kern="1200" dirty="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5565" y="5994000"/>
            <a:ext cx="1963635" cy="360000"/>
          </a:xfrm>
          <a:prstGeom prst="rect">
            <a:avLst/>
          </a:prstGeom>
        </p:spPr>
      </p:pic>
      <p:sp>
        <p:nvSpPr>
          <p:cNvPr id="26" name="Copyright information-German"/>
          <p:cNvSpPr txBox="1"/>
          <p:nvPr userDrawn="1"/>
        </p:nvSpPr>
        <p:spPr bwMode="black">
          <a:xfrm>
            <a:off x="50399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800" b="0" noProof="0" dirty="0"/>
              <a:t>© 2021 SAP SE </a:t>
            </a:r>
            <a:r>
              <a:rPr lang="en-GB" sz="800" b="0" noProof="0" dirty="0" err="1"/>
              <a:t>oder</a:t>
            </a:r>
            <a:r>
              <a:rPr lang="en-GB" sz="800" b="0" noProof="0" dirty="0"/>
              <a:t> </a:t>
            </a:r>
            <a:r>
              <a:rPr lang="en-GB" sz="800" b="0" noProof="0" dirty="0" err="1"/>
              <a:t>ein</a:t>
            </a:r>
            <a:r>
              <a:rPr lang="en-GB" sz="800" b="0" noProof="0" dirty="0"/>
              <a:t> SAP-</a:t>
            </a:r>
            <a:r>
              <a:rPr lang="en-GB" sz="800" b="0" noProof="0" dirty="0" err="1"/>
              <a:t>Konzernunternehmen</a:t>
            </a:r>
            <a:r>
              <a:rPr lang="en-GB" sz="800" b="0" noProof="0" dirty="0"/>
              <a:t>. Alle </a:t>
            </a:r>
            <a:r>
              <a:rPr lang="en-GB" sz="800" b="0" noProof="0" dirty="0" err="1"/>
              <a:t>Rechte</a:t>
            </a:r>
            <a:r>
              <a:rPr lang="en-GB" sz="800" b="0" noProof="0" dirty="0"/>
              <a:t> </a:t>
            </a:r>
            <a:r>
              <a:rPr lang="en-GB" sz="800" b="0" noProof="0" dirty="0" err="1"/>
              <a:t>vorbehalten</a:t>
            </a:r>
            <a:r>
              <a:rPr lang="en-GB" sz="800" b="0" noProof="0" dirty="0"/>
              <a:t>.</a:t>
            </a:r>
            <a:endParaRPr lang="en-GB" sz="800" kern="0" dirty="0">
              <a:ea typeface="Arial Unicode MS" pitchFamily="34" charset="-128"/>
              <a:cs typeface="Arial Unicode MS" pitchFamily="34" charset="-128"/>
            </a:endParaRPr>
          </a:p>
          <a:p>
            <a:pPr>
              <a:spcBef>
                <a:spcPts val="600"/>
              </a:spcBef>
            </a:pPr>
            <a:r>
              <a:rPr lang="en-GB" sz="800" kern="1200" noProof="0" dirty="0" err="1">
                <a:solidFill>
                  <a:schemeClr val="tx1"/>
                </a:solidFill>
                <a:effectLst/>
                <a:latin typeface="Arial"/>
                <a:ea typeface="+mn-ea"/>
                <a:cs typeface="+mn-cs"/>
              </a:rPr>
              <a:t>Weitergabe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Vervielfältigung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Teilen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daraus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welchem</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Zweck</a:t>
            </a:r>
            <a:r>
              <a:rPr lang="en-GB" sz="800" kern="1200" noProof="0" dirty="0">
                <a:solidFill>
                  <a:schemeClr val="tx1"/>
                </a:solidFill>
                <a:effectLst/>
                <a:latin typeface="Arial"/>
                <a:ea typeface="+mn-ea"/>
                <a:cs typeface="+mn-cs"/>
              </a:rPr>
              <a:t> und in </a:t>
            </a:r>
            <a:r>
              <a:rPr lang="en-GB" sz="800" kern="1200" noProof="0" dirty="0" err="1">
                <a:solidFill>
                  <a:schemeClr val="tx1"/>
                </a:solidFill>
                <a:effectLst/>
                <a:latin typeface="Arial"/>
                <a:ea typeface="+mn-ea"/>
                <a:cs typeface="+mn-cs"/>
              </a:rPr>
              <a:t>welcher</a:t>
            </a:r>
            <a:r>
              <a:rPr lang="en-GB" sz="800" kern="1200" noProof="0" dirty="0">
                <a:solidFill>
                  <a:schemeClr val="tx1"/>
                </a:solidFill>
                <a:effectLst/>
                <a:latin typeface="Arial"/>
                <a:ea typeface="+mn-ea"/>
                <a:cs typeface="+mn-cs"/>
              </a:rPr>
              <a:t> Form </a:t>
            </a:r>
            <a:r>
              <a:rPr lang="en-GB" sz="800" kern="1200" noProof="0" dirty="0" err="1">
                <a:solidFill>
                  <a:schemeClr val="tx1"/>
                </a:solidFill>
                <a:effectLst/>
                <a:latin typeface="Arial"/>
                <a:ea typeface="+mn-ea"/>
                <a:cs typeface="+mn-cs"/>
              </a:rPr>
              <a:t>auch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immer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ausdrückliche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schriftliche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Genehmigung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durch</a:t>
            </a:r>
            <a:r>
              <a:rPr lang="en-GB" sz="800" kern="1200" noProof="0" dirty="0">
                <a:solidFill>
                  <a:schemeClr val="tx1"/>
                </a:solidFill>
                <a:effectLst/>
                <a:latin typeface="Arial"/>
                <a:ea typeface="+mn-ea"/>
                <a:cs typeface="+mn-cs"/>
              </a:rPr>
              <a:t>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nicht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gestattet</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vorherige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Ankündigung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geändert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Die von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Vertriebsfirmen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angebotenen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Softwareprodukte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Softwarekomponenten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anderer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Softwarehersteller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länderspezifische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Unterschiede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aufweisen</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Die </a:t>
            </a:r>
            <a:r>
              <a:rPr lang="en-GB" sz="800" kern="1200" noProof="0" dirty="0" err="1">
                <a:solidFill>
                  <a:schemeClr val="tx1"/>
                </a:solidFill>
                <a:effectLst/>
                <a:latin typeface="Arial"/>
                <a:ea typeface="+mn-ea"/>
                <a:cs typeface="+mn-cs"/>
              </a:rPr>
              <a:t>vorliegenden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Unterlagen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von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einem</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bereitgestellt</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ausschließlich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Informationszwecken</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keinerlei</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Haftung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Gewährleistung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für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Fehler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Unvollständigkeiten</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steht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lediglich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für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nach</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Maßgabe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die in der </a:t>
            </a:r>
            <a:r>
              <a:rPr lang="en-GB" sz="800" kern="1200" noProof="0" dirty="0" err="1">
                <a:solidFill>
                  <a:schemeClr val="tx1"/>
                </a:solidFill>
                <a:effectLst/>
                <a:latin typeface="Arial"/>
                <a:ea typeface="+mn-ea"/>
                <a:cs typeface="+mn-cs"/>
              </a:rPr>
              <a:t>Vereinbarung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jeweiligen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ausdrücklich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geregelt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ist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hierin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ist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als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zusätzliche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Garantie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interpretieren</a:t>
            </a:r>
            <a:r>
              <a:rPr lang="en-GB" sz="800" kern="1200" noProof="0" dirty="0">
                <a:solidFill>
                  <a:schemeClr val="tx1"/>
                </a:solidFill>
                <a:effectLst/>
                <a:latin typeface="Arial"/>
                <a:ea typeface="+mn-ea"/>
                <a:cs typeface="+mn-cs"/>
              </a:rPr>
              <a:t>. </a:t>
            </a:r>
          </a:p>
          <a:p>
            <a:pPr>
              <a:spcBef>
                <a:spcPts val="600"/>
              </a:spcBef>
            </a:pPr>
            <a:r>
              <a:rPr lang="en-GB" sz="800" kern="1200" noProof="0" dirty="0" err="1">
                <a:solidFill>
                  <a:schemeClr val="tx1"/>
                </a:solidFill>
                <a:effectLst/>
                <a:latin typeface="Arial"/>
                <a:ea typeface="+mn-ea"/>
                <a:cs typeface="+mn-cs"/>
              </a:rPr>
              <a:t>Insbesondere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keiner</a:t>
            </a:r>
            <a:r>
              <a:rPr lang="en-GB" sz="800" kern="1200" noProof="0" dirty="0">
                <a:solidFill>
                  <a:schemeClr val="tx1"/>
                </a:solidFill>
                <a:effectLst/>
                <a:latin typeface="Arial"/>
                <a:ea typeface="+mn-ea"/>
                <a:cs typeface="+mn-cs"/>
              </a:rPr>
              <a:t> Weise </a:t>
            </a:r>
            <a:r>
              <a:rPr lang="en-GB" sz="800" kern="1200" noProof="0" dirty="0" err="1">
                <a:solidFill>
                  <a:schemeClr val="tx1"/>
                </a:solidFill>
                <a:effectLst/>
                <a:latin typeface="Arial"/>
                <a:ea typeface="+mn-ea"/>
                <a:cs typeface="+mn-cs"/>
              </a:rPr>
              <a:t>verpflichtet</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zugehörigen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Präsentation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dargestellte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Geschäftsabläufe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verfolgen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hierin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wiedergegebene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Funktionen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entwickeln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veröffentlichen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zugehörige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Präsentation</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Strategie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etwaige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künftige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Entwicklungen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Plattformen</a:t>
            </a:r>
            <a:r>
              <a:rPr lang="en-GB" sz="800" kern="1200" noProof="0" dirty="0">
                <a:solidFill>
                  <a:schemeClr val="tx1"/>
                </a:solidFill>
                <a:effectLst/>
                <a:latin typeface="Arial"/>
                <a:ea typeface="+mn-ea"/>
                <a:cs typeface="+mn-cs"/>
              </a:rPr>
              <a:t>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von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jederzeit</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Angabe</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Gründen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unangekündigt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geändert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Die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stellen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Zusage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Versprechen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rechtliche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Verpflichtung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Lieferung</a:t>
            </a:r>
            <a:r>
              <a:rPr lang="en-GB" sz="800" kern="1200" noProof="0" dirty="0">
                <a:solidFill>
                  <a:schemeClr val="tx1"/>
                </a:solidFill>
                <a:effectLst/>
                <a:latin typeface="Arial"/>
                <a:ea typeface="+mn-ea"/>
                <a:cs typeface="+mn-cs"/>
              </a:rPr>
              <a:t> von Material, Code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Funktionen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Sämtliche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vorausschauenden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unterliegen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unterschiedlichen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Risiken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Unsicherheiten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durch</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die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tatsächlichen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Ergebnisse</a:t>
            </a:r>
            <a:r>
              <a:rPr lang="en-GB" sz="800" kern="1200" noProof="0" dirty="0">
                <a:solidFill>
                  <a:schemeClr val="tx1"/>
                </a:solidFill>
                <a:effectLst/>
                <a:latin typeface="Arial"/>
                <a:ea typeface="+mn-ea"/>
                <a:cs typeface="+mn-cs"/>
              </a:rPr>
              <a:t> von den </a:t>
            </a:r>
            <a:r>
              <a:rPr lang="en-GB" sz="800" kern="1200" noProof="0" dirty="0" err="1">
                <a:solidFill>
                  <a:schemeClr val="tx1"/>
                </a:solidFill>
                <a:effectLst/>
                <a:latin typeface="Arial"/>
                <a:ea typeface="+mn-ea"/>
                <a:cs typeface="+mn-cs"/>
              </a:rPr>
              <a:t>Erwartungen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abweichen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Dem </a:t>
            </a:r>
            <a:r>
              <a:rPr lang="en-GB" sz="800" kern="1200" noProof="0" dirty="0" err="1">
                <a:solidFill>
                  <a:schemeClr val="tx1"/>
                </a:solidFill>
                <a:effectLst/>
                <a:latin typeface="Arial"/>
                <a:ea typeface="+mn-ea"/>
                <a:cs typeface="+mn-cs"/>
              </a:rPr>
              <a:t>Leser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wird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empfohlen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vorausschauenden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übertriebenes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Vertrauen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schenken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sich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bei</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Kaufentscheidungen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nicht</a:t>
            </a:r>
            <a:r>
              <a:rPr lang="en-GB" sz="800" kern="1200" noProof="0" dirty="0">
                <a:solidFill>
                  <a:schemeClr val="tx1"/>
                </a:solidFill>
                <a:effectLst/>
                <a:latin typeface="Arial"/>
                <a:ea typeface="+mn-ea"/>
                <a:cs typeface="+mn-cs"/>
              </a:rPr>
              <a:t> auf </a:t>
            </a:r>
            <a:r>
              <a:rPr lang="en-GB" sz="800" kern="1200" noProof="0" dirty="0" err="1">
                <a:solidFill>
                  <a:schemeClr val="tx1"/>
                </a:solidFill>
                <a:effectLst/>
                <a:latin typeface="Arial"/>
                <a:ea typeface="+mn-ea"/>
                <a:cs typeface="+mn-cs"/>
              </a:rPr>
              <a:t>sie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stützen</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SAP und </a:t>
            </a:r>
            <a:r>
              <a:rPr lang="en-GB" sz="800" kern="1200" noProof="0" dirty="0" err="1">
                <a:solidFill>
                  <a:schemeClr val="tx1"/>
                </a:solidFill>
                <a:effectLst/>
                <a:latin typeface="Arial"/>
                <a:ea typeface="+mn-ea"/>
                <a:cs typeface="+mn-cs"/>
              </a:rPr>
              <a:t>andere</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diesem</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Dokument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erwähnte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von SAP </a:t>
            </a:r>
            <a:r>
              <a:rPr lang="en-GB" sz="800" kern="1200" noProof="0" dirty="0" err="1">
                <a:solidFill>
                  <a:schemeClr val="tx1"/>
                </a:solidFill>
                <a:effectLst/>
                <a:latin typeface="Arial"/>
                <a:ea typeface="+mn-ea"/>
                <a:cs typeface="+mn-cs"/>
              </a:rPr>
              <a:t>sowie</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dazugehörigen</a:t>
            </a:r>
            <a:r>
              <a:rPr lang="en-GB" sz="800" kern="1200" noProof="0" dirty="0">
                <a:solidFill>
                  <a:schemeClr val="tx1"/>
                </a:solidFill>
                <a:effectLst/>
                <a:latin typeface="Arial"/>
                <a:ea typeface="+mn-ea"/>
                <a:cs typeface="+mn-cs"/>
              </a:rPr>
              <a:t> Logos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eingetragene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einem</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in Deutschland und </a:t>
            </a:r>
            <a:r>
              <a:rPr lang="en-GB" sz="800" kern="1200" noProof="0" dirty="0" err="1">
                <a:solidFill>
                  <a:schemeClr val="tx1"/>
                </a:solidFill>
                <a:effectLst/>
                <a:latin typeface="Arial"/>
                <a:ea typeface="+mn-ea"/>
                <a:cs typeface="+mn-cs"/>
              </a:rPr>
              <a:t>verschiedenen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Ländern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weltweit</a:t>
            </a:r>
            <a:r>
              <a:rPr lang="en-GB" sz="800" kern="1200" noProof="0" dirty="0">
                <a:solidFill>
                  <a:schemeClr val="tx1"/>
                </a:solidFill>
                <a:effectLst/>
                <a:latin typeface="Arial"/>
                <a:ea typeface="+mn-ea"/>
                <a:cs typeface="+mn-cs"/>
              </a:rPr>
              <a:t>.</a:t>
            </a:r>
            <a:r>
              <a:rPr lang="en-GB" sz="800" kern="1200" baseline="0" noProof="0" dirty="0">
                <a:solidFill>
                  <a:schemeClr val="tx1"/>
                </a:solidFill>
                <a:effectLst/>
                <a:latin typeface="Arial"/>
                <a:ea typeface="+mn-ea"/>
                <a:cs typeface="+mn-cs"/>
              </a:rPr>
              <a:t> </a:t>
            </a:r>
            <a:r>
              <a:rPr lang="en-GB" sz="800" kern="1200" noProof="0" dirty="0">
                <a:solidFill>
                  <a:schemeClr val="tx1"/>
                </a:solidFill>
                <a:effectLst/>
                <a:latin typeface="Arial"/>
                <a:ea typeface="+mn-ea"/>
                <a:cs typeface="+mn-cs"/>
              </a:rPr>
              <a:t>Alle </a:t>
            </a:r>
            <a:r>
              <a:rPr lang="en-GB" sz="800" kern="1200" noProof="0" dirty="0" err="1">
                <a:solidFill>
                  <a:schemeClr val="tx1"/>
                </a:solidFill>
                <a:effectLst/>
                <a:latin typeface="Arial"/>
                <a:ea typeface="+mn-ea"/>
                <a:cs typeface="+mn-cs"/>
              </a:rPr>
              <a:t>anderen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Namen</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Produkten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jeweiligen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Firmen</a:t>
            </a:r>
            <a:r>
              <a:rPr lang="en-GB" sz="800" kern="1200" noProof="0" dirty="0">
                <a:solidFill>
                  <a:schemeClr val="tx1"/>
                </a:solidFill>
                <a:effectLst/>
                <a:latin typeface="Arial"/>
                <a:ea typeface="+mn-ea"/>
                <a:cs typeface="+mn-cs"/>
              </a:rPr>
              <a:t>. </a:t>
            </a:r>
          </a:p>
          <a:p>
            <a:pPr>
              <a:spcBef>
                <a:spcPts val="600"/>
              </a:spcBef>
            </a:pPr>
            <a:r>
              <a:rPr lang="en-GB" sz="800" kern="1200" noProof="0" dirty="0" err="1">
                <a:solidFill>
                  <a:schemeClr val="tx1"/>
                </a:solidFill>
                <a:effectLst/>
                <a:latin typeface="Arial"/>
                <a:ea typeface="+mn-ea"/>
                <a:cs typeface="+mn-cs"/>
              </a:rPr>
              <a:t>Zusätzliche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Vermerke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finden</a:t>
            </a:r>
            <a:r>
              <a:rPr lang="en-GB" sz="800" kern="1200" noProof="0" dirty="0">
                <a:solidFill>
                  <a:schemeClr val="tx1"/>
                </a:solidFill>
                <a:effectLst/>
                <a:latin typeface="Arial"/>
                <a:ea typeface="+mn-ea"/>
                <a:cs typeface="+mn-cs"/>
              </a:rPr>
              <a:t> Sie auf der </a:t>
            </a:r>
            <a:r>
              <a:rPr lang="en-GB" sz="800" kern="1200" noProof="0" dirty="0" err="1">
                <a:solidFill>
                  <a:schemeClr val="tx1"/>
                </a:solidFill>
                <a:effectLst/>
                <a:latin typeface="Arial"/>
                <a:ea typeface="+mn-ea"/>
                <a:cs typeface="+mn-cs"/>
              </a:rPr>
              <a:t>Seite</a:t>
            </a:r>
            <a:r>
              <a:rPr lang="en-GB" sz="800" kern="1200" noProof="0" dirty="0">
                <a:solidFill>
                  <a:schemeClr val="tx1"/>
                </a:solidFill>
                <a:effectLst/>
                <a:latin typeface="Arial"/>
                <a:ea typeface="+mn-ea"/>
                <a:cs typeface="+mn-cs"/>
              </a:rPr>
              <a:t> </a:t>
            </a:r>
            <a:r>
              <a:rPr lang="en-GB" sz="800" kern="1200" noProof="0" dirty="0">
                <a:solidFill>
                  <a:schemeClr val="tx1"/>
                </a:solidFill>
                <a:effectLst/>
                <a:latin typeface="Arial"/>
                <a:ea typeface="+mn-ea"/>
                <a:cs typeface="+mn-cs"/>
                <a:hlinkClick r:id="rId4"/>
              </a:rPr>
              <a:t>www.sap.com/corporate/de/legal/copyright.html</a:t>
            </a:r>
            <a:r>
              <a:rPr lang="en-GB" sz="800" kern="1200" noProof="0" dirty="0">
                <a:solidFill>
                  <a:schemeClr val="tx1"/>
                </a:solidFill>
                <a:effectLst/>
                <a:latin typeface="Arial"/>
                <a:ea typeface="+mn-ea"/>
                <a:cs typeface="+mn-cs"/>
              </a:rPr>
              <a:t>.</a:t>
            </a:r>
          </a:p>
        </p:txBody>
      </p:sp>
      <p:sp>
        <p:nvSpPr>
          <p:cNvPr id="33"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0" kern="1200" noProof="0" dirty="0">
                <a:solidFill>
                  <a:schemeClr val="tx1"/>
                </a:solidFill>
                <a:latin typeface="Arial"/>
                <a:ea typeface="Arial Unicode MS" panose="020B0604020202020204" pitchFamily="34" charset="-128"/>
                <a:cs typeface="+mn-cs"/>
              </a:rPr>
              <a:t>SAP </a:t>
            </a:r>
            <a:r>
              <a:rPr lang="en-GB" sz="1100" b="0" kern="1200" noProof="0" dirty="0" err="1">
                <a:solidFill>
                  <a:schemeClr val="tx1"/>
                </a:solidFill>
                <a:latin typeface="Arial"/>
                <a:ea typeface="Arial Unicode MS" panose="020B0604020202020204" pitchFamily="34" charset="-128"/>
                <a:cs typeface="+mn-cs"/>
              </a:rPr>
              <a:t>folgen</a:t>
            </a:r>
            <a:r>
              <a:rPr lang="en-GB" sz="1100" b="0" kern="1200" noProof="0" dirty="0">
                <a:solidFill>
                  <a:schemeClr val="tx1"/>
                </a:solidFill>
                <a:latin typeface="Arial"/>
                <a:ea typeface="Arial Unicode MS" panose="020B0604020202020204" pitchFamily="34" charset="-128"/>
                <a:cs typeface="+mn-cs"/>
              </a:rPr>
              <a:t> auf</a:t>
            </a:r>
          </a:p>
        </p:txBody>
      </p:sp>
      <p:pic>
        <p:nvPicPr>
          <p:cNvPr id="10" name="Linkedin icon with link">
            <a:hlinkClick r:id="rId5"/>
            <a:extLst>
              <a:ext uri="{FF2B5EF4-FFF2-40B4-BE49-F238E27FC236}">
                <a16:creationId xmlns:a16="http://schemas.microsoft.com/office/drawing/2014/main" id="{85F89319-632F-0948-93D3-22748C7AEB2B}"/>
              </a:ext>
            </a:extLst>
          </p:cNvPr>
          <p:cNvPicPr>
            <a:picLocks noChangeAspect="1"/>
          </p:cNvPicPr>
          <p:nvPr userDrawn="1"/>
        </p:nvPicPr>
        <p:blipFill>
          <a:blip r:embed="rId6"/>
          <a:srcRect/>
          <a:stretch/>
        </p:blipFill>
        <p:spPr>
          <a:xfrm>
            <a:off x="2257487" y="1749959"/>
            <a:ext cx="361809" cy="361809"/>
          </a:xfrm>
          <a:prstGeom prst="rect">
            <a:avLst/>
          </a:prstGeom>
        </p:spPr>
      </p:pic>
      <p:pic>
        <p:nvPicPr>
          <p:cNvPr id="11" name="YouTube icon with link">
            <a:hlinkClick r:id="rId7"/>
            <a:extLst>
              <a:ext uri="{FF2B5EF4-FFF2-40B4-BE49-F238E27FC236}">
                <a16:creationId xmlns:a16="http://schemas.microsoft.com/office/drawing/2014/main" id="{F652101B-0C93-7042-8B1B-BC53F9B8FD49}"/>
              </a:ext>
            </a:extLst>
          </p:cNvPr>
          <p:cNvPicPr>
            <a:picLocks noChangeAspect="1"/>
          </p:cNvPicPr>
          <p:nvPr userDrawn="1"/>
        </p:nvPicPr>
        <p:blipFill>
          <a:blip r:embed="rId8"/>
          <a:srcRect/>
          <a:stretch/>
        </p:blipFill>
        <p:spPr>
          <a:xfrm>
            <a:off x="1666951" y="1749063"/>
            <a:ext cx="363600" cy="363600"/>
          </a:xfrm>
          <a:prstGeom prst="rect">
            <a:avLst/>
          </a:prstGeom>
        </p:spPr>
      </p:pic>
      <p:pic>
        <p:nvPicPr>
          <p:cNvPr id="18" name="Twitter icon with link">
            <a:hlinkClick r:id="rId9" tooltip="https://twitter.com/sap"/>
            <a:extLst>
              <a:ext uri="{FF2B5EF4-FFF2-40B4-BE49-F238E27FC236}">
                <a16:creationId xmlns:a16="http://schemas.microsoft.com/office/drawing/2014/main" id="{C4D0E2F6-D2A3-A647-9191-866BE1AC5745}"/>
              </a:ext>
            </a:extLst>
          </p:cNvPr>
          <p:cNvPicPr>
            <a:picLocks noChangeAspect="1"/>
          </p:cNvPicPr>
          <p:nvPr userDrawn="1"/>
        </p:nvPicPr>
        <p:blipFill>
          <a:blip r:embed="rId10"/>
          <a:srcRect/>
          <a:stretch/>
        </p:blipFill>
        <p:spPr>
          <a:xfrm>
            <a:off x="1078206" y="1749959"/>
            <a:ext cx="361809" cy="361809"/>
          </a:xfrm>
          <a:prstGeom prst="rect">
            <a:avLst/>
          </a:prstGeom>
        </p:spPr>
      </p:pic>
      <p:pic>
        <p:nvPicPr>
          <p:cNvPr id="19" name="Facebook icon with link">
            <a:hlinkClick r:id="rId11"/>
            <a:extLst>
              <a:ext uri="{FF2B5EF4-FFF2-40B4-BE49-F238E27FC236}">
                <a16:creationId xmlns:a16="http://schemas.microsoft.com/office/drawing/2014/main" id="{18F69508-4786-4A46-BBD7-D0E8C1154C00}"/>
              </a:ext>
            </a:extLst>
          </p:cNvPr>
          <p:cNvPicPr>
            <a:picLocks noChangeAspect="1"/>
          </p:cNvPicPr>
          <p:nvPr userDrawn="1"/>
        </p:nvPicPr>
        <p:blipFill>
          <a:blip r:embed="rId12"/>
          <a:srcRect/>
          <a:stretch/>
        </p:blipFill>
        <p:spPr>
          <a:xfrm>
            <a:off x="487670" y="1749063"/>
            <a:ext cx="363600" cy="363600"/>
          </a:xfrm>
          <a:prstGeom prst="rect">
            <a:avLst/>
          </a:prstGeom>
        </p:spPr>
      </p:pic>
    </p:spTree>
    <p:extLst>
      <p:ext uri="{BB962C8B-B14F-4D97-AF65-F5344CB8AC3E}">
        <p14:creationId xmlns:p14="http://schemas.microsoft.com/office/powerpoint/2010/main" val="19118627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8139519"/>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54110005"/>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226739806"/>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pic>
        <p:nvPicPr>
          <p:cNvPr id="11"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7" name="Pictogram Placeholder"/>
          <p:cNvSpPr>
            <a:spLocks noGrp="1"/>
          </p:cNvSpPr>
          <p:nvPr>
            <p:ph type="pic" sz="quarter" idx="16"/>
          </p:nvPr>
        </p:nvSpPr>
        <p:spPr>
          <a:xfrm>
            <a:off x="6954855" y="963000"/>
            <a:ext cx="4932000" cy="4932000"/>
          </a:xfrm>
        </p:spPr>
        <p:txBody>
          <a:bodyPr/>
          <a:lstStyle/>
          <a:p>
            <a:r>
              <a:rPr lang="en-GB"/>
              <a:t>Click icon to add picture</a:t>
            </a:r>
            <a:endParaRPr lang="en-GB" dirty="0"/>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8" name="Title 7"/>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GB" sz="3600"/>
              <a:t>Presentation Title </a:t>
            </a:r>
            <a:br>
              <a:rPr lang="en-GB" sz="3600"/>
            </a:br>
            <a:r>
              <a:rPr lang="en-GB" sz="3600"/>
              <a:t>Goes Here and Here.</a:t>
            </a:r>
            <a:endParaRPr lang="en-GB" sz="3600" kern="0" dirty="0" err="1">
              <a:ea typeface="Arial Unicode MS" pitchFamily="34" charset="-128"/>
              <a:cs typeface="Arial Unicode MS" pitchFamily="34" charset="-128"/>
            </a:endParaRPr>
          </a:p>
        </p:txBody>
      </p:sp>
    </p:spTree>
    <p:extLst>
      <p:ext uri="{BB962C8B-B14F-4D97-AF65-F5344CB8AC3E}">
        <p14:creationId xmlns:p14="http://schemas.microsoft.com/office/powerpoint/2010/main" val="304804629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GB" dirty="0"/>
              <a:t>Agenda Item/Divider Headline</a:t>
            </a:r>
          </a:p>
          <a:p>
            <a:pPr lvl="1"/>
            <a:r>
              <a:rPr lang="en-GB" dirty="0"/>
              <a:t>Details</a:t>
            </a:r>
          </a:p>
        </p:txBody>
      </p:sp>
      <p:sp>
        <p:nvSpPr>
          <p:cNvPr id="3" name="Agenda title"/>
          <p:cNvSpPr>
            <a:spLocks noGrp="1"/>
          </p:cNvSpPr>
          <p:nvPr>
            <p:ph type="title" hasCustomPrompt="1"/>
          </p:nvPr>
        </p:nvSpPr>
        <p:spPr/>
        <p:txBody>
          <a:bodyPr/>
          <a:lstStyle>
            <a:lvl1pPr>
              <a:defRPr/>
            </a:lvl1pPr>
          </a:lstStyle>
          <a:p>
            <a:r>
              <a:rPr lang="en-GB"/>
              <a:t>Agenda</a:t>
            </a:r>
            <a:endParaRPr lang="en-GB" dirty="0"/>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GB"/>
              <a:t>Divider page</a:t>
            </a:r>
            <a:endParaRPr lang="en-GB" dirty="0"/>
          </a:p>
        </p:txBody>
      </p:sp>
    </p:spTree>
    <p:extLst>
      <p:ext uri="{BB962C8B-B14F-4D97-AF65-F5344CB8AC3E}">
        <p14:creationId xmlns:p14="http://schemas.microsoft.com/office/powerpoint/2010/main" val="410952787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GB"/>
              <a:t>Placeholder for image and illustration</a:t>
            </a:r>
            <a:endParaRPr lang="en-GB" dirty="0"/>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GB"/>
              <a:t>Divider page</a:t>
            </a:r>
            <a:endParaRPr lang="en-GB" dirty="0"/>
          </a:p>
        </p:txBody>
      </p:sp>
    </p:spTree>
    <p:extLst>
      <p:ext uri="{BB962C8B-B14F-4D97-AF65-F5344CB8AC3E}">
        <p14:creationId xmlns:p14="http://schemas.microsoft.com/office/powerpoint/2010/main" val="100898527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GB" noProof="0"/>
              <a:t>Insert page title (sentence case)</a:t>
            </a:r>
            <a:endParaRPr lang="en-GB"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1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48" r:id="rId16"/>
    <p:sldLayoutId id="2147483771" r:id="rId17"/>
    <p:sldLayoutId id="2147483763" r:id="rId18"/>
    <p:sldLayoutId id="2147483751" r:id="rId19"/>
    <p:sldLayoutId id="2147483756" r:id="rId20"/>
    <p:sldLayoutId id="2147483740" r:id="rId21"/>
    <p:sldLayoutId id="2147483754" r:id="rId22"/>
    <p:sldLayoutId id="2147483755" r:id="rId2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4" name="Classification">
            <a:extLst>
              <a:ext uri="{FF2B5EF4-FFF2-40B4-BE49-F238E27FC236}">
                <a16:creationId xmlns:a16="http://schemas.microsoft.com/office/drawing/2014/main" id="{4950D02E-DEA7-4F24-8212-FEEF73ED9421}"/>
              </a:ext>
            </a:extLst>
          </p:cNvPr>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5" name="Copyright">
            <a:extLst>
              <a:ext uri="{FF2B5EF4-FFF2-40B4-BE49-F238E27FC236}">
                <a16:creationId xmlns:a16="http://schemas.microsoft.com/office/drawing/2014/main" id="{A507F817-5D47-4500-8930-FF4D058FA111}"/>
              </a:ext>
            </a:extLst>
          </p:cNvPr>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Tree>
    <p:extLst>
      <p:ext uri="{BB962C8B-B14F-4D97-AF65-F5344CB8AC3E}">
        <p14:creationId xmlns:p14="http://schemas.microsoft.com/office/powerpoint/2010/main" val="2833729352"/>
      </p:ext>
    </p:extLst>
  </p:cSld>
  <p:clrMap bg1="dk1" tx1="lt1" bg2="dk2" tx2="lt2" accent1="accent1" accent2="accent2" accent3="accent3" accent4="accent4" accent5="accent5" accent6="accent6" hlink="hlink" folHlink="folHlink"/>
  <p:sldLayoutIdLst>
    <p:sldLayoutId id="2147483782" r:id="rId1"/>
    <p:sldLayoutId id="2147483783" r:id="rId2"/>
    <p:sldLayoutId id="2147483784"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0.emf"/><Relationship Id="rId4" Type="http://schemas.openxmlformats.org/officeDocument/2006/relationships/hyperlink" Target="https://launchpad.support.sap.com/#/notes/285739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help.sap.com/viewer/298f82da4b184d1fb825b7ffe365e94a/LATEST/en-US/9693260e23fe403ca2fc57fbb35acc58.html"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9.emf"/></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32.emf"/></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2.emf"/><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34.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36.emf"/></Relationships>
</file>

<file path=ppt/slides/_rels/slide3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38.emf"/></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33.emf"/></Relationships>
</file>

<file path=ppt/slides/_rels/slide3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hyperlink" Target="https://launchpad.support.sap.com/#/notes/3043764" TargetMode="External"/><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41.emf"/></Relationships>
</file>

<file path=ppt/slides/_rels/slide3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41.emf"/></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help.sap.com/viewer/e12d8683adfa4471ac4edd40809b9038/LATEST/en-US/39e54768b00641c995ca7d7727a391de.html" TargetMode="External"/><Relationship Id="rId7"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hyperlink" Target="https://help.sap.com/viewer/f48e822d6d484fa5ade7dda78b64d9f5/LATEST/en-US/ea6a89de7a8242a497f42655bef9bef1.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7.emf"/><Relationship Id="rId2" Type="http://schemas.openxmlformats.org/officeDocument/2006/relationships/notesSlide" Target="../notesSlides/notesSlide45.xml"/><Relationship Id="rId1" Type="http://schemas.openxmlformats.org/officeDocument/2006/relationships/slideLayout" Target="../slideLayouts/slideLayout8.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8.xml"/><Relationship Id="rId4" Type="http://schemas.openxmlformats.org/officeDocument/2006/relationships/image" Target="../media/image49.emf"/></Relationships>
</file>

<file path=ppt/slides/_rels/slide4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hyperlink" Target="https://api.sap.com/api/Story_API/resource" TargetMode="External"/><Relationship Id="rId3" Type="http://schemas.openxmlformats.org/officeDocument/2006/relationships/image" Target="../media/image13.png"/><Relationship Id="rId7" Type="http://schemas.openxmlformats.org/officeDocument/2006/relationships/hyperlink" Target="https://help.sap.com/viewer/298f82da4b184d1fb825b7ffe365e94a/LATEST/en-US/b687e9589b834a2db872414b0b8d3a12.html"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s://help.sap.com/viewer/14cac91febef464dbb1efce20e3f1613/LATEST/en-US/3ccfab3348dd407db089accb66cff9a2.html" TargetMode="External"/><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hyperlink" Target="https://roadmaps.sap.com/board?PRODUCT=67838200100800006884"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2.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4.xml"/><Relationship Id="rId1" Type="http://schemas.openxmlformats.org/officeDocument/2006/relationships/slideLayout" Target="../slideLayouts/slideLayout8.xml"/><Relationship Id="rId5" Type="http://schemas.openxmlformats.org/officeDocument/2006/relationships/image" Target="../media/image48.png"/><Relationship Id="rId4" Type="http://schemas.openxmlformats.org/officeDocument/2006/relationships/image" Target="../media/image56.e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63.xml"/><Relationship Id="rId1" Type="http://schemas.openxmlformats.org/officeDocument/2006/relationships/slideLayout" Target="../slideLayouts/slideLayout8.xml"/><Relationship Id="rId4" Type="http://schemas.openxmlformats.org/officeDocument/2006/relationships/image" Target="../media/image63.emf"/></Relationships>
</file>

<file path=ppt/slides/_rels/slide6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64.xml"/><Relationship Id="rId1" Type="http://schemas.openxmlformats.org/officeDocument/2006/relationships/slideLayout" Target="../slideLayouts/slideLayout8.xml"/><Relationship Id="rId4" Type="http://schemas.openxmlformats.org/officeDocument/2006/relationships/image" Target="../media/image65.emf"/></Relationships>
</file>

<file path=ppt/slides/_rels/slide65.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65.xml"/><Relationship Id="rId1" Type="http://schemas.openxmlformats.org/officeDocument/2006/relationships/slideLayout" Target="../slideLayouts/slideLayout8.xml"/><Relationship Id="rId4" Type="http://schemas.openxmlformats.org/officeDocument/2006/relationships/image" Target="../media/image67.emf"/></Relationships>
</file>

<file path=ppt/slides/_rels/slide66.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4.png"/><Relationship Id="rId7"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hyperlink" Target="https://blogs.sap.com/2020/03/10/sap-analytics-cloud-managing-licenses-with-roles-and-teams/" TargetMode="External"/><Relationship Id="rId2" Type="http://schemas.openxmlformats.org/officeDocument/2006/relationships/notesSlide" Target="../notesSlides/notesSlide71.xml"/><Relationship Id="rId1" Type="http://schemas.openxmlformats.org/officeDocument/2006/relationships/slideLayout" Target="../slideLayouts/slideLayout8.xml"/><Relationship Id="rId6" Type="http://schemas.openxmlformats.org/officeDocument/2006/relationships/image" Target="../media/image72.emf"/><Relationship Id="rId5" Type="http://schemas.openxmlformats.org/officeDocument/2006/relationships/image" Target="../media/image25.png"/><Relationship Id="rId4"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8.xml"/><Relationship Id="rId4" Type="http://schemas.openxmlformats.org/officeDocument/2006/relationships/image" Target="../media/image74.png"/></Relationships>
</file>

<file path=ppt/slides/_rels/slide7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3.xml"/><Relationship Id="rId1" Type="http://schemas.openxmlformats.org/officeDocument/2006/relationships/slideLayout" Target="../slideLayouts/slideLayout8.xml"/><Relationship Id="rId5" Type="http://schemas.openxmlformats.org/officeDocument/2006/relationships/image" Target="../media/image12.emf"/><Relationship Id="rId4" Type="http://schemas.openxmlformats.org/officeDocument/2006/relationships/image" Target="../media/image11.emf"/></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6.xml"/><Relationship Id="rId1" Type="http://schemas.openxmlformats.org/officeDocument/2006/relationships/slideLayout" Target="../slideLayouts/slideLayout8.xml"/><Relationship Id="rId5" Type="http://schemas.openxmlformats.org/officeDocument/2006/relationships/image" Target="../media/image76.jpg"/><Relationship Id="rId4" Type="http://schemas.openxmlformats.org/officeDocument/2006/relationships/image" Target="../media/image12.emf"/></Relationships>
</file>

<file path=ppt/slides/_rels/slide77.xml.rels><?xml version="1.0" encoding="UTF-8" standalone="yes"?>
<Relationships xmlns="http://schemas.openxmlformats.org/package/2006/relationships"><Relationship Id="rId3" Type="http://schemas.openxmlformats.org/officeDocument/2006/relationships/hyperlink" Target="https://launchpad.support.sap.com/#/notes/3027079" TargetMode="External"/><Relationship Id="rId2" Type="http://schemas.openxmlformats.org/officeDocument/2006/relationships/notesSlide" Target="../notesSlides/notesSlide77.xml"/><Relationship Id="rId1" Type="http://schemas.openxmlformats.org/officeDocument/2006/relationships/slideLayout" Target="../slideLayouts/slideLayout8.xml"/><Relationship Id="rId5" Type="http://schemas.openxmlformats.org/officeDocument/2006/relationships/image" Target="../media/image24.emf"/><Relationship Id="rId4" Type="http://schemas.openxmlformats.org/officeDocument/2006/relationships/image" Target="../media/image77.jpg"/></Relationships>
</file>

<file path=ppt/slides/_rels/slide7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8.xml"/><Relationship Id="rId4" Type="http://schemas.openxmlformats.org/officeDocument/2006/relationships/image" Target="../media/image80.png"/></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1.xml"/><Relationship Id="rId1" Type="http://schemas.openxmlformats.org/officeDocument/2006/relationships/slideLayout" Target="../slideLayouts/slideLayout8.xml"/><Relationship Id="rId4" Type="http://schemas.openxmlformats.org/officeDocument/2006/relationships/image" Target="../media/image82.png"/></Relationships>
</file>

<file path=ppt/slides/_rels/slide82.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2.xml"/><Relationship Id="rId1" Type="http://schemas.openxmlformats.org/officeDocument/2006/relationships/slideLayout" Target="../slideLayouts/slideLayout8.xml"/><Relationship Id="rId5" Type="http://schemas.openxmlformats.org/officeDocument/2006/relationships/image" Target="../media/image85.jpg"/><Relationship Id="rId4" Type="http://schemas.openxmlformats.org/officeDocument/2006/relationships/image" Target="../media/image84.jpg"/></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6.xml"/><Relationship Id="rId1" Type="http://schemas.openxmlformats.org/officeDocument/2006/relationships/slideLayout" Target="../slideLayouts/slideLayout8.xml"/><Relationship Id="rId4" Type="http://schemas.openxmlformats.org/officeDocument/2006/relationships/image" Target="../media/image64.emf"/></Relationships>
</file>

<file path=ppt/slides/_rels/slide87.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notesSlide" Target="../notesSlides/notesSlide87.xml"/><Relationship Id="rId1" Type="http://schemas.openxmlformats.org/officeDocument/2006/relationships/slideLayout" Target="../slideLayouts/slideLayout8.xml"/><Relationship Id="rId4" Type="http://schemas.openxmlformats.org/officeDocument/2006/relationships/image" Target="../media/image12.emf"/></Relationships>
</file>

<file path=ppt/slides/_rels/slide8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8.xml"/><Relationship Id="rId1" Type="http://schemas.openxmlformats.org/officeDocument/2006/relationships/slideLayout" Target="../slideLayouts/slideLayout8.xml"/><Relationship Id="rId4" Type="http://schemas.openxmlformats.org/officeDocument/2006/relationships/image" Target="../media/image72.emf"/></Relationships>
</file>

<file path=ppt/slides/_rels/slide8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9.xml"/><Relationship Id="rId1" Type="http://schemas.openxmlformats.org/officeDocument/2006/relationships/slideLayout" Target="../slideLayouts/slideLayout8.xml"/><Relationship Id="rId4" Type="http://schemas.openxmlformats.org/officeDocument/2006/relationships/image" Target="../media/image88.emf"/></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8.emf"/></Relationships>
</file>

<file path=ppt/slides/_rels/slide90.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90.xml"/><Relationship Id="rId1" Type="http://schemas.openxmlformats.org/officeDocument/2006/relationships/slideLayout" Target="../slideLayouts/slideLayout8.xml"/><Relationship Id="rId4" Type="http://schemas.openxmlformats.org/officeDocument/2006/relationships/image" Target="../media/image90.emf"/></Relationships>
</file>

<file path=ppt/slides/_rels/slide91.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91.xml"/><Relationship Id="rId1" Type="http://schemas.openxmlformats.org/officeDocument/2006/relationships/slideLayout" Target="../slideLayouts/slideLayout8.xml"/><Relationship Id="rId4" Type="http://schemas.openxmlformats.org/officeDocument/2006/relationships/image" Target="../media/image91.emf"/></Relationships>
</file>

<file path=ppt/slides/_rels/slide92.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92.xml"/><Relationship Id="rId1" Type="http://schemas.openxmlformats.org/officeDocument/2006/relationships/slideLayout" Target="../slideLayouts/slideLayout8.xml"/><Relationship Id="rId5" Type="http://schemas.openxmlformats.org/officeDocument/2006/relationships/image" Target="../media/image12.emf"/><Relationship Id="rId4" Type="http://schemas.openxmlformats.org/officeDocument/2006/relationships/image" Target="../media/image92.emf"/></Relationships>
</file>

<file path=ppt/slides/_rels/slide93.xml.rels><?xml version="1.0" encoding="UTF-8" standalone="yes"?>
<Relationships xmlns="http://schemas.openxmlformats.org/package/2006/relationships"><Relationship Id="rId3" Type="http://schemas.openxmlformats.org/officeDocument/2006/relationships/image" Target="../media/image89.emf"/><Relationship Id="rId7" Type="http://schemas.openxmlformats.org/officeDocument/2006/relationships/image" Target="../media/image12.emf"/><Relationship Id="rId2" Type="http://schemas.openxmlformats.org/officeDocument/2006/relationships/notesSlide" Target="../notesSlides/notesSlide93.xml"/><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93.png"/><Relationship Id="rId4" Type="http://schemas.openxmlformats.org/officeDocument/2006/relationships/image" Target="../media/image92.emf"/></Relationships>
</file>

<file path=ppt/slides/_rels/slide94.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94.xml"/><Relationship Id="rId1" Type="http://schemas.openxmlformats.org/officeDocument/2006/relationships/slideLayout" Target="../slideLayouts/slideLayout8.xml"/><Relationship Id="rId5" Type="http://schemas.openxmlformats.org/officeDocument/2006/relationships/image" Target="../media/image11.emf"/><Relationship Id="rId4" Type="http://schemas.openxmlformats.org/officeDocument/2006/relationships/image" Target="../media/image92.emf"/></Relationships>
</file>

<file path=ppt/slides/_rels/slide95.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95.xml"/><Relationship Id="rId1" Type="http://schemas.openxmlformats.org/officeDocument/2006/relationships/slideLayout" Target="../slideLayouts/slideLayout8.xml"/><Relationship Id="rId4" Type="http://schemas.openxmlformats.org/officeDocument/2006/relationships/image" Target="../media/image94.emf"/></Relationships>
</file>

<file path=ppt/slides/_rels/slide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97.xml"/><Relationship Id="rId1" Type="http://schemas.openxmlformats.org/officeDocument/2006/relationships/slideLayout" Target="../slideLayouts/slideLayout21.xml"/><Relationship Id="rId5" Type="http://schemas.openxmlformats.org/officeDocument/2006/relationships/image" Target="../media/image95.jpeg"/><Relationship Id="rId4" Type="http://schemas.openxmlformats.org/officeDocument/2006/relationships/hyperlink" Target="https://blogs.sap.com/2021/05/24/sap-analytics-cloud-scim-api-best-practices-and-sample-script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peaker"/>
          <p:cNvSpPr>
            <a:spLocks noGrp="1"/>
          </p:cNvSpPr>
          <p:nvPr>
            <p:ph type="subTitle" idx="1"/>
          </p:nvPr>
        </p:nvSpPr>
        <p:spPr>
          <a:xfrm>
            <a:off x="288000" y="5130489"/>
            <a:ext cx="10899174" cy="430887"/>
          </a:xfrm>
        </p:spPr>
        <p:txBody>
          <a:bodyPr/>
          <a:lstStyle/>
          <a:p>
            <a:r>
              <a:rPr lang="en-GB" dirty="0"/>
              <a:t>Matthew Shaw, SAP							Version 1.0.2</a:t>
            </a:r>
          </a:p>
          <a:p>
            <a:pPr lvl="0"/>
            <a:r>
              <a:rPr lang="en-GB" dirty="0"/>
              <a:t>May, 2021</a:t>
            </a:r>
          </a:p>
        </p:txBody>
      </p:sp>
      <p:sp>
        <p:nvSpPr>
          <p:cNvPr id="8" name="Presentation Title"/>
          <p:cNvSpPr>
            <a:spLocks noGrp="1"/>
          </p:cNvSpPr>
          <p:nvPr>
            <p:ph type="title"/>
          </p:nvPr>
        </p:nvSpPr>
        <p:spPr bwMode="invGray"/>
        <p:txBody>
          <a:bodyPr/>
          <a:lstStyle/>
          <a:p>
            <a:r>
              <a:rPr lang="en-GB" dirty="0"/>
              <a:t>SAP Analytics Cloud User and Team Provisioning</a:t>
            </a:r>
            <a:br>
              <a:rPr lang="en-GB" dirty="0"/>
            </a:br>
            <a:r>
              <a:rPr lang="en-GB" dirty="0">
                <a:solidFill>
                  <a:schemeClr val="accent1"/>
                </a:solidFill>
              </a:rPr>
              <a:t>SCIM API Best Practice and API Performance</a:t>
            </a:r>
          </a:p>
        </p:txBody>
      </p:sp>
      <p:pic>
        <p:nvPicPr>
          <p:cNvPr id="5" name="Picture Placeholder 4">
            <a:extLst>
              <a:ext uri="{FF2B5EF4-FFF2-40B4-BE49-F238E27FC236}">
                <a16:creationId xmlns:a16="http://schemas.microsoft.com/office/drawing/2014/main" id="{D67D1F8F-4749-4B21-B306-B889C7CBFA28}"/>
              </a:ext>
            </a:extLst>
          </p:cNvPr>
          <p:cNvPicPr>
            <a:picLocks noGrp="1" noChangeAspect="1"/>
          </p:cNvPicPr>
          <p:nvPr>
            <p:ph type="pic" sz="quarter" idx="12"/>
          </p:nvPr>
        </p:nvPicPr>
        <p:blipFill rotWithShape="1">
          <a:blip r:embed="rId3"/>
          <a:srcRect t="50154" b="5929"/>
          <a:stretch/>
        </p:blipFill>
        <p:spPr>
          <a:xfrm>
            <a:off x="0" y="0"/>
            <a:ext cx="12193200" cy="3569419"/>
          </a:xfrm>
        </p:spPr>
      </p:pic>
    </p:spTree>
    <p:extLst>
      <p:ext uri="{BB962C8B-B14F-4D97-AF65-F5344CB8AC3E}">
        <p14:creationId xmlns:p14="http://schemas.microsoft.com/office/powerpoint/2010/main" val="4154287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79823" y="1275633"/>
            <a:ext cx="6677608" cy="5239467"/>
          </a:xfrm>
        </p:spPr>
        <p:txBody>
          <a:bodyPr>
            <a:normAutofit/>
          </a:bodyPr>
          <a:lstStyle/>
          <a:p>
            <a:pPr lvl="0"/>
            <a:r>
              <a:rPr lang="en-GB" sz="1600" dirty="0"/>
              <a:t>Tokens</a:t>
            </a:r>
          </a:p>
          <a:p>
            <a:pPr lvl="1"/>
            <a:r>
              <a:rPr lang="en-GB" sz="1400" b="1" dirty="0" err="1"/>
              <a:t>accesstoken</a:t>
            </a:r>
            <a:endParaRPr lang="en-GB" sz="1400" b="1" dirty="0"/>
          </a:p>
          <a:p>
            <a:pPr lvl="2"/>
            <a:r>
              <a:rPr lang="en-GB" sz="1400" dirty="0"/>
              <a:t>Whilst a new session could be established for each ‘event’ (like creating a user), doing so will be costly when processing lots of ‘events’</a:t>
            </a:r>
          </a:p>
          <a:p>
            <a:pPr lvl="2"/>
            <a:r>
              <a:rPr lang="en-GB" sz="1400" dirty="0"/>
              <a:t>Re-use the session across all ‘events’ and only obtain a new session when the current one expires</a:t>
            </a:r>
          </a:p>
          <a:p>
            <a:pPr lvl="2"/>
            <a:endParaRPr lang="en-GB" sz="1400" dirty="0"/>
          </a:p>
          <a:p>
            <a:pPr lvl="1"/>
            <a:r>
              <a:rPr lang="en-GB" sz="1400" b="1" dirty="0"/>
              <a:t>x-</a:t>
            </a:r>
            <a:r>
              <a:rPr lang="en-GB" sz="1400" b="1" dirty="0" err="1"/>
              <a:t>csrf</a:t>
            </a:r>
            <a:r>
              <a:rPr lang="en-GB" sz="1400" b="1" dirty="0"/>
              <a:t>-token</a:t>
            </a:r>
          </a:p>
          <a:p>
            <a:pPr lvl="2"/>
            <a:r>
              <a:rPr lang="en-GB" sz="1400" dirty="0"/>
              <a:t>Whilst a ‘fetch’ could be requested in every GET request, this delays the request by ~0.5 seconds</a:t>
            </a:r>
          </a:p>
          <a:p>
            <a:pPr lvl="2"/>
            <a:r>
              <a:rPr lang="en-GB" sz="1400" dirty="0"/>
              <a:t>This could amount to a great deal of time when processing thousands of requests</a:t>
            </a:r>
          </a:p>
          <a:p>
            <a:pPr lvl="2"/>
            <a:r>
              <a:rPr lang="en-GB" sz="1400" dirty="0"/>
              <a:t>Only ‘fetch’ the token once per session on the first GET request of the new session</a:t>
            </a:r>
          </a:p>
          <a:p>
            <a:pPr lvl="2"/>
            <a:r>
              <a:rPr lang="en-GB" sz="1400" dirty="0"/>
              <a:t>If the next request isn’t a GET, then perform a separate GET to obtain the token</a:t>
            </a:r>
          </a:p>
          <a:p>
            <a:pPr lvl="2"/>
            <a:r>
              <a:rPr lang="en-GB" sz="1400" dirty="0"/>
              <a:t>Avoid this extra GET whenever possible</a:t>
            </a:r>
          </a:p>
          <a:p>
            <a:pPr lvl="2"/>
            <a:endParaRPr lang="en-GB" sz="1400" dirty="0"/>
          </a:p>
          <a:p>
            <a:pPr lvl="1"/>
            <a:r>
              <a:rPr lang="en-GB" sz="1400" b="1" dirty="0"/>
              <a:t>Dependency issues</a:t>
            </a:r>
          </a:p>
          <a:p>
            <a:pPr lvl="2"/>
            <a:r>
              <a:rPr lang="en-GB" sz="1400" dirty="0"/>
              <a:t>There is a dependency between the two endpoints</a:t>
            </a:r>
          </a:p>
          <a:p>
            <a:pPr lvl="2"/>
            <a:r>
              <a:rPr lang="en-GB" sz="1400" dirty="0"/>
              <a:t>Failure of an endpoint could result in an endless loop (exceptionally rare!)</a:t>
            </a:r>
          </a:p>
          <a:p>
            <a:pPr lvl="1"/>
            <a:endParaRPr lang="en-GB" sz="1400" b="1" dirty="0"/>
          </a:p>
        </p:txBody>
      </p:sp>
      <p:pic>
        <p:nvPicPr>
          <p:cNvPr id="3" name="Picture 2">
            <a:extLst>
              <a:ext uri="{FF2B5EF4-FFF2-40B4-BE49-F238E27FC236}">
                <a16:creationId xmlns:a16="http://schemas.microsoft.com/office/drawing/2014/main" id="{77B2EE15-14D6-479D-8301-7038D9F0F23E}"/>
              </a:ext>
            </a:extLst>
          </p:cNvPr>
          <p:cNvPicPr>
            <a:picLocks noChangeAspect="1"/>
          </p:cNvPicPr>
          <p:nvPr/>
        </p:nvPicPr>
        <p:blipFill rotWithShape="1">
          <a:blip r:embed="rId3"/>
          <a:srcRect r="5314"/>
          <a:stretch/>
        </p:blipFill>
        <p:spPr>
          <a:xfrm>
            <a:off x="10391156" y="504000"/>
            <a:ext cx="1804019" cy="1543265"/>
          </a:xfrm>
          <a:prstGeom prst="rect">
            <a:avLst/>
          </a:prstGeom>
          <a:ln>
            <a:noFill/>
          </a:ln>
          <a:effectLst>
            <a:outerShdw blurRad="292100" dist="139700" dir="2700000" algn="tl" rotWithShape="0">
              <a:srgbClr val="333333">
                <a:alpha val="65000"/>
              </a:srgbClr>
            </a:outerShdw>
          </a:effectLst>
        </p:spPr>
      </p:pic>
      <p:cxnSp>
        <p:nvCxnSpPr>
          <p:cNvPr id="9" name="Connector: Elbow 8">
            <a:extLst>
              <a:ext uri="{FF2B5EF4-FFF2-40B4-BE49-F238E27FC236}">
                <a16:creationId xmlns:a16="http://schemas.microsoft.com/office/drawing/2014/main" id="{A0D0DCC9-3A4F-4508-9993-CBF8BEC48D83}"/>
              </a:ext>
            </a:extLst>
          </p:cNvPr>
          <p:cNvCxnSpPr>
            <a:cxnSpLocks/>
            <a:stCxn id="3" idx="1"/>
          </p:cNvCxnSpPr>
          <p:nvPr/>
        </p:nvCxnSpPr>
        <p:spPr>
          <a:xfrm rot="10800000" flipV="1">
            <a:off x="10066288" y="1275633"/>
            <a:ext cx="324868" cy="1080090"/>
          </a:xfrm>
          <a:prstGeom prst="bentConnector2">
            <a:avLst/>
          </a:prstGeom>
          <a:ln w="25400">
            <a:solidFill>
              <a:srgbClr val="C000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28E59DE-ECD5-4E3A-9ACB-FAF34A0DDA0E}"/>
              </a:ext>
            </a:extLst>
          </p:cNvPr>
          <p:cNvSpPr/>
          <p:nvPr/>
        </p:nvSpPr>
        <p:spPr bwMode="gray">
          <a:xfrm>
            <a:off x="10391156" y="951361"/>
            <a:ext cx="1651687" cy="537179"/>
          </a:xfrm>
          <a:prstGeom prst="rect">
            <a:avLst/>
          </a:prstGeom>
          <a:noFill/>
          <a:ln w="25400" algn="ctr">
            <a:solidFill>
              <a:srgbClr val="C0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0" name="Title">
            <a:extLst>
              <a:ext uri="{FF2B5EF4-FFF2-40B4-BE49-F238E27FC236}">
                <a16:creationId xmlns:a16="http://schemas.microsoft.com/office/drawing/2014/main" id="{9975624D-2A6F-4860-A4CE-CACBE11C4B55}"/>
              </a:ext>
            </a:extLst>
          </p:cNvPr>
          <p:cNvSpPr>
            <a:spLocks noGrp="1"/>
          </p:cNvSpPr>
          <p:nvPr>
            <p:ph type="title"/>
          </p:nvPr>
        </p:nvSpPr>
        <p:spPr>
          <a:xfrm>
            <a:off x="504001" y="504000"/>
            <a:ext cx="11186476" cy="677108"/>
          </a:xfrm>
        </p:spPr>
        <p:txBody>
          <a:bodyPr/>
          <a:lstStyle/>
          <a:p>
            <a:r>
              <a:rPr lang="en-GB"/>
              <a:t>Session management</a:t>
            </a:r>
            <a:br>
              <a:rPr lang="en-GB"/>
            </a:br>
            <a:r>
              <a:rPr lang="en-GB" sz="2000" b="0"/>
              <a:t>Best practice</a:t>
            </a:r>
            <a:endParaRPr lang="en-GB" sz="2000" b="0" dirty="0"/>
          </a:p>
        </p:txBody>
      </p:sp>
      <p:pic>
        <p:nvPicPr>
          <p:cNvPr id="7" name="Picture 6">
            <a:extLst>
              <a:ext uri="{FF2B5EF4-FFF2-40B4-BE49-F238E27FC236}">
                <a16:creationId xmlns:a16="http://schemas.microsoft.com/office/drawing/2014/main" id="{DA4DB845-7B45-40A0-A7FD-B6BF4DFF27FF}"/>
              </a:ext>
            </a:extLst>
          </p:cNvPr>
          <p:cNvPicPr>
            <a:picLocks noChangeAspect="1"/>
          </p:cNvPicPr>
          <p:nvPr/>
        </p:nvPicPr>
        <p:blipFill>
          <a:blip r:embed="rId4"/>
          <a:stretch>
            <a:fillRect/>
          </a:stretch>
        </p:blipFill>
        <p:spPr>
          <a:xfrm>
            <a:off x="7309763" y="2261502"/>
            <a:ext cx="4405589" cy="28573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5910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35903" y="4094205"/>
            <a:ext cx="5497529" cy="1837038"/>
          </a:xfrm>
        </p:spPr>
        <p:txBody>
          <a:bodyPr>
            <a:normAutofit lnSpcReduction="10000"/>
          </a:bodyPr>
          <a:lstStyle/>
          <a:p>
            <a:pPr lvl="1"/>
            <a:r>
              <a:rPr lang="en-GB" sz="1600" b="1" dirty="0"/>
              <a:t>Example 1</a:t>
            </a:r>
          </a:p>
          <a:p>
            <a:pPr lvl="2"/>
            <a:r>
              <a:rPr lang="en-GB" sz="1600" dirty="0"/>
              <a:t>GET request returns 401</a:t>
            </a:r>
          </a:p>
          <a:p>
            <a:pPr lvl="2"/>
            <a:r>
              <a:rPr lang="en-GB" sz="1600" dirty="0"/>
              <a:t>Get a new access token</a:t>
            </a:r>
          </a:p>
          <a:p>
            <a:pPr lvl="2"/>
            <a:r>
              <a:rPr lang="en-GB" sz="1600" dirty="0"/>
              <a:t>On first GET (which is a repeat of the request that previously failed) fetch the x-</a:t>
            </a:r>
            <a:r>
              <a:rPr lang="en-GB" sz="1600" dirty="0" err="1"/>
              <a:t>csrf</a:t>
            </a:r>
            <a:r>
              <a:rPr lang="en-GB" sz="1600" dirty="0"/>
              <a:t>-token</a:t>
            </a:r>
          </a:p>
          <a:p>
            <a:pPr lvl="2"/>
            <a:r>
              <a:rPr lang="en-GB" sz="1600" dirty="0"/>
              <a:t>Continue requests of any method, re-presenting the x-</a:t>
            </a:r>
            <a:r>
              <a:rPr lang="en-GB" sz="1600" dirty="0" err="1"/>
              <a:t>csrf</a:t>
            </a:r>
            <a:r>
              <a:rPr lang="en-GB" sz="1600" dirty="0"/>
              <a:t>-token</a:t>
            </a:r>
          </a:p>
          <a:p>
            <a:pPr lvl="2"/>
            <a:endParaRPr lang="en-GB" sz="1600" dirty="0"/>
          </a:p>
        </p:txBody>
      </p:sp>
      <p:sp>
        <p:nvSpPr>
          <p:cNvPr id="10" name="Title">
            <a:extLst>
              <a:ext uri="{FF2B5EF4-FFF2-40B4-BE49-F238E27FC236}">
                <a16:creationId xmlns:a16="http://schemas.microsoft.com/office/drawing/2014/main" id="{9975624D-2A6F-4860-A4CE-CACBE11C4B55}"/>
              </a:ext>
            </a:extLst>
          </p:cNvPr>
          <p:cNvSpPr>
            <a:spLocks noGrp="1"/>
          </p:cNvSpPr>
          <p:nvPr>
            <p:ph type="title"/>
          </p:nvPr>
        </p:nvSpPr>
        <p:spPr>
          <a:xfrm>
            <a:off x="504001" y="504000"/>
            <a:ext cx="11186476" cy="677108"/>
          </a:xfrm>
        </p:spPr>
        <p:txBody>
          <a:bodyPr/>
          <a:lstStyle/>
          <a:p>
            <a:r>
              <a:rPr lang="en-GB"/>
              <a:t>Session management</a:t>
            </a:r>
            <a:br>
              <a:rPr lang="en-GB"/>
            </a:br>
            <a:r>
              <a:rPr lang="en-GB" sz="2000" b="0"/>
              <a:t>Practical examples</a:t>
            </a:r>
            <a:endParaRPr lang="en-GB" sz="2000" b="0" dirty="0"/>
          </a:p>
        </p:txBody>
      </p:sp>
      <p:sp>
        <p:nvSpPr>
          <p:cNvPr id="16" name="Text Placeholder">
            <a:extLst>
              <a:ext uri="{FF2B5EF4-FFF2-40B4-BE49-F238E27FC236}">
                <a16:creationId xmlns:a16="http://schemas.microsoft.com/office/drawing/2014/main" id="{CDE516E0-F6AD-4F6E-A23D-07144A6FE6C9}"/>
              </a:ext>
            </a:extLst>
          </p:cNvPr>
          <p:cNvSpPr txBox="1">
            <a:spLocks/>
          </p:cNvSpPr>
          <p:nvPr/>
        </p:nvSpPr>
        <p:spPr bwMode="black">
          <a:xfrm>
            <a:off x="6261742" y="4094205"/>
            <a:ext cx="5428735" cy="190294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Example 2</a:t>
            </a:r>
          </a:p>
          <a:p>
            <a:pPr lvl="2"/>
            <a:r>
              <a:rPr lang="en-GB" sz="1600" dirty="0"/>
              <a:t>GET returns a valid 200, but the session expires just after the GET and before the following PUT</a:t>
            </a:r>
          </a:p>
          <a:p>
            <a:pPr lvl="2"/>
            <a:r>
              <a:rPr lang="en-GB" sz="1600" dirty="0"/>
              <a:t>PUT request returns a 401 as the session has expired</a:t>
            </a:r>
          </a:p>
          <a:p>
            <a:pPr lvl="2"/>
            <a:r>
              <a:rPr lang="en-GB" sz="1600" dirty="0"/>
              <a:t>Get a new access token</a:t>
            </a:r>
          </a:p>
          <a:p>
            <a:pPr lvl="2"/>
            <a:r>
              <a:rPr lang="en-GB" sz="1600" dirty="0"/>
              <a:t>Need to issue an ‘extra’ GET to fetch the x-</a:t>
            </a:r>
            <a:r>
              <a:rPr lang="en-GB" sz="1600" dirty="0" err="1"/>
              <a:t>csrf</a:t>
            </a:r>
            <a:r>
              <a:rPr lang="en-GB" sz="1600" dirty="0"/>
              <a:t>-token</a:t>
            </a:r>
          </a:p>
          <a:p>
            <a:pPr lvl="2"/>
            <a:r>
              <a:rPr lang="en-GB" sz="1600" dirty="0"/>
              <a:t>Re-submit the PUT that previously failed</a:t>
            </a:r>
          </a:p>
          <a:p>
            <a:pPr lvl="2"/>
            <a:endParaRPr lang="en-GB" sz="1600" dirty="0"/>
          </a:p>
        </p:txBody>
      </p:sp>
      <p:pic>
        <p:nvPicPr>
          <p:cNvPr id="13" name="Picture 12">
            <a:extLst>
              <a:ext uri="{FF2B5EF4-FFF2-40B4-BE49-F238E27FC236}">
                <a16:creationId xmlns:a16="http://schemas.microsoft.com/office/drawing/2014/main" id="{66E77D00-D42F-41CC-BD3F-9CAD25434AEC}"/>
              </a:ext>
            </a:extLst>
          </p:cNvPr>
          <p:cNvPicPr>
            <a:picLocks noChangeAspect="1"/>
          </p:cNvPicPr>
          <p:nvPr/>
        </p:nvPicPr>
        <p:blipFill>
          <a:blip r:embed="rId3"/>
          <a:stretch>
            <a:fillRect/>
          </a:stretch>
        </p:blipFill>
        <p:spPr>
          <a:xfrm>
            <a:off x="504001" y="1557726"/>
            <a:ext cx="5275539" cy="2182251"/>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368133BE-8F01-4DA0-952F-0AEB6468471E}"/>
              </a:ext>
            </a:extLst>
          </p:cNvPr>
          <p:cNvPicPr>
            <a:picLocks noChangeAspect="1"/>
          </p:cNvPicPr>
          <p:nvPr/>
        </p:nvPicPr>
        <p:blipFill>
          <a:blip r:embed="rId4"/>
          <a:stretch>
            <a:fillRect/>
          </a:stretch>
        </p:blipFill>
        <p:spPr>
          <a:xfrm>
            <a:off x="6261742" y="1032873"/>
            <a:ext cx="5613994" cy="27071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1835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2269381"/>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5939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510236-F1C9-4424-A501-825791563382}"/>
              </a:ext>
            </a:extLst>
          </p:cNvPr>
          <p:cNvPicPr>
            <a:picLocks noChangeAspect="1"/>
          </p:cNvPicPr>
          <p:nvPr/>
        </p:nvPicPr>
        <p:blipFill>
          <a:blip r:embed="rId3"/>
          <a:stretch>
            <a:fillRect/>
          </a:stretch>
        </p:blipFill>
        <p:spPr>
          <a:xfrm>
            <a:off x="7068064" y="192058"/>
            <a:ext cx="4898810" cy="2202566"/>
          </a:xfrm>
          <a:prstGeom prst="rect">
            <a:avLst/>
          </a:prstGeom>
          <a:ln>
            <a:noFill/>
          </a:ln>
          <a:effectLst>
            <a:outerShdw blurRad="292100" dist="139700" dir="2700000" algn="tl" rotWithShape="0">
              <a:srgbClr val="333333">
                <a:alpha val="65000"/>
              </a:srgbClr>
            </a:outerShdw>
          </a:effectLst>
        </p:spPr>
      </p:pic>
      <p:sp>
        <p:nvSpPr>
          <p:cNvPr id="11" name="Text Placeholder"/>
          <p:cNvSpPr>
            <a:spLocks noGrp="1"/>
          </p:cNvSpPr>
          <p:nvPr>
            <p:ph type="body" sz="quarter" idx="10"/>
          </p:nvPr>
        </p:nvSpPr>
        <p:spPr>
          <a:xfrm>
            <a:off x="504000" y="1364627"/>
            <a:ext cx="11186477" cy="4716000"/>
          </a:xfrm>
        </p:spPr>
        <p:txBody>
          <a:bodyPr>
            <a:normAutofit fontScale="92500" lnSpcReduction="10000"/>
          </a:bodyPr>
          <a:lstStyle/>
          <a:p>
            <a:pPr lvl="0"/>
            <a:r>
              <a:rPr lang="en-GB" dirty="0"/>
              <a:t>Must respect:</a:t>
            </a:r>
          </a:p>
          <a:p>
            <a:pPr lvl="1"/>
            <a:r>
              <a:rPr lang="en-GB" dirty="0"/>
              <a:t>All teams must be created via the API *</a:t>
            </a:r>
          </a:p>
          <a:p>
            <a:pPr lvl="1"/>
            <a:r>
              <a:rPr lang="en-GB" dirty="0"/>
              <a:t>Teams are created with a Team Folder</a:t>
            </a:r>
          </a:p>
          <a:p>
            <a:pPr lvl="1"/>
            <a:r>
              <a:rPr lang="en-GB" dirty="0"/>
              <a:t>Teams can’t be created if the team folder already exists</a:t>
            </a:r>
          </a:p>
          <a:p>
            <a:pPr lvl="1"/>
            <a:endParaRPr lang="en-GB" dirty="0"/>
          </a:p>
          <a:p>
            <a:pPr lvl="1"/>
            <a:r>
              <a:rPr lang="en-GB" dirty="0"/>
              <a:t>Means:</a:t>
            </a:r>
          </a:p>
          <a:p>
            <a:pPr lvl="2"/>
            <a:r>
              <a:rPr lang="en-GB" dirty="0"/>
              <a:t>For any team that has been created in the user interface, the API cannot work with it. It means if you’ve created any team through the user interface of SAP Analytics Cloud you can’t use the API to update them. This in turn, means you may need to delete all or some of those existing teams if you want to use the API to manage them.</a:t>
            </a:r>
          </a:p>
          <a:p>
            <a:pPr lvl="2"/>
            <a:r>
              <a:rPr lang="en-GB" dirty="0"/>
              <a:t>Once a team has been created through the API the user interface can still be used to manage those teams in the same way as a team created manually via the user interface. You can mix the management of the team through both the API and the user interface as you please.</a:t>
            </a:r>
          </a:p>
          <a:p>
            <a:pPr lvl="2"/>
            <a:r>
              <a:rPr lang="en-GB" dirty="0"/>
              <a:t>Need to manually delete the Team folder, assuming its not needed</a:t>
            </a:r>
          </a:p>
          <a:p>
            <a:pPr lvl="2"/>
            <a:r>
              <a:rPr lang="en-US" dirty="0"/>
              <a:t>Need to be careful not to transport a team via the Content Network, or when doing so understand two teams will exist of the same name. You’ll need to delete one of the teams leaving any team folder remaining</a:t>
            </a:r>
            <a:endParaRPr lang="en-GB" dirty="0"/>
          </a:p>
          <a:p>
            <a:pPr lvl="1"/>
            <a:endParaRPr lang="en-GB" dirty="0"/>
          </a:p>
          <a:p>
            <a:pPr lvl="1"/>
            <a:r>
              <a:rPr lang="en-GB" dirty="0"/>
              <a:t>* applicable for non-SAP data centres. </a:t>
            </a:r>
            <a:r>
              <a:rPr lang="en-GB" dirty="0">
                <a:hlinkClick r:id="rId4"/>
              </a:rPr>
              <a:t>KBA 2857395</a:t>
            </a:r>
            <a:r>
              <a:rPr lang="en-GB" dirty="0"/>
              <a:t> provides a workaround</a:t>
            </a:r>
          </a:p>
        </p:txBody>
      </p:sp>
      <p:sp>
        <p:nvSpPr>
          <p:cNvPr id="4" name="Title"/>
          <p:cNvSpPr>
            <a:spLocks noGrp="1"/>
          </p:cNvSpPr>
          <p:nvPr>
            <p:ph type="title"/>
          </p:nvPr>
        </p:nvSpPr>
        <p:spPr/>
        <p:txBody>
          <a:bodyPr/>
          <a:lstStyle/>
          <a:p>
            <a:r>
              <a:rPr lang="en-GB"/>
              <a:t>Prerequisites for using Teams</a:t>
            </a:r>
            <a:endParaRPr lang="en-GB" dirty="0"/>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7" name="Picture 6">
            <a:extLst>
              <a:ext uri="{FF2B5EF4-FFF2-40B4-BE49-F238E27FC236}">
                <a16:creationId xmlns:a16="http://schemas.microsoft.com/office/drawing/2014/main" id="{50BAD6EC-794A-4A36-9615-78867EE64EBB}"/>
              </a:ext>
            </a:extLst>
          </p:cNvPr>
          <p:cNvPicPr>
            <a:picLocks noChangeAspect="1"/>
          </p:cNvPicPr>
          <p:nvPr/>
        </p:nvPicPr>
        <p:blipFill>
          <a:blip r:embed="rId5"/>
          <a:stretch>
            <a:fillRect/>
          </a:stretch>
        </p:blipFill>
        <p:spPr>
          <a:xfrm>
            <a:off x="5459063" y="555066"/>
            <a:ext cx="1276350" cy="1581150"/>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D50DA3F0-AFDB-485B-8888-AA68BAA89E20}"/>
              </a:ext>
            </a:extLst>
          </p:cNvPr>
          <p:cNvSpPr/>
          <p:nvPr/>
        </p:nvSpPr>
        <p:spPr bwMode="gray">
          <a:xfrm>
            <a:off x="9372600" y="1784638"/>
            <a:ext cx="2594274" cy="457056"/>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64270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3429000"/>
            <a:ext cx="11186477" cy="2651626"/>
          </a:xfrm>
        </p:spPr>
        <p:txBody>
          <a:bodyPr/>
          <a:lstStyle/>
          <a:p>
            <a:pPr lvl="0"/>
            <a:r>
              <a:rPr lang="en-GB" dirty="0"/>
              <a:t>Must respect:</a:t>
            </a:r>
          </a:p>
          <a:p>
            <a:pPr lvl="1"/>
            <a:r>
              <a:rPr lang="en-GB" dirty="0"/>
              <a:t>Roles must pre-exist</a:t>
            </a:r>
          </a:p>
          <a:p>
            <a:pPr lvl="2"/>
            <a:r>
              <a:rPr lang="en-GB" dirty="0"/>
              <a:t>API can’t yet create or update roles, only read who is a member of a role</a:t>
            </a:r>
          </a:p>
          <a:p>
            <a:pPr marL="0" lvl="1" indent="0">
              <a:buNone/>
            </a:pPr>
            <a:endParaRPr lang="en-GB" dirty="0"/>
          </a:p>
          <a:p>
            <a:pPr lvl="1"/>
            <a:r>
              <a:rPr lang="en-GB" dirty="0"/>
              <a:t>Means:</a:t>
            </a:r>
          </a:p>
          <a:p>
            <a:pPr lvl="2"/>
            <a:r>
              <a:rPr lang="en-GB" dirty="0"/>
              <a:t>if you want to add a user or a team to be a member of a role, those roles must pre-exist</a:t>
            </a:r>
          </a:p>
        </p:txBody>
      </p:sp>
      <p:sp>
        <p:nvSpPr>
          <p:cNvPr id="4" name="Title"/>
          <p:cNvSpPr>
            <a:spLocks noGrp="1"/>
          </p:cNvSpPr>
          <p:nvPr>
            <p:ph type="title"/>
          </p:nvPr>
        </p:nvSpPr>
        <p:spPr/>
        <p:txBody>
          <a:bodyPr/>
          <a:lstStyle/>
          <a:p>
            <a:r>
              <a:rPr lang="en-GB"/>
              <a:t>Prerequisites for using Roles</a:t>
            </a:r>
            <a:endParaRPr lang="en-GB" dirty="0"/>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8" name="Picture 7">
            <a:extLst>
              <a:ext uri="{FF2B5EF4-FFF2-40B4-BE49-F238E27FC236}">
                <a16:creationId xmlns:a16="http://schemas.microsoft.com/office/drawing/2014/main" id="{35F3E687-3E1E-404C-8567-9917C69501BA}"/>
              </a:ext>
            </a:extLst>
          </p:cNvPr>
          <p:cNvPicPr>
            <a:picLocks noChangeAspect="1"/>
          </p:cNvPicPr>
          <p:nvPr/>
        </p:nvPicPr>
        <p:blipFill>
          <a:blip r:embed="rId3"/>
          <a:stretch>
            <a:fillRect/>
          </a:stretch>
        </p:blipFill>
        <p:spPr>
          <a:xfrm>
            <a:off x="3145203" y="1370690"/>
            <a:ext cx="1095375" cy="16383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3EFB1479-DC8C-4CEC-BBF5-E35EDE4A2AAD}"/>
              </a:ext>
            </a:extLst>
          </p:cNvPr>
          <p:cNvPicPr>
            <a:picLocks noChangeAspect="1"/>
          </p:cNvPicPr>
          <p:nvPr/>
        </p:nvPicPr>
        <p:blipFill>
          <a:blip r:embed="rId4"/>
          <a:stretch>
            <a:fillRect/>
          </a:stretch>
        </p:blipFill>
        <p:spPr>
          <a:xfrm>
            <a:off x="5049805" y="1016863"/>
            <a:ext cx="4235223" cy="22686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91772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2585264"/>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63138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Creating </a:t>
            </a:r>
            <a:r>
              <a:rPr lang="en-GB">
                <a:solidFill>
                  <a:schemeClr val="accent1"/>
                </a:solidFill>
              </a:rPr>
              <a:t>users</a:t>
            </a:r>
            <a:endParaRPr lang="en-GB" dirty="0"/>
          </a:p>
        </p:txBody>
      </p:sp>
      <p:pic>
        <p:nvPicPr>
          <p:cNvPr id="11" name="Picture Placeholder 10">
            <a:extLst>
              <a:ext uri="{FF2B5EF4-FFF2-40B4-BE49-F238E27FC236}">
                <a16:creationId xmlns:a16="http://schemas.microsoft.com/office/drawing/2014/main" id="{2EC53863-1CC5-4FA7-BCF1-33D6D5626080}"/>
              </a:ext>
            </a:extLst>
          </p:cNvPr>
          <p:cNvPicPr>
            <a:picLocks noGrp="1" noChangeAspect="1"/>
          </p:cNvPicPr>
          <p:nvPr>
            <p:ph type="pic" sz="quarter" idx="12"/>
          </p:nvPr>
        </p:nvPicPr>
        <p:blipFill rotWithShape="1">
          <a:blip r:embed="rId3"/>
          <a:srcRect t="15" b="53572"/>
          <a:stretch/>
        </p:blipFill>
        <p:spPr>
          <a:xfrm>
            <a:off x="-988" y="3085071"/>
            <a:ext cx="12195175" cy="3772929"/>
          </a:xfrm>
        </p:spPr>
      </p:pic>
    </p:spTree>
    <p:extLst>
      <p:ext uri="{BB962C8B-B14F-4D97-AF65-F5344CB8AC3E}">
        <p14:creationId xmlns:p14="http://schemas.microsoft.com/office/powerpoint/2010/main" val="20459781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2504302"/>
            <a:ext cx="11186477" cy="3831697"/>
          </a:xfrm>
        </p:spPr>
        <p:txBody>
          <a:bodyPr/>
          <a:lstStyle/>
          <a:p>
            <a:pPr lvl="0"/>
            <a:r>
              <a:rPr lang="en-GB" dirty="0"/>
              <a:t>Recap of existing best practice for user to role/team membership</a:t>
            </a:r>
          </a:p>
          <a:p>
            <a:pPr lvl="1"/>
            <a:r>
              <a:rPr lang="en-GB" dirty="0"/>
              <a:t>It’s best practice to</a:t>
            </a:r>
          </a:p>
          <a:p>
            <a:pPr lvl="2"/>
            <a:r>
              <a:rPr lang="en-GB" dirty="0"/>
              <a:t>add users to be members of teams (green line)</a:t>
            </a:r>
          </a:p>
          <a:p>
            <a:pPr lvl="2"/>
            <a:r>
              <a:rPr lang="en-GB" dirty="0"/>
              <a:t>where the teams are members of roles (green line)</a:t>
            </a:r>
          </a:p>
          <a:p>
            <a:pPr lvl="2"/>
            <a:r>
              <a:rPr lang="en-GB" dirty="0"/>
              <a:t>rather than assign a user ‘directly’ as a member of roles (red line)</a:t>
            </a:r>
          </a:p>
          <a:p>
            <a:pPr lvl="1"/>
            <a:r>
              <a:rPr lang="en-GB" dirty="0"/>
              <a:t>Because</a:t>
            </a:r>
          </a:p>
          <a:p>
            <a:pPr lvl="2"/>
            <a:r>
              <a:rPr lang="en-GB" dirty="0"/>
              <a:t>access permissions on folders is specified by teams, not roles</a:t>
            </a:r>
          </a:p>
          <a:p>
            <a:pPr lvl="3"/>
            <a:r>
              <a:rPr lang="en-GB" dirty="0"/>
              <a:t>(also possible on individual objects and also by individual users)</a:t>
            </a:r>
          </a:p>
          <a:p>
            <a:pPr lvl="2"/>
            <a:r>
              <a:rPr lang="en-GB" dirty="0"/>
              <a:t>a single teams aggregates multiple roles</a:t>
            </a:r>
          </a:p>
          <a:p>
            <a:pPr lvl="3"/>
            <a:r>
              <a:rPr lang="en-GB" dirty="0"/>
              <a:t>a single team thus forms a ‘Business Role’ definition like ‘Power User’</a:t>
            </a:r>
          </a:p>
          <a:p>
            <a:pPr lvl="2"/>
            <a:r>
              <a:rPr lang="en-GB" dirty="0"/>
              <a:t>changing the ‘Business Role’ (a team) requires only updating the team, not all the individual users</a:t>
            </a:r>
          </a:p>
          <a:p>
            <a:pPr lvl="1"/>
            <a:endParaRPr lang="en-GB" dirty="0"/>
          </a:p>
          <a:p>
            <a:pPr lvl="1"/>
            <a:endParaRPr lang="en-GB" dirty="0"/>
          </a:p>
        </p:txBody>
      </p:sp>
      <p:sp>
        <p:nvSpPr>
          <p:cNvPr id="4" name="Title"/>
          <p:cNvSpPr>
            <a:spLocks noGrp="1"/>
          </p:cNvSpPr>
          <p:nvPr>
            <p:ph type="title"/>
          </p:nvPr>
        </p:nvSpPr>
        <p:spPr/>
        <p:txBody>
          <a:bodyPr/>
          <a:lstStyle/>
          <a:p>
            <a:r>
              <a:rPr lang="en-GB"/>
              <a:t>Creating users</a:t>
            </a:r>
            <a:endParaRPr lang="en-GB" dirty="0"/>
          </a:p>
        </p:txBody>
      </p:sp>
      <p:pic>
        <p:nvPicPr>
          <p:cNvPr id="3" name="Picture 2">
            <a:extLst>
              <a:ext uri="{FF2B5EF4-FFF2-40B4-BE49-F238E27FC236}">
                <a16:creationId xmlns:a16="http://schemas.microsoft.com/office/drawing/2014/main" id="{85D3A1B2-6907-47FC-9B00-05C88E465C7E}"/>
              </a:ext>
            </a:extLst>
          </p:cNvPr>
          <p:cNvPicPr>
            <a:picLocks noChangeAspect="1"/>
          </p:cNvPicPr>
          <p:nvPr/>
        </p:nvPicPr>
        <p:blipFill>
          <a:blip r:embed="rId3"/>
          <a:stretch>
            <a:fillRect/>
          </a:stretch>
        </p:blipFill>
        <p:spPr>
          <a:xfrm>
            <a:off x="7915820" y="806131"/>
            <a:ext cx="3513046" cy="32535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9552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1620000"/>
            <a:ext cx="7165428" cy="4716000"/>
          </a:xfrm>
        </p:spPr>
        <p:txBody>
          <a:bodyPr>
            <a:normAutofit/>
          </a:bodyPr>
          <a:lstStyle/>
          <a:p>
            <a:r>
              <a:rPr lang="en-GB" sz="1800" dirty="0"/>
              <a:t>SAML attribute mapping</a:t>
            </a:r>
          </a:p>
          <a:p>
            <a:pPr lvl="1"/>
            <a:r>
              <a:rPr lang="en-GB" sz="1600" b="1" dirty="0" err="1"/>
              <a:t>userName</a:t>
            </a:r>
            <a:r>
              <a:rPr lang="en-GB" sz="1600" dirty="0"/>
              <a:t> and </a:t>
            </a:r>
            <a:r>
              <a:rPr lang="en-GB" sz="1600" b="1" dirty="0"/>
              <a:t>id</a:t>
            </a:r>
          </a:p>
          <a:p>
            <a:pPr lvl="2"/>
            <a:r>
              <a:rPr lang="en-GB" sz="1600" dirty="0"/>
              <a:t>These two properties are the same except when using SAML attribute mapping</a:t>
            </a:r>
          </a:p>
          <a:p>
            <a:pPr lvl="2"/>
            <a:r>
              <a:rPr lang="en-GB" sz="1600" b="1" dirty="0" err="1"/>
              <a:t>userName</a:t>
            </a:r>
            <a:r>
              <a:rPr lang="en-GB" sz="1600" dirty="0"/>
              <a:t> must be the SAML attribute used to map the user</a:t>
            </a:r>
          </a:p>
          <a:p>
            <a:pPr lvl="3"/>
            <a:r>
              <a:rPr lang="en-GB" sz="1400" dirty="0"/>
              <a:t>For example, if you’re mapping on the email address, then </a:t>
            </a:r>
            <a:r>
              <a:rPr lang="en-GB" sz="1400" b="1" dirty="0" err="1"/>
              <a:t>userName</a:t>
            </a:r>
            <a:r>
              <a:rPr lang="en-GB" sz="1400" dirty="0"/>
              <a:t> must be the same as the </a:t>
            </a:r>
            <a:r>
              <a:rPr lang="en-GB" sz="1400" b="1" dirty="0"/>
              <a:t>emails value</a:t>
            </a:r>
            <a:endParaRPr lang="en-GB" sz="1400" dirty="0"/>
          </a:p>
          <a:p>
            <a:r>
              <a:rPr lang="en-GB" sz="1800" dirty="0"/>
              <a:t>Properties used only at user creation, then unchangeable</a:t>
            </a:r>
          </a:p>
          <a:p>
            <a:pPr lvl="1"/>
            <a:r>
              <a:rPr lang="en-GB" sz="1600" b="1" dirty="0" err="1"/>
              <a:t>userName</a:t>
            </a:r>
            <a:r>
              <a:rPr lang="en-GB" sz="1600" dirty="0"/>
              <a:t> and </a:t>
            </a:r>
            <a:r>
              <a:rPr lang="en-GB" sz="1600" b="1" dirty="0"/>
              <a:t>id</a:t>
            </a:r>
            <a:r>
              <a:rPr lang="en-GB" sz="1600" dirty="0"/>
              <a:t> cannot be changed once the user has been created</a:t>
            </a:r>
          </a:p>
          <a:p>
            <a:pPr lvl="1"/>
            <a:r>
              <a:rPr lang="en-GB" sz="1600" b="1" dirty="0" err="1"/>
              <a:t>givenName</a:t>
            </a:r>
            <a:r>
              <a:rPr lang="en-GB" sz="1600" dirty="0"/>
              <a:t>, </a:t>
            </a:r>
            <a:r>
              <a:rPr lang="en-GB" sz="1600" b="1" dirty="0" err="1"/>
              <a:t>familyName</a:t>
            </a:r>
            <a:r>
              <a:rPr lang="en-GB" sz="1600" dirty="0"/>
              <a:t> and </a:t>
            </a:r>
            <a:r>
              <a:rPr lang="en-GB" sz="1600" b="1" dirty="0" err="1"/>
              <a:t>displayName</a:t>
            </a:r>
            <a:r>
              <a:rPr lang="en-GB" sz="1600" dirty="0"/>
              <a:t> can only be updated by the identity provider</a:t>
            </a:r>
          </a:p>
          <a:p>
            <a:r>
              <a:rPr lang="en-GB" sz="1800" dirty="0"/>
              <a:t>Roles and Teams</a:t>
            </a:r>
          </a:p>
          <a:p>
            <a:pPr lvl="1"/>
            <a:r>
              <a:rPr lang="en-GB" sz="1600" dirty="0"/>
              <a:t>Roles (SAP Analytics Cloud Roles) can be specified, unlike any Teams</a:t>
            </a:r>
          </a:p>
          <a:p>
            <a:pPr lvl="1"/>
            <a:r>
              <a:rPr lang="en-GB" sz="1600" dirty="0"/>
              <a:t>Team membership for a user is performed on the /Groups endpoint</a:t>
            </a:r>
          </a:p>
          <a:p>
            <a:pPr lvl="3"/>
            <a:endParaRPr lang="en-GB" sz="1400" dirty="0"/>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POST request</a:t>
            </a:r>
            <a:endParaRPr lang="en-GB" sz="2000" b="0" dirty="0"/>
          </a:p>
        </p:txBody>
      </p:sp>
      <p:pic>
        <p:nvPicPr>
          <p:cNvPr id="6" name="Picture 5">
            <a:extLst>
              <a:ext uri="{FF2B5EF4-FFF2-40B4-BE49-F238E27FC236}">
                <a16:creationId xmlns:a16="http://schemas.microsoft.com/office/drawing/2014/main" id="{13EAEC9A-7BA1-411F-87D3-3D7D236789E9}"/>
              </a:ext>
            </a:extLst>
          </p:cNvPr>
          <p:cNvPicPr>
            <a:picLocks noChangeAspect="1"/>
          </p:cNvPicPr>
          <p:nvPr/>
        </p:nvPicPr>
        <p:blipFill rotWithShape="1">
          <a:blip r:embed="rId3"/>
          <a:srcRect l="2276" t="79710" b="3317"/>
          <a:stretch/>
        </p:blipFill>
        <p:spPr>
          <a:xfrm>
            <a:off x="8472488" y="942892"/>
            <a:ext cx="2921054" cy="677108"/>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5552DA64-56EB-40F5-8DBF-B87BCD6EB69A}"/>
              </a:ext>
            </a:extLst>
          </p:cNvPr>
          <p:cNvPicPr>
            <a:picLocks noChangeAspect="1"/>
          </p:cNvPicPr>
          <p:nvPr/>
        </p:nvPicPr>
        <p:blipFill>
          <a:blip r:embed="rId4"/>
          <a:stretch>
            <a:fillRect/>
          </a:stretch>
        </p:blipFill>
        <p:spPr>
          <a:xfrm>
            <a:off x="7753234" y="1819054"/>
            <a:ext cx="4359562" cy="45169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6716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1966556"/>
            <a:ext cx="5593587" cy="3831049"/>
          </a:xfrm>
        </p:spPr>
        <p:txBody>
          <a:bodyPr>
            <a:normAutofit/>
          </a:bodyPr>
          <a:lstStyle/>
          <a:p>
            <a:r>
              <a:rPr lang="en-GB" sz="1800" dirty="0"/>
              <a:t>Create users with the correct settings to avoid unnecessary updates later</a:t>
            </a:r>
          </a:p>
          <a:p>
            <a:pPr lvl="1"/>
            <a:r>
              <a:rPr lang="en-GB" sz="1600" dirty="0"/>
              <a:t>Pay particular attention to:</a:t>
            </a:r>
          </a:p>
          <a:p>
            <a:pPr lvl="2"/>
            <a:r>
              <a:rPr lang="en-GB" sz="1600" dirty="0"/>
              <a:t>a) Preferred language</a:t>
            </a:r>
          </a:p>
          <a:p>
            <a:pPr lvl="2"/>
            <a:r>
              <a:rPr lang="en-GB" sz="1600" dirty="0"/>
              <a:t>b) Data access language</a:t>
            </a:r>
          </a:p>
          <a:p>
            <a:pPr lvl="2"/>
            <a:r>
              <a:rPr lang="en-GB" sz="1600" dirty="0"/>
              <a:t>c) Date formatting</a:t>
            </a:r>
          </a:p>
          <a:p>
            <a:pPr lvl="2"/>
            <a:r>
              <a:rPr lang="en-GB" sz="1600" dirty="0"/>
              <a:t>d) Time formatting</a:t>
            </a:r>
          </a:p>
          <a:p>
            <a:pPr lvl="2"/>
            <a:r>
              <a:rPr lang="en-GB" sz="1600" dirty="0"/>
              <a:t>e) Number formatting</a:t>
            </a:r>
          </a:p>
          <a:p>
            <a:pPr lvl="2"/>
            <a:r>
              <a:rPr lang="en-GB" sz="1600" dirty="0"/>
              <a:t>f) Clean-up notification number of days</a:t>
            </a:r>
          </a:p>
          <a:p>
            <a:pPr lvl="2"/>
            <a:r>
              <a:rPr lang="en-GB" sz="1600" dirty="0"/>
              <a:t>g) System notification opt-in</a:t>
            </a:r>
          </a:p>
          <a:p>
            <a:pPr lvl="2"/>
            <a:r>
              <a:rPr lang="en-GB" sz="1600" dirty="0"/>
              <a:t>h) Marketing email opt-in</a:t>
            </a:r>
          </a:p>
          <a:p>
            <a:pPr lvl="1"/>
            <a:r>
              <a:rPr lang="en-GB" sz="1600" dirty="0"/>
              <a:t>Reference user parameters </a:t>
            </a:r>
            <a:r>
              <a:rPr lang="en-GB" sz="1600" dirty="0">
                <a:hlinkClick r:id="rId3">
                  <a:extLst>
                    <a:ext uri="{A12FA001-AC4F-418D-AE19-62706E023703}">
                      <ahyp:hlinkClr xmlns:ahyp="http://schemas.microsoft.com/office/drawing/2018/hyperlinkcolor" val="tx"/>
                    </a:ext>
                  </a:extLst>
                </a:hlinkClick>
              </a:rPr>
              <a:t>link</a:t>
            </a:r>
            <a:endParaRPr lang="en-GB" sz="1600" dirty="0"/>
          </a:p>
          <a:p>
            <a:pPr lvl="1"/>
            <a:endParaRPr lang="en-GB" sz="1600" dirty="0"/>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Best practice</a:t>
            </a:r>
            <a:endParaRPr lang="en-GB" sz="2000" b="0" dirty="0"/>
          </a:p>
        </p:txBody>
      </p:sp>
      <p:pic>
        <p:nvPicPr>
          <p:cNvPr id="5" name="Picture 4">
            <a:extLst>
              <a:ext uri="{FF2B5EF4-FFF2-40B4-BE49-F238E27FC236}">
                <a16:creationId xmlns:a16="http://schemas.microsoft.com/office/drawing/2014/main" id="{1292FCF1-8C11-4869-B799-69AF2A6C6D42}"/>
              </a:ext>
            </a:extLst>
          </p:cNvPr>
          <p:cNvPicPr>
            <a:picLocks noChangeAspect="1"/>
          </p:cNvPicPr>
          <p:nvPr/>
        </p:nvPicPr>
        <p:blipFill rotWithShape="1">
          <a:blip r:embed="rId4"/>
          <a:srcRect l="2276" t="79710" b="3317"/>
          <a:stretch/>
        </p:blipFill>
        <p:spPr>
          <a:xfrm>
            <a:off x="7772272" y="504000"/>
            <a:ext cx="2921054" cy="677108"/>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8F165288-AB08-49AC-8A7E-0AE2CBBC4ED4}"/>
              </a:ext>
            </a:extLst>
          </p:cNvPr>
          <p:cNvPicPr>
            <a:picLocks noChangeAspect="1"/>
          </p:cNvPicPr>
          <p:nvPr/>
        </p:nvPicPr>
        <p:blipFill>
          <a:blip r:embed="rId5"/>
          <a:stretch>
            <a:fillRect/>
          </a:stretch>
        </p:blipFill>
        <p:spPr>
          <a:xfrm>
            <a:off x="7053018" y="1380162"/>
            <a:ext cx="4359562" cy="45169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5824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619999"/>
            <a:ext cx="6890332" cy="3993621"/>
          </a:xfrm>
        </p:spPr>
        <p:txBody>
          <a:bodyPr>
            <a:normAutofit fontScale="92500" lnSpcReduction="20000"/>
          </a:bodyPr>
          <a:lstStyle/>
          <a:p>
            <a:pPr lvl="1"/>
            <a:r>
              <a:rPr lang="en-GB" dirty="0"/>
              <a:t>This article is suitable for</a:t>
            </a:r>
          </a:p>
          <a:p>
            <a:pPr lvl="2"/>
            <a:r>
              <a:rPr lang="en-GB" dirty="0"/>
              <a:t>Developers or system architects that need to provision and/or manage users within SAP Analytics Cloud via an API</a:t>
            </a:r>
          </a:p>
          <a:p>
            <a:pPr lvl="2"/>
            <a:r>
              <a:rPr lang="en-GB" dirty="0"/>
              <a:t>Project members who need to implement a solution that in turn uses the SAP Analytics Cloud SCIM API</a:t>
            </a:r>
          </a:p>
          <a:p>
            <a:pPr lvl="2"/>
            <a:endParaRPr lang="en-GB" dirty="0"/>
          </a:p>
          <a:p>
            <a:pPr lvl="1"/>
            <a:r>
              <a:rPr lang="en-GB" dirty="0"/>
              <a:t>This article provides</a:t>
            </a:r>
          </a:p>
          <a:p>
            <a:pPr lvl="2"/>
            <a:r>
              <a:rPr lang="en-GB" dirty="0"/>
              <a:t>An understanding for how the API works, behaves and performs</a:t>
            </a:r>
          </a:p>
          <a:p>
            <a:pPr lvl="2"/>
            <a:endParaRPr lang="en-GB" dirty="0"/>
          </a:p>
          <a:p>
            <a:pPr lvl="1"/>
            <a:r>
              <a:rPr lang="en-GB" dirty="0"/>
              <a:t>Enabling you to </a:t>
            </a:r>
          </a:p>
          <a:p>
            <a:pPr lvl="2"/>
            <a:r>
              <a:rPr lang="en-GB" dirty="0"/>
              <a:t>Dramatically reduce development time and effort</a:t>
            </a:r>
          </a:p>
          <a:p>
            <a:pPr lvl="2"/>
            <a:r>
              <a:rPr lang="en-GB" dirty="0"/>
              <a:t>Adopt best practices and avoid known gotcha’s</a:t>
            </a:r>
          </a:p>
          <a:p>
            <a:pPr lvl="2"/>
            <a:r>
              <a:rPr lang="en-GB" dirty="0"/>
              <a:t>Determine the right strategy for integration with existing systems</a:t>
            </a:r>
          </a:p>
          <a:p>
            <a:pPr lvl="2"/>
            <a:r>
              <a:rPr lang="en-GB" dirty="0"/>
              <a:t>Avoid surprises, especially as user volumes increase</a:t>
            </a:r>
          </a:p>
          <a:p>
            <a:pPr lvl="2"/>
            <a:r>
              <a:rPr lang="en-GB" dirty="0"/>
              <a:t>Understand aspects of how a Product or Service that uses the SAC SCIM API should be configured</a:t>
            </a:r>
          </a:p>
        </p:txBody>
      </p:sp>
      <p:pic>
        <p:nvPicPr>
          <p:cNvPr id="7" name="Picture 6">
            <a:extLst>
              <a:ext uri="{FF2B5EF4-FFF2-40B4-BE49-F238E27FC236}">
                <a16:creationId xmlns:a16="http://schemas.microsoft.com/office/drawing/2014/main" id="{008BFA94-2EE6-4374-9B48-BBB7A9680413}"/>
              </a:ext>
            </a:extLst>
          </p:cNvPr>
          <p:cNvPicPr>
            <a:picLocks noChangeAspect="1"/>
          </p:cNvPicPr>
          <p:nvPr/>
        </p:nvPicPr>
        <p:blipFill rotWithShape="1">
          <a:blip r:embed="rId3"/>
          <a:srcRect l="17913" r="21598"/>
          <a:stretch/>
        </p:blipFill>
        <p:spPr>
          <a:xfrm>
            <a:off x="7570175" y="1523285"/>
            <a:ext cx="3894993" cy="4296932"/>
          </a:xfrm>
          <a:prstGeom prst="rect">
            <a:avLst/>
          </a:prstGeom>
          <a:ln>
            <a:noFill/>
          </a:ln>
          <a:effectLst>
            <a:outerShdw blurRad="292100" dist="139700" dir="2700000" algn="tl" rotWithShape="0">
              <a:srgbClr val="333333">
                <a:alpha val="65000"/>
              </a:srgbClr>
            </a:outerShdw>
          </a:effectLst>
        </p:spPr>
      </p:pic>
      <p:sp>
        <p:nvSpPr>
          <p:cNvPr id="12" name="Agenda">
            <a:extLst>
              <a:ext uri="{FF2B5EF4-FFF2-40B4-BE49-F238E27FC236}">
                <a16:creationId xmlns:a16="http://schemas.microsoft.com/office/drawing/2014/main" id="{84E67BAD-26C1-409A-AF98-5084942433A5}"/>
              </a:ext>
            </a:extLst>
          </p:cNvPr>
          <p:cNvSpPr>
            <a:spLocks noGrp="1"/>
          </p:cNvSpPr>
          <p:nvPr>
            <p:ph type="title"/>
          </p:nvPr>
        </p:nvSpPr>
        <p:spPr>
          <a:xfrm>
            <a:off x="504001" y="504000"/>
            <a:ext cx="11186476" cy="369332"/>
          </a:xfrm>
        </p:spPr>
        <p:txBody>
          <a:bodyPr/>
          <a:lstStyle/>
          <a:p>
            <a:r>
              <a:rPr lang="en-GB"/>
              <a:t>SCIM API Best Practice and API Performance</a:t>
            </a:r>
            <a:endParaRPr lang="en-GB" dirty="0"/>
          </a:p>
        </p:txBody>
      </p:sp>
    </p:spTree>
    <p:extLst>
      <p:ext uri="{BB962C8B-B14F-4D97-AF65-F5344CB8AC3E}">
        <p14:creationId xmlns:p14="http://schemas.microsoft.com/office/powerpoint/2010/main" val="1921695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EF9BBA-CBB6-491A-A258-AD2E21C16C21}"/>
              </a:ext>
            </a:extLst>
          </p:cNvPr>
          <p:cNvPicPr>
            <a:picLocks noChangeAspect="1"/>
          </p:cNvPicPr>
          <p:nvPr/>
        </p:nvPicPr>
        <p:blipFill rotWithShape="1">
          <a:blip r:embed="rId3"/>
          <a:srcRect r="5437"/>
          <a:stretch/>
        </p:blipFill>
        <p:spPr>
          <a:xfrm>
            <a:off x="9377951" y="1165333"/>
            <a:ext cx="2027386" cy="272937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A80DE75-3276-48DB-A230-2A281AAA667D}"/>
              </a:ext>
            </a:extLst>
          </p:cNvPr>
          <p:cNvPicPr>
            <a:picLocks noChangeAspect="1"/>
          </p:cNvPicPr>
          <p:nvPr/>
        </p:nvPicPr>
        <p:blipFill>
          <a:blip r:embed="rId4"/>
          <a:stretch>
            <a:fillRect/>
          </a:stretch>
        </p:blipFill>
        <p:spPr>
          <a:xfrm>
            <a:off x="9377951" y="3913136"/>
            <a:ext cx="2027386" cy="270572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F2227DB-4392-41EC-BDDD-4150B2DD16CE}"/>
              </a:ext>
            </a:extLst>
          </p:cNvPr>
          <p:cNvPicPr>
            <a:picLocks noChangeAspect="1"/>
          </p:cNvPicPr>
          <p:nvPr/>
        </p:nvPicPr>
        <p:blipFill>
          <a:blip r:embed="rId5"/>
          <a:stretch>
            <a:fillRect/>
          </a:stretch>
        </p:blipFill>
        <p:spPr>
          <a:xfrm>
            <a:off x="6289245" y="198059"/>
            <a:ext cx="903606" cy="111939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118F1920-6100-4C9D-B260-C9204DF58B7D}"/>
              </a:ext>
            </a:extLst>
          </p:cNvPr>
          <p:cNvPicPr>
            <a:picLocks noChangeAspect="1"/>
          </p:cNvPicPr>
          <p:nvPr/>
        </p:nvPicPr>
        <p:blipFill>
          <a:blip r:embed="rId6"/>
          <a:stretch>
            <a:fillRect/>
          </a:stretch>
        </p:blipFill>
        <p:spPr>
          <a:xfrm>
            <a:off x="4791298" y="224589"/>
            <a:ext cx="748431" cy="111939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A1DC5288-D9A3-4438-A343-6C33C8E97E4D}"/>
              </a:ext>
            </a:extLst>
          </p:cNvPr>
          <p:cNvPicPr>
            <a:picLocks noChangeAspect="1"/>
          </p:cNvPicPr>
          <p:nvPr/>
        </p:nvPicPr>
        <p:blipFill>
          <a:blip r:embed="rId7"/>
          <a:stretch>
            <a:fillRect/>
          </a:stretch>
        </p:blipFill>
        <p:spPr>
          <a:xfrm>
            <a:off x="7992271" y="198059"/>
            <a:ext cx="788211" cy="1119392"/>
          </a:xfrm>
          <a:prstGeom prst="rect">
            <a:avLst/>
          </a:prstGeom>
          <a:ln>
            <a:noFill/>
          </a:ln>
          <a:effectLst>
            <a:outerShdw blurRad="292100" dist="139700" dir="2700000" algn="tl" rotWithShape="0">
              <a:srgbClr val="333333">
                <a:alpha val="65000"/>
              </a:srgbClr>
            </a:outerShdw>
          </a:effectLst>
        </p:spPr>
      </p:pic>
      <p:sp>
        <p:nvSpPr>
          <p:cNvPr id="13" name="Arrow: Right 12">
            <a:extLst>
              <a:ext uri="{FF2B5EF4-FFF2-40B4-BE49-F238E27FC236}">
                <a16:creationId xmlns:a16="http://schemas.microsoft.com/office/drawing/2014/main" id="{CFC32B2F-DEC5-438E-8B87-A666D06971CD}"/>
              </a:ext>
            </a:extLst>
          </p:cNvPr>
          <p:cNvSpPr/>
          <p:nvPr/>
        </p:nvSpPr>
        <p:spPr bwMode="gray">
          <a:xfrm>
            <a:off x="7724052" y="4994363"/>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Delete 1 user</a:t>
            </a:r>
            <a:endParaRPr kumimoji="0" lang="en-GB" sz="1400" b="0" i="0" u="none" strike="noStrike" kern="0" cap="none" spc="0" normalizeH="0" baseline="0" noProof="0" dirty="0">
              <a:effectLst/>
              <a:uLnTx/>
              <a:uFillTx/>
              <a:ea typeface="Arial Unicode MS" pitchFamily="34" charset="-128"/>
              <a:cs typeface="Arial Unicode MS" pitchFamily="34" charset="-128"/>
            </a:endParaRPr>
          </a:p>
        </p:txBody>
      </p:sp>
      <p:sp>
        <p:nvSpPr>
          <p:cNvPr id="14" name="Arrow: Right 13">
            <a:extLst>
              <a:ext uri="{FF2B5EF4-FFF2-40B4-BE49-F238E27FC236}">
                <a16:creationId xmlns:a16="http://schemas.microsoft.com/office/drawing/2014/main" id="{9FBFA845-80E8-43E5-919D-C06B816AF6A8}"/>
              </a:ext>
            </a:extLst>
          </p:cNvPr>
          <p:cNvSpPr/>
          <p:nvPr/>
        </p:nvSpPr>
        <p:spPr bwMode="gray">
          <a:xfrm>
            <a:off x="7568120" y="6057044"/>
            <a:ext cx="1760429"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200" b="0" i="0" u="none" strike="noStrike" kern="0" cap="none" spc="0" normalizeH="0" baseline="0" noProof="0" dirty="0">
                <a:effectLst/>
                <a:uLnTx/>
                <a:uFillTx/>
                <a:ea typeface="Arial Unicode MS" pitchFamily="34" charset="-128"/>
                <a:cs typeface="Arial Unicode MS" pitchFamily="34" charset="-128"/>
              </a:rPr>
              <a:t>Create 1 user (non-team properties)</a:t>
            </a:r>
          </a:p>
        </p:txBody>
      </p:sp>
      <p:sp>
        <p:nvSpPr>
          <p:cNvPr id="15" name="Arrow: Right 14">
            <a:extLst>
              <a:ext uri="{FF2B5EF4-FFF2-40B4-BE49-F238E27FC236}">
                <a16:creationId xmlns:a16="http://schemas.microsoft.com/office/drawing/2014/main" id="{C923157D-B6EC-4F81-8284-CA258C3B96D6}"/>
              </a:ext>
            </a:extLst>
          </p:cNvPr>
          <p:cNvSpPr/>
          <p:nvPr/>
        </p:nvSpPr>
        <p:spPr bwMode="gray">
          <a:xfrm>
            <a:off x="7568120" y="5525703"/>
            <a:ext cx="1760429"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multiple users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6" name="Arrow: Right 15">
            <a:extLst>
              <a:ext uri="{FF2B5EF4-FFF2-40B4-BE49-F238E27FC236}">
                <a16:creationId xmlns:a16="http://schemas.microsoft.com/office/drawing/2014/main" id="{1AEC425F-464D-42A2-8580-DBA02C0B26E4}"/>
              </a:ext>
            </a:extLst>
          </p:cNvPr>
          <p:cNvSpPr/>
          <p:nvPr/>
        </p:nvSpPr>
        <p:spPr bwMode="gray">
          <a:xfrm>
            <a:off x="7568120" y="4479273"/>
            <a:ext cx="1760430"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1 User (non-team properties)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7" name="Arrow: Right 16">
            <a:extLst>
              <a:ext uri="{FF2B5EF4-FFF2-40B4-BE49-F238E27FC236}">
                <a16:creationId xmlns:a16="http://schemas.microsoft.com/office/drawing/2014/main" id="{13A0C597-2ED7-4170-BA6D-6D53898578A2}"/>
              </a:ext>
            </a:extLst>
          </p:cNvPr>
          <p:cNvSpPr/>
          <p:nvPr/>
        </p:nvSpPr>
        <p:spPr bwMode="gray">
          <a:xfrm>
            <a:off x="7724052" y="3923995"/>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Read 1 user</a:t>
            </a:r>
            <a:endParaRPr kumimoji="0" lang="en-GB" sz="1400" b="0" i="0" u="none" strike="noStrike" kern="0" cap="none" spc="0" normalizeH="0" baseline="0" noProof="0" dirty="0">
              <a:effectLst/>
              <a:uLnTx/>
              <a:uFillTx/>
              <a:ea typeface="Arial Unicode MS" pitchFamily="34" charset="-128"/>
              <a:cs typeface="Arial Unicode MS" pitchFamily="34" charset="-128"/>
            </a:endParaRPr>
          </a:p>
        </p:txBody>
      </p:sp>
      <p:sp>
        <p:nvSpPr>
          <p:cNvPr id="18" name="Arrow: Right 17">
            <a:extLst>
              <a:ext uri="{FF2B5EF4-FFF2-40B4-BE49-F238E27FC236}">
                <a16:creationId xmlns:a16="http://schemas.microsoft.com/office/drawing/2014/main" id="{956D4663-7A0A-45AE-9121-A7B601D37746}"/>
              </a:ext>
            </a:extLst>
          </p:cNvPr>
          <p:cNvSpPr/>
          <p:nvPr/>
        </p:nvSpPr>
        <p:spPr bwMode="gray">
          <a:xfrm>
            <a:off x="6097587" y="2256295"/>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users as members of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9" name="Arrow: Right 18">
            <a:extLst>
              <a:ext uri="{FF2B5EF4-FFF2-40B4-BE49-F238E27FC236}">
                <a16:creationId xmlns:a16="http://schemas.microsoft.com/office/drawing/2014/main" id="{9FFE681B-787D-4605-BEB7-4B7C05881C4F}"/>
              </a:ext>
            </a:extLst>
          </p:cNvPr>
          <p:cNvSpPr/>
          <p:nvPr/>
        </p:nvSpPr>
        <p:spPr bwMode="gray">
          <a:xfrm>
            <a:off x="6097587" y="3293020"/>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400" b="0" i="0" u="none" strike="noStrike" kern="0" cap="none" spc="0" normalizeH="0" baseline="0" noProof="0" dirty="0">
                <a:effectLst/>
                <a:uLnTx/>
                <a:uFillTx/>
                <a:ea typeface="Arial Unicode MS" pitchFamily="34" charset="-128"/>
                <a:cs typeface="Arial Unicode MS" pitchFamily="34" charset="-128"/>
              </a:rPr>
              <a:t>Delete Team</a:t>
            </a:r>
          </a:p>
        </p:txBody>
      </p:sp>
      <p:sp>
        <p:nvSpPr>
          <p:cNvPr id="20" name="Arrow: Right 19">
            <a:extLst>
              <a:ext uri="{FF2B5EF4-FFF2-40B4-BE49-F238E27FC236}">
                <a16:creationId xmlns:a16="http://schemas.microsoft.com/office/drawing/2014/main" id="{03BABA14-C0AC-40EF-B6E8-479EA9A0E3C8}"/>
              </a:ext>
            </a:extLst>
          </p:cNvPr>
          <p:cNvSpPr/>
          <p:nvPr/>
        </p:nvSpPr>
        <p:spPr bwMode="gray">
          <a:xfrm>
            <a:off x="6097587" y="2754357"/>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1" name="Arrow: Right 20">
            <a:extLst>
              <a:ext uri="{FF2B5EF4-FFF2-40B4-BE49-F238E27FC236}">
                <a16:creationId xmlns:a16="http://schemas.microsoft.com/office/drawing/2014/main" id="{1D50C745-1FA4-4885-B3A0-99E7566CE4DA}"/>
              </a:ext>
            </a:extLst>
          </p:cNvPr>
          <p:cNvSpPr/>
          <p:nvPr/>
        </p:nvSpPr>
        <p:spPr bwMode="gray">
          <a:xfrm>
            <a:off x="6097587" y="1754239"/>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Create Empty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3" name="Arrow: Right 22">
            <a:extLst>
              <a:ext uri="{FF2B5EF4-FFF2-40B4-BE49-F238E27FC236}">
                <a16:creationId xmlns:a16="http://schemas.microsoft.com/office/drawing/2014/main" id="{F59A5AC1-8DB6-4881-BC94-EF6514EC5585}"/>
              </a:ext>
            </a:extLst>
          </p:cNvPr>
          <p:cNvSpPr/>
          <p:nvPr/>
        </p:nvSpPr>
        <p:spPr bwMode="gray">
          <a:xfrm>
            <a:off x="4056434" y="4479273"/>
            <a:ext cx="1938692"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single user to/from multiple Roles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4" name="Arrow: Right 23">
            <a:extLst>
              <a:ext uri="{FF2B5EF4-FFF2-40B4-BE49-F238E27FC236}">
                <a16:creationId xmlns:a16="http://schemas.microsoft.com/office/drawing/2014/main" id="{9C2DDBD5-1DCF-4445-A530-5F6C4317DCC9}"/>
              </a:ext>
            </a:extLst>
          </p:cNvPr>
          <p:cNvSpPr/>
          <p:nvPr/>
        </p:nvSpPr>
        <p:spPr bwMode="gray">
          <a:xfrm>
            <a:off x="3668190" y="2758351"/>
            <a:ext cx="2356980"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which (multiple) Roles,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5" name="Arrow: Right 24">
            <a:extLst>
              <a:ext uri="{FF2B5EF4-FFF2-40B4-BE49-F238E27FC236}">
                <a16:creationId xmlns:a16="http://schemas.microsoft.com/office/drawing/2014/main" id="{3FDD864E-02B0-430E-8846-691B875DF488}"/>
              </a:ext>
            </a:extLst>
          </p:cNvPr>
          <p:cNvSpPr/>
          <p:nvPr/>
        </p:nvSpPr>
        <p:spPr bwMode="gray">
          <a:xfrm>
            <a:off x="4278832" y="1139883"/>
            <a:ext cx="1716294"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Roles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8" name="Arrow: Right 27">
            <a:extLst>
              <a:ext uri="{FF2B5EF4-FFF2-40B4-BE49-F238E27FC236}">
                <a16:creationId xmlns:a16="http://schemas.microsoft.com/office/drawing/2014/main" id="{5DCEB059-B576-421E-AF6D-59ECB8F8CB4E}"/>
              </a:ext>
            </a:extLst>
          </p:cNvPr>
          <p:cNvSpPr/>
          <p:nvPr/>
        </p:nvSpPr>
        <p:spPr bwMode="gray">
          <a:xfrm>
            <a:off x="5985792" y="1130544"/>
            <a:ext cx="1716294"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Teams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9" name="Arrow: Right 28">
            <a:extLst>
              <a:ext uri="{FF2B5EF4-FFF2-40B4-BE49-F238E27FC236}">
                <a16:creationId xmlns:a16="http://schemas.microsoft.com/office/drawing/2014/main" id="{FFCB249F-8D40-4FD0-8AA8-CF032E0F8C31}"/>
              </a:ext>
            </a:extLst>
          </p:cNvPr>
          <p:cNvSpPr/>
          <p:nvPr/>
        </p:nvSpPr>
        <p:spPr bwMode="gray">
          <a:xfrm>
            <a:off x="3817180" y="6023597"/>
            <a:ext cx="247728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 single user to multiple Roles upon creation</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1" name="Arrow: Right 30">
            <a:extLst>
              <a:ext uri="{FF2B5EF4-FFF2-40B4-BE49-F238E27FC236}">
                <a16:creationId xmlns:a16="http://schemas.microsoft.com/office/drawing/2014/main" id="{1D3673E6-8FE2-47F0-AA26-44238FA3FAC0}"/>
              </a:ext>
            </a:extLst>
          </p:cNvPr>
          <p:cNvSpPr/>
          <p:nvPr/>
        </p:nvSpPr>
        <p:spPr bwMode="gray">
          <a:xfrm>
            <a:off x="6097586" y="3913136"/>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teams user is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2" name="Arrow: Right 31">
            <a:extLst>
              <a:ext uri="{FF2B5EF4-FFF2-40B4-BE49-F238E27FC236}">
                <a16:creationId xmlns:a16="http://schemas.microsoft.com/office/drawing/2014/main" id="{71175A19-79AD-4DEC-B4BD-4B2B69C9FA31}"/>
              </a:ext>
            </a:extLst>
          </p:cNvPr>
          <p:cNvSpPr/>
          <p:nvPr/>
        </p:nvSpPr>
        <p:spPr bwMode="gray">
          <a:xfrm>
            <a:off x="4086478" y="3894710"/>
            <a:ext cx="1938692"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Read roles user is member of</a:t>
            </a:r>
          </a:p>
        </p:txBody>
      </p:sp>
      <p:sp>
        <p:nvSpPr>
          <p:cNvPr id="33" name="Arrow: Right 32">
            <a:extLst>
              <a:ext uri="{FF2B5EF4-FFF2-40B4-BE49-F238E27FC236}">
                <a16:creationId xmlns:a16="http://schemas.microsoft.com/office/drawing/2014/main" id="{019FB519-342F-4BAE-85D8-64C0EFAE8EDB}"/>
              </a:ext>
            </a:extLst>
          </p:cNvPr>
          <p:cNvSpPr/>
          <p:nvPr/>
        </p:nvSpPr>
        <p:spPr bwMode="gray">
          <a:xfrm>
            <a:off x="4289441" y="2247738"/>
            <a:ext cx="1716295"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roles the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6" name="Arrow: Right 35">
            <a:extLst>
              <a:ext uri="{FF2B5EF4-FFF2-40B4-BE49-F238E27FC236}">
                <a16:creationId xmlns:a16="http://schemas.microsoft.com/office/drawing/2014/main" id="{D367DB2F-BF88-4E72-8616-52303FC24C79}"/>
              </a:ext>
            </a:extLst>
          </p:cNvPr>
          <p:cNvSpPr/>
          <p:nvPr/>
        </p:nvSpPr>
        <p:spPr bwMode="gray">
          <a:xfrm>
            <a:off x="7701035" y="2761679"/>
            <a:ext cx="1860206"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multiple users to/from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1" name="Rectangle: Rounded Corners 10">
            <a:extLst>
              <a:ext uri="{FF2B5EF4-FFF2-40B4-BE49-F238E27FC236}">
                <a16:creationId xmlns:a16="http://schemas.microsoft.com/office/drawing/2014/main" id="{74788E02-CEAD-4EAF-A42B-56606787E378}"/>
              </a:ext>
            </a:extLst>
          </p:cNvPr>
          <p:cNvSpPr/>
          <p:nvPr/>
        </p:nvSpPr>
        <p:spPr bwMode="gray">
          <a:xfrm>
            <a:off x="3668190" y="2247738"/>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4" name="Rectangle: Rounded Corners 33">
            <a:extLst>
              <a:ext uri="{FF2B5EF4-FFF2-40B4-BE49-F238E27FC236}">
                <a16:creationId xmlns:a16="http://schemas.microsoft.com/office/drawing/2014/main" id="{9D0A6785-D1F1-452C-9380-B6214E010490}"/>
              </a:ext>
            </a:extLst>
          </p:cNvPr>
          <p:cNvSpPr/>
          <p:nvPr/>
        </p:nvSpPr>
        <p:spPr bwMode="gray">
          <a:xfrm>
            <a:off x="3668190" y="2759011"/>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5" name="Rectangle: Rounded Corners 34">
            <a:extLst>
              <a:ext uri="{FF2B5EF4-FFF2-40B4-BE49-F238E27FC236}">
                <a16:creationId xmlns:a16="http://schemas.microsoft.com/office/drawing/2014/main" id="{C1EEB767-CF7D-4DF2-BFEE-2341AD57B2B1}"/>
              </a:ext>
            </a:extLst>
          </p:cNvPr>
          <p:cNvSpPr/>
          <p:nvPr/>
        </p:nvSpPr>
        <p:spPr bwMode="gray">
          <a:xfrm>
            <a:off x="3626904" y="6074750"/>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0" name="Text Placeholder">
            <a:extLst>
              <a:ext uri="{FF2B5EF4-FFF2-40B4-BE49-F238E27FC236}">
                <a16:creationId xmlns:a16="http://schemas.microsoft.com/office/drawing/2014/main" id="{3D378FC8-66E1-4395-AA35-EC69B37E7702}"/>
              </a:ext>
            </a:extLst>
          </p:cNvPr>
          <p:cNvSpPr>
            <a:spLocks noGrp="1"/>
          </p:cNvSpPr>
          <p:nvPr>
            <p:ph type="body" sz="quarter" idx="10"/>
          </p:nvPr>
        </p:nvSpPr>
        <p:spPr>
          <a:xfrm>
            <a:off x="289371" y="1536710"/>
            <a:ext cx="3233690" cy="4716000"/>
          </a:xfrm>
        </p:spPr>
        <p:txBody>
          <a:bodyPr/>
          <a:lstStyle/>
          <a:p>
            <a:pPr lvl="1"/>
            <a:r>
              <a:rPr lang="en-GB" dirty="0"/>
              <a:t>May need multiple end-points to create a single user</a:t>
            </a:r>
          </a:p>
          <a:p>
            <a:pPr marL="522287" lvl="2" indent="-342900">
              <a:buFont typeface="+mj-lt"/>
              <a:buAutoNum type="arabicPeriod"/>
            </a:pPr>
            <a:r>
              <a:rPr lang="en-GB" dirty="0"/>
              <a:t>Create the user</a:t>
            </a:r>
          </a:p>
          <a:p>
            <a:pPr marL="522287" lvl="2" indent="-342900">
              <a:buFont typeface="+mj-lt"/>
              <a:buAutoNum type="arabicPeriod"/>
            </a:pPr>
            <a:r>
              <a:rPr lang="en-GB" dirty="0"/>
              <a:t>Add the user to Teams</a:t>
            </a:r>
          </a:p>
          <a:p>
            <a:pPr lvl="1"/>
            <a:endParaRPr lang="en-GB" dirty="0"/>
          </a:p>
          <a:p>
            <a:pPr lvl="1"/>
            <a:r>
              <a:rPr lang="en-GB" dirty="0"/>
              <a:t>If 1 user needs to be in 3 teams, then an update to each of the 3 teams is required</a:t>
            </a:r>
          </a:p>
          <a:p>
            <a:pPr lvl="1"/>
            <a:endParaRPr lang="en-GB" dirty="0"/>
          </a:p>
          <a:p>
            <a:pPr lvl="1"/>
            <a:r>
              <a:rPr lang="en-GB" dirty="0"/>
              <a:t>Each team, requires a GET/PUT pair</a:t>
            </a:r>
          </a:p>
          <a:p>
            <a:pPr lvl="2"/>
            <a:r>
              <a:rPr lang="en-GB" dirty="0"/>
              <a:t>More on teams later</a:t>
            </a:r>
          </a:p>
          <a:p>
            <a:pPr lvl="1"/>
            <a:endParaRPr lang="en-GB" dirty="0"/>
          </a:p>
        </p:txBody>
      </p:sp>
      <p:sp>
        <p:nvSpPr>
          <p:cNvPr id="37" name="Title">
            <a:extLst>
              <a:ext uri="{FF2B5EF4-FFF2-40B4-BE49-F238E27FC236}">
                <a16:creationId xmlns:a16="http://schemas.microsoft.com/office/drawing/2014/main" id="{F8FF7B23-D239-45CC-98B6-2F1205863FC3}"/>
              </a:ext>
            </a:extLst>
          </p:cNvPr>
          <p:cNvSpPr>
            <a:spLocks noGrp="1"/>
          </p:cNvSpPr>
          <p:nvPr>
            <p:ph type="title"/>
          </p:nvPr>
        </p:nvSpPr>
        <p:spPr>
          <a:xfrm>
            <a:off x="504001" y="504000"/>
            <a:ext cx="11186476" cy="677108"/>
          </a:xfrm>
        </p:spPr>
        <p:txBody>
          <a:bodyPr/>
          <a:lstStyle/>
          <a:p>
            <a:r>
              <a:rPr lang="en-GB"/>
              <a:t>Creating users</a:t>
            </a:r>
            <a:br>
              <a:rPr lang="en-GB"/>
            </a:br>
            <a:r>
              <a:rPr lang="en-GB" sz="2000" b="0"/>
              <a:t>Multiple endpoints needed</a:t>
            </a:r>
            <a:endParaRPr lang="en-GB" sz="2000" b="0" dirty="0"/>
          </a:p>
        </p:txBody>
      </p:sp>
    </p:spTree>
    <p:extLst>
      <p:ext uri="{BB962C8B-B14F-4D97-AF65-F5344CB8AC3E}">
        <p14:creationId xmlns:p14="http://schemas.microsoft.com/office/powerpoint/2010/main" val="2061845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529863"/>
            <a:ext cx="6631585" cy="4824138"/>
          </a:xfrm>
        </p:spPr>
        <p:txBody>
          <a:bodyPr>
            <a:normAutofit lnSpcReduction="10000"/>
          </a:bodyPr>
          <a:lstStyle/>
          <a:p>
            <a:r>
              <a:rPr lang="en-GB" sz="1800" dirty="0"/>
              <a:t>User creation will fail with a 409 conflict when</a:t>
            </a:r>
          </a:p>
          <a:p>
            <a:pPr lvl="1"/>
            <a:r>
              <a:rPr lang="en-GB" sz="1600" dirty="0"/>
              <a:t>The </a:t>
            </a:r>
            <a:r>
              <a:rPr lang="en-GB" sz="1600" b="1" dirty="0" err="1"/>
              <a:t>userName</a:t>
            </a:r>
            <a:r>
              <a:rPr lang="en-GB" sz="1600" dirty="0"/>
              <a:t> or </a:t>
            </a:r>
            <a:r>
              <a:rPr lang="en-GB" sz="1600" b="1" dirty="0"/>
              <a:t>email</a:t>
            </a:r>
            <a:r>
              <a:rPr lang="en-GB" sz="1600" dirty="0"/>
              <a:t> is already in use by the same or different user</a:t>
            </a:r>
          </a:p>
          <a:p>
            <a:r>
              <a:rPr lang="en-GB" sz="1800" dirty="0"/>
              <a:t>User creation will still succeed with a 201 when</a:t>
            </a:r>
          </a:p>
          <a:p>
            <a:pPr lvl="1"/>
            <a:r>
              <a:rPr lang="en-GB" sz="1600" dirty="0"/>
              <a:t>The username is already in use, but has a </a:t>
            </a:r>
            <a:r>
              <a:rPr lang="en-GB" sz="1600" u="sng" dirty="0"/>
              <a:t>different</a:t>
            </a:r>
            <a:r>
              <a:rPr lang="en-GB" sz="1600" dirty="0"/>
              <a:t> email</a:t>
            </a:r>
          </a:p>
          <a:p>
            <a:pPr lvl="2"/>
            <a:r>
              <a:rPr lang="en-GB" sz="1600" dirty="0"/>
              <a:t>Result will be a ‘duplicate’ user with ‘_1’ added to the </a:t>
            </a:r>
            <a:r>
              <a:rPr lang="en-GB" sz="1600" b="1" dirty="0" err="1"/>
              <a:t>userName</a:t>
            </a:r>
            <a:endParaRPr lang="en-GB" sz="1600" b="1" dirty="0"/>
          </a:p>
          <a:p>
            <a:pPr lvl="2"/>
            <a:r>
              <a:rPr lang="en-GB" sz="1600" dirty="0"/>
              <a:t>Reading the </a:t>
            </a:r>
            <a:r>
              <a:rPr lang="en-GB" sz="1600" dirty="0" err="1"/>
              <a:t>responseBody.userName</a:t>
            </a:r>
            <a:r>
              <a:rPr lang="en-GB" sz="1600" dirty="0"/>
              <a:t> can test for this condition</a:t>
            </a:r>
          </a:p>
          <a:p>
            <a:r>
              <a:rPr lang="en-GB" sz="1800" dirty="0"/>
              <a:t>Means</a:t>
            </a:r>
          </a:p>
          <a:p>
            <a:pPr lvl="1"/>
            <a:r>
              <a:rPr lang="en-GB" sz="1600" dirty="0"/>
              <a:t>Creating a user and repeating the same request will return a 409. i.e. its safe to just ‘repeat’ a create user request unless you rely on the 409 response to determine future workflow (see later)</a:t>
            </a:r>
          </a:p>
          <a:p>
            <a:pPr lvl="1"/>
            <a:r>
              <a:rPr lang="en-GB" sz="1600" dirty="0"/>
              <a:t>Either</a:t>
            </a:r>
          </a:p>
          <a:p>
            <a:pPr lvl="2"/>
            <a:r>
              <a:rPr lang="en-GB" sz="1600" dirty="0"/>
              <a:t>Only issue create user requests (POST /Users) when you’re sure the email hasn’t changed</a:t>
            </a:r>
          </a:p>
          <a:p>
            <a:pPr lvl="2"/>
            <a:r>
              <a:rPr lang="en-GB" sz="1600" dirty="0"/>
              <a:t>Test for the duplicate user and delete it before updating the right user</a:t>
            </a:r>
          </a:p>
          <a:p>
            <a:pPr lvl="1"/>
            <a:r>
              <a:rPr lang="en-GB" sz="1600" dirty="0"/>
              <a:t>Need to be careful about adapting this create workflow to include updating users’ email address</a:t>
            </a:r>
          </a:p>
          <a:p>
            <a:endParaRPr lang="en-GB" sz="1800" dirty="0"/>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Workflow /Users</a:t>
            </a:r>
            <a:endParaRPr lang="en-GB" sz="2000" b="0" dirty="0"/>
          </a:p>
        </p:txBody>
      </p:sp>
      <p:pic>
        <p:nvPicPr>
          <p:cNvPr id="5" name="Picture 4">
            <a:extLst>
              <a:ext uri="{FF2B5EF4-FFF2-40B4-BE49-F238E27FC236}">
                <a16:creationId xmlns:a16="http://schemas.microsoft.com/office/drawing/2014/main" id="{4D05291E-6F99-449B-AEEF-D34CBBD5A3F4}"/>
              </a:ext>
            </a:extLst>
          </p:cNvPr>
          <p:cNvPicPr>
            <a:picLocks noChangeAspect="1"/>
          </p:cNvPicPr>
          <p:nvPr/>
        </p:nvPicPr>
        <p:blipFill>
          <a:blip r:embed="rId3"/>
          <a:stretch>
            <a:fillRect/>
          </a:stretch>
        </p:blipFill>
        <p:spPr>
          <a:xfrm>
            <a:off x="7232777" y="1766629"/>
            <a:ext cx="4457700" cy="35718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63569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42985"/>
            <a:ext cx="6925499" cy="2622258"/>
          </a:xfrm>
        </p:spPr>
        <p:txBody>
          <a:bodyPr>
            <a:normAutofit/>
          </a:bodyPr>
          <a:lstStyle/>
          <a:p>
            <a:r>
              <a:rPr lang="en-GB" sz="1800" dirty="0"/>
              <a:t>Team updates require a pair of GET/PUT requests</a:t>
            </a:r>
          </a:p>
          <a:p>
            <a:pPr lvl="1"/>
            <a:r>
              <a:rPr lang="en-GB" sz="1600" dirty="0"/>
              <a:t>GET is required to read all the team properties</a:t>
            </a:r>
          </a:p>
          <a:p>
            <a:pPr lvl="1"/>
            <a:r>
              <a:rPr lang="en-GB" sz="1600" dirty="0"/>
              <a:t>PUT replaces all team properties</a:t>
            </a:r>
          </a:p>
          <a:p>
            <a:pPr lvl="2"/>
            <a:r>
              <a:rPr lang="en-GB" sz="1600" dirty="0"/>
              <a:t>Therefore need to make necessary changes between the GET and the PUT to update the request body</a:t>
            </a:r>
          </a:p>
          <a:p>
            <a:pPr lvl="1"/>
            <a:endParaRPr lang="en-GB" sz="1600" dirty="0"/>
          </a:p>
          <a:p>
            <a:pPr lvl="1"/>
            <a:r>
              <a:rPr lang="en-GB" sz="1600" dirty="0"/>
              <a:t>Need a GET/PUT pair per team</a:t>
            </a:r>
          </a:p>
          <a:p>
            <a:pPr lvl="1"/>
            <a:r>
              <a:rPr lang="en-GB" sz="1600" dirty="0"/>
              <a:t>To add 1 user into 3 teams, will require 3 GET/PUT request pairs</a:t>
            </a:r>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Workflow /Groups</a:t>
            </a:r>
            <a:endParaRPr lang="en-GB" sz="2000" b="0" dirty="0"/>
          </a:p>
        </p:txBody>
      </p:sp>
      <p:pic>
        <p:nvPicPr>
          <p:cNvPr id="2" name="Picture 1">
            <a:extLst>
              <a:ext uri="{FF2B5EF4-FFF2-40B4-BE49-F238E27FC236}">
                <a16:creationId xmlns:a16="http://schemas.microsoft.com/office/drawing/2014/main" id="{0CBF29D5-3ACD-4AE5-95A6-19CAD9A5672C}"/>
              </a:ext>
            </a:extLst>
          </p:cNvPr>
          <p:cNvPicPr>
            <a:picLocks noChangeAspect="1"/>
          </p:cNvPicPr>
          <p:nvPr/>
        </p:nvPicPr>
        <p:blipFill>
          <a:blip r:embed="rId3"/>
          <a:stretch>
            <a:fillRect/>
          </a:stretch>
        </p:blipFill>
        <p:spPr>
          <a:xfrm>
            <a:off x="8053944" y="995362"/>
            <a:ext cx="2562225" cy="42576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751071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377127"/>
            <a:ext cx="4900762" cy="4001417"/>
          </a:xfrm>
        </p:spPr>
        <p:txBody>
          <a:bodyPr>
            <a:normAutofit/>
          </a:bodyPr>
          <a:lstStyle/>
          <a:p>
            <a:pPr lvl="0"/>
            <a:r>
              <a:rPr lang="en-GB" sz="1800" dirty="0"/>
              <a:t>Batch users together before updating teams</a:t>
            </a:r>
          </a:p>
          <a:p>
            <a:pPr lvl="1"/>
            <a:r>
              <a:rPr lang="en-GB" sz="1600" dirty="0"/>
              <a:t>Team updates, although require a GET/PUT pair allow for multiple users to be specified</a:t>
            </a:r>
          </a:p>
          <a:p>
            <a:pPr lvl="1"/>
            <a:r>
              <a:rPr lang="en-GB" sz="1600" dirty="0"/>
              <a:t>Batching requests together for Team updates will dramatically reduce # of requests and increase throughput</a:t>
            </a:r>
          </a:p>
          <a:p>
            <a:pPr lvl="1"/>
            <a:endParaRPr lang="en-GB" sz="1600" dirty="0"/>
          </a:p>
          <a:p>
            <a:pPr lvl="1"/>
            <a:r>
              <a:rPr lang="en-GB" sz="1600" dirty="0"/>
              <a:t>Examples 1 and 2 both create 2 users and each user is a member of Teams 1, 2 and 3</a:t>
            </a:r>
          </a:p>
          <a:p>
            <a:pPr lvl="1"/>
            <a:r>
              <a:rPr lang="en-GB" sz="1600" dirty="0"/>
              <a:t>Example 2 ‘batches’ the request together, so there’s only an update per team,</a:t>
            </a:r>
            <a:br>
              <a:rPr lang="en-GB" sz="1600" dirty="0"/>
            </a:br>
            <a:r>
              <a:rPr lang="en-GB" sz="1600" dirty="0"/>
              <a:t>rather than an update per user per team</a:t>
            </a:r>
          </a:p>
          <a:p>
            <a:pPr lvl="1"/>
            <a:endParaRPr lang="en-GB" sz="1600" dirty="0"/>
          </a:p>
          <a:p>
            <a:pPr lvl="1"/>
            <a:r>
              <a:rPr lang="en-GB" sz="1600" dirty="0"/>
              <a:t>More users the greater the difference</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Best practice</a:t>
            </a:r>
            <a:endParaRPr lang="en-GB" sz="2000" b="0" dirty="0"/>
          </a:p>
        </p:txBody>
      </p:sp>
      <p:pic>
        <p:nvPicPr>
          <p:cNvPr id="3" name="Picture 2">
            <a:extLst>
              <a:ext uri="{FF2B5EF4-FFF2-40B4-BE49-F238E27FC236}">
                <a16:creationId xmlns:a16="http://schemas.microsoft.com/office/drawing/2014/main" id="{EC96D222-9597-4928-88E7-CA4560FED173}"/>
              </a:ext>
            </a:extLst>
          </p:cNvPr>
          <p:cNvPicPr>
            <a:picLocks noChangeAspect="1"/>
          </p:cNvPicPr>
          <p:nvPr/>
        </p:nvPicPr>
        <p:blipFill>
          <a:blip r:embed="rId3"/>
          <a:stretch>
            <a:fillRect/>
          </a:stretch>
        </p:blipFill>
        <p:spPr>
          <a:xfrm>
            <a:off x="5816005" y="49685"/>
            <a:ext cx="2216776" cy="409420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4346F45C-F679-42EA-B9CE-0CF059530A2A}"/>
              </a:ext>
            </a:extLst>
          </p:cNvPr>
          <p:cNvPicPr>
            <a:picLocks noChangeAspect="1"/>
          </p:cNvPicPr>
          <p:nvPr/>
        </p:nvPicPr>
        <p:blipFill>
          <a:blip r:embed="rId4"/>
          <a:stretch>
            <a:fillRect/>
          </a:stretch>
        </p:blipFill>
        <p:spPr>
          <a:xfrm>
            <a:off x="8982820" y="49685"/>
            <a:ext cx="2212989" cy="2388973"/>
          </a:xfrm>
          <a:prstGeom prst="rect">
            <a:avLst/>
          </a:prstGeom>
          <a:ln>
            <a:noFill/>
          </a:ln>
          <a:effectLst>
            <a:outerShdw blurRad="292100" dist="139700" dir="2700000" algn="tl" rotWithShape="0">
              <a:srgbClr val="333333">
                <a:alpha val="65000"/>
              </a:srgbClr>
            </a:outerShdw>
          </a:effectLst>
        </p:spPr>
      </p:pic>
      <p:sp>
        <p:nvSpPr>
          <p:cNvPr id="9" name="Text Placeholder">
            <a:extLst>
              <a:ext uri="{FF2B5EF4-FFF2-40B4-BE49-F238E27FC236}">
                <a16:creationId xmlns:a16="http://schemas.microsoft.com/office/drawing/2014/main" id="{149DC44B-CD1F-48B3-8542-227A708A3687}"/>
              </a:ext>
            </a:extLst>
          </p:cNvPr>
          <p:cNvSpPr txBox="1">
            <a:spLocks/>
          </p:cNvSpPr>
          <p:nvPr/>
        </p:nvSpPr>
        <p:spPr bwMode="black">
          <a:xfrm>
            <a:off x="5407196" y="4276523"/>
            <a:ext cx="3419687" cy="1112520"/>
          </a:xfrm>
          <a:prstGeom prst="rect">
            <a:avLst/>
          </a:prstGeom>
        </p:spPr>
        <p:txBody>
          <a:bodyPr vert="horz" lIns="0" tIns="0" rIns="0" bIns="0" rtlCol="0">
            <a:normAutofit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1 = 14 requests</a:t>
            </a:r>
          </a:p>
          <a:p>
            <a:pPr lvl="2"/>
            <a:r>
              <a:rPr lang="en-GB" sz="1600" dirty="0"/>
              <a:t>2 x POST /Users = 2</a:t>
            </a:r>
          </a:p>
          <a:p>
            <a:pPr lvl="2"/>
            <a:r>
              <a:rPr lang="en-GB" sz="1600" dirty="0"/>
              <a:t>2 x (3 GET/PUT pairs) = 12</a:t>
            </a:r>
          </a:p>
          <a:p>
            <a:pPr lvl="1"/>
            <a:r>
              <a:rPr lang="en-GB" sz="1600" b="1" dirty="0"/>
              <a:t>Requests = users x (2 x teams)</a:t>
            </a:r>
          </a:p>
        </p:txBody>
      </p:sp>
      <p:sp>
        <p:nvSpPr>
          <p:cNvPr id="10" name="Text Placeholder">
            <a:extLst>
              <a:ext uri="{FF2B5EF4-FFF2-40B4-BE49-F238E27FC236}">
                <a16:creationId xmlns:a16="http://schemas.microsoft.com/office/drawing/2014/main" id="{754110DB-A942-442E-A251-C6352FA3F880}"/>
              </a:ext>
            </a:extLst>
          </p:cNvPr>
          <p:cNvSpPr txBox="1">
            <a:spLocks/>
          </p:cNvSpPr>
          <p:nvPr/>
        </p:nvSpPr>
        <p:spPr bwMode="black">
          <a:xfrm>
            <a:off x="8891843" y="4276523"/>
            <a:ext cx="3303332" cy="1045522"/>
          </a:xfrm>
          <a:prstGeom prst="rect">
            <a:avLst/>
          </a:prstGeom>
        </p:spPr>
        <p:txBody>
          <a:bodyPr vert="horz" lIns="0" tIns="0" rIns="0" bIns="0" rtlCol="0">
            <a:normAutofit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2 = 8 requests</a:t>
            </a:r>
          </a:p>
          <a:p>
            <a:pPr lvl="2"/>
            <a:r>
              <a:rPr lang="en-GB" sz="1600" dirty="0"/>
              <a:t>2 x POST /Users = 2</a:t>
            </a:r>
          </a:p>
          <a:p>
            <a:pPr lvl="2"/>
            <a:r>
              <a:rPr lang="en-GB" sz="1600" dirty="0"/>
              <a:t>1 x (3 GET/PUT pairs) = 6</a:t>
            </a:r>
          </a:p>
          <a:p>
            <a:pPr lvl="1"/>
            <a:r>
              <a:rPr lang="en-GB" sz="1600" b="1" dirty="0"/>
              <a:t>Requests = users + (2 x teams)</a:t>
            </a:r>
          </a:p>
          <a:p>
            <a:pPr lvl="2"/>
            <a:endParaRPr lang="en-GB" sz="1600" dirty="0"/>
          </a:p>
          <a:p>
            <a:pPr lvl="2"/>
            <a:endParaRPr lang="en-GB" sz="1600" dirty="0"/>
          </a:p>
        </p:txBody>
      </p:sp>
      <p:graphicFrame>
        <p:nvGraphicFramePr>
          <p:cNvPr id="13" name="Table 5">
            <a:extLst>
              <a:ext uri="{FF2B5EF4-FFF2-40B4-BE49-F238E27FC236}">
                <a16:creationId xmlns:a16="http://schemas.microsoft.com/office/drawing/2014/main" id="{81FB5A97-36B8-4CEA-A8D7-08156094A533}"/>
              </a:ext>
            </a:extLst>
          </p:cNvPr>
          <p:cNvGraphicFramePr>
            <a:graphicFrameLocks noGrp="1"/>
          </p:cNvGraphicFramePr>
          <p:nvPr>
            <p:extLst>
              <p:ext uri="{D42A27DB-BD31-4B8C-83A1-F6EECF244321}">
                <p14:modId xmlns:p14="http://schemas.microsoft.com/office/powerpoint/2010/main" val="1441992023"/>
              </p:ext>
            </p:extLst>
          </p:nvPr>
        </p:nvGraphicFramePr>
        <p:xfrm>
          <a:off x="3789485" y="5521676"/>
          <a:ext cx="7582169" cy="1112520"/>
        </p:xfrm>
        <a:graphic>
          <a:graphicData uri="http://schemas.openxmlformats.org/drawingml/2006/table">
            <a:tbl>
              <a:tblPr firstRow="1" bandRow="1">
                <a:tableStyleId>{284E427A-3D55-4303-BF80-6455036E1DE7}</a:tableStyleId>
              </a:tblPr>
              <a:tblGrid>
                <a:gridCol w="3015761">
                  <a:extLst>
                    <a:ext uri="{9D8B030D-6E8A-4147-A177-3AD203B41FA5}">
                      <a16:colId xmlns:a16="http://schemas.microsoft.com/office/drawing/2014/main" val="15489516"/>
                    </a:ext>
                  </a:extLst>
                </a:gridCol>
                <a:gridCol w="2303585">
                  <a:extLst>
                    <a:ext uri="{9D8B030D-6E8A-4147-A177-3AD203B41FA5}">
                      <a16:colId xmlns:a16="http://schemas.microsoft.com/office/drawing/2014/main" val="2316678607"/>
                    </a:ext>
                  </a:extLst>
                </a:gridCol>
                <a:gridCol w="2262823">
                  <a:extLst>
                    <a:ext uri="{9D8B030D-6E8A-4147-A177-3AD203B41FA5}">
                      <a16:colId xmlns:a16="http://schemas.microsoft.com/office/drawing/2014/main" val="1461133856"/>
                    </a:ext>
                  </a:extLst>
                </a:gridCol>
              </a:tblGrid>
              <a:tr h="370840">
                <a:tc>
                  <a:txBody>
                    <a:bodyPr/>
                    <a:lstStyle/>
                    <a:p>
                      <a:pPr algn="ctr"/>
                      <a:r>
                        <a:rPr lang="en-GB" sz="1600" dirty="0"/>
                        <a:t>Activity</a:t>
                      </a:r>
                    </a:p>
                  </a:txBody>
                  <a:tcPr anchor="ctr"/>
                </a:tc>
                <a:tc>
                  <a:txBody>
                    <a:bodyPr/>
                    <a:lstStyle/>
                    <a:p>
                      <a:pPr algn="ctr"/>
                      <a:r>
                        <a:rPr lang="en-GB" sz="1600" dirty="0"/>
                        <a:t>Workflow 1</a:t>
                      </a:r>
                    </a:p>
                  </a:txBody>
                  <a:tcPr anchor="ctr"/>
                </a:tc>
                <a:tc>
                  <a:txBody>
                    <a:bodyPr/>
                    <a:lstStyle/>
                    <a:p>
                      <a:pPr algn="ctr"/>
                      <a:r>
                        <a:rPr lang="en-GB" sz="1600" dirty="0"/>
                        <a:t>Workflow 2</a:t>
                      </a:r>
                    </a:p>
                  </a:txBody>
                  <a:tcPr anchor="ctr"/>
                </a:tc>
                <a:extLst>
                  <a:ext uri="{0D108BD9-81ED-4DB2-BD59-A6C34878D82A}">
                    <a16:rowId xmlns:a16="http://schemas.microsoft.com/office/drawing/2014/main" val="1664290802"/>
                  </a:ext>
                </a:extLst>
              </a:tr>
              <a:tr h="370840">
                <a:tc rowSpan="2">
                  <a:txBody>
                    <a:bodyPr/>
                    <a:lstStyle/>
                    <a:p>
                      <a:pPr algn="ctr"/>
                      <a:r>
                        <a:rPr lang="en-GB" sz="1600" dirty="0"/>
                        <a:t>Creating 500 users and adding each user into 3 teams</a:t>
                      </a:r>
                    </a:p>
                  </a:txBody>
                  <a:tcPr anchor="ctr"/>
                </a:tc>
                <a:tc>
                  <a:txBody>
                    <a:bodyPr/>
                    <a:lstStyle/>
                    <a:p>
                      <a:pPr lvl="0" algn="ctr"/>
                      <a:r>
                        <a:rPr lang="en-GB" sz="1400" b="1"/>
                        <a:t>1h 15 mins</a:t>
                      </a:r>
                      <a:endParaRPr lang="en-GB" sz="1400" b="1" dirty="0"/>
                    </a:p>
                  </a:txBody>
                  <a:tcPr anchor="ctr"/>
                </a:tc>
                <a:tc>
                  <a:txBody>
                    <a:bodyPr/>
                    <a:lstStyle/>
                    <a:p>
                      <a:pPr lvl="0" algn="ctr"/>
                      <a:r>
                        <a:rPr lang="en-GB" sz="1400" b="1"/>
                        <a:t>20 mins</a:t>
                      </a:r>
                      <a:endParaRPr lang="en-GB" sz="1400" b="1" dirty="0"/>
                    </a:p>
                  </a:txBody>
                  <a:tcPr anchor="ctr"/>
                </a:tc>
                <a:extLst>
                  <a:ext uri="{0D108BD9-81ED-4DB2-BD59-A6C34878D82A}">
                    <a16:rowId xmlns:a16="http://schemas.microsoft.com/office/drawing/2014/main" val="162647143"/>
                  </a:ext>
                </a:extLst>
              </a:tr>
              <a:tr h="370840">
                <a:tc vMerge="1">
                  <a:txBody>
                    <a:bodyPr/>
                    <a:lstStyle/>
                    <a:p>
                      <a:pPr algn="r"/>
                      <a:endParaRPr lang="en-GB" sz="1800" dirty="0"/>
                    </a:p>
                  </a:txBody>
                  <a:tcPr anchor="ctr"/>
                </a:tc>
                <a:tc>
                  <a:txBody>
                    <a:bodyPr/>
                    <a:lstStyle/>
                    <a:p>
                      <a:pPr lvl="0" algn="ctr"/>
                      <a:r>
                        <a:rPr lang="en-GB" sz="1400" b="1"/>
                        <a:t>~8.3 seconds / user</a:t>
                      </a:r>
                      <a:endParaRPr lang="en-GB" sz="1400" b="1" dirty="0"/>
                    </a:p>
                  </a:txBody>
                  <a:tcPr anchor="ctr"/>
                </a:tc>
                <a:tc>
                  <a:txBody>
                    <a:bodyPr/>
                    <a:lstStyle/>
                    <a:p>
                      <a:pPr lvl="0" algn="ctr"/>
                      <a:r>
                        <a:rPr lang="en-GB" sz="1400" b="1"/>
                        <a:t>~2.3 seconds / user</a:t>
                      </a:r>
                      <a:endParaRPr lang="en-GB" sz="1400" b="1" dirty="0"/>
                    </a:p>
                  </a:txBody>
                  <a:tcPr anchor="ctr"/>
                </a:tc>
                <a:extLst>
                  <a:ext uri="{0D108BD9-81ED-4DB2-BD59-A6C34878D82A}">
                    <a16:rowId xmlns:a16="http://schemas.microsoft.com/office/drawing/2014/main" val="3802956860"/>
                  </a:ext>
                </a:extLst>
              </a:tr>
            </a:tbl>
          </a:graphicData>
        </a:graphic>
      </p:graphicFrame>
      <p:sp>
        <p:nvSpPr>
          <p:cNvPr id="12" name="Scroll: Vertical 11">
            <a:extLst>
              <a:ext uri="{FF2B5EF4-FFF2-40B4-BE49-F238E27FC236}">
                <a16:creationId xmlns:a16="http://schemas.microsoft.com/office/drawing/2014/main" id="{2C7D97A7-8270-41F9-B603-C79D4D0B56DD}"/>
              </a:ext>
            </a:extLst>
          </p:cNvPr>
          <p:cNvSpPr/>
          <p:nvPr/>
        </p:nvSpPr>
        <p:spPr bwMode="gray">
          <a:xfrm>
            <a:off x="659423" y="5757353"/>
            <a:ext cx="3013464" cy="656862"/>
          </a:xfrm>
          <a:prstGeom prst="verticalScroll">
            <a:avLst/>
          </a:prstGeom>
          <a:solidFill>
            <a:schemeClr val="accent5">
              <a:lumMod val="40000"/>
              <a:lumOff val="60000"/>
            </a:schemeClr>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200" b="0" i="0" u="none" strike="noStrike" kern="0" cap="none" spc="0" normalizeH="0" baseline="0" noProof="0" dirty="0">
                <a:ln>
                  <a:noFill/>
                </a:ln>
                <a:effectLst/>
                <a:uLnTx/>
                <a:uFillTx/>
                <a:ea typeface="Arial Unicode MS" pitchFamily="34" charset="-128"/>
                <a:cs typeface="Arial Unicode MS" pitchFamily="34" charset="-128"/>
              </a:rPr>
              <a:t>Test comparison based on ‘empty’ SAC Service, the </a:t>
            </a:r>
            <a:r>
              <a:rPr lang="en-GB" sz="1200" kern="0" dirty="0">
                <a:ea typeface="Arial Unicode MS" pitchFamily="34" charset="-128"/>
                <a:cs typeface="Arial Unicode MS" pitchFamily="34" charset="-128"/>
              </a:rPr>
              <a:t>difference is greater with more users registered</a:t>
            </a:r>
            <a:endParaRPr kumimoji="0" lang="en-GB" sz="12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148023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2884525"/>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5004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Updating </a:t>
            </a:r>
            <a:r>
              <a:rPr lang="en-GB">
                <a:solidFill>
                  <a:schemeClr val="accent1"/>
                </a:solidFill>
              </a:rPr>
              <a:t>users</a:t>
            </a:r>
            <a:endParaRPr lang="en-GB" dirty="0"/>
          </a:p>
        </p:txBody>
      </p:sp>
      <p:pic>
        <p:nvPicPr>
          <p:cNvPr id="6" name="Picture Placeholder 5">
            <a:extLst>
              <a:ext uri="{FF2B5EF4-FFF2-40B4-BE49-F238E27FC236}">
                <a16:creationId xmlns:a16="http://schemas.microsoft.com/office/drawing/2014/main" id="{F69A590F-04F6-4046-904C-6A808D29E8B7}"/>
              </a:ext>
            </a:extLst>
          </p:cNvPr>
          <p:cNvPicPr>
            <a:picLocks noGrp="1" noChangeAspect="1"/>
          </p:cNvPicPr>
          <p:nvPr>
            <p:ph type="pic" sz="quarter" idx="12"/>
          </p:nvPr>
        </p:nvPicPr>
        <p:blipFill rotWithShape="1">
          <a:blip r:embed="rId3"/>
          <a:srcRect t="11160" b="42022"/>
          <a:stretch/>
        </p:blipFill>
        <p:spPr>
          <a:xfrm>
            <a:off x="0" y="3052119"/>
            <a:ext cx="12195175" cy="3805881"/>
          </a:xfrm>
        </p:spPr>
      </p:pic>
    </p:spTree>
    <p:extLst>
      <p:ext uri="{BB962C8B-B14F-4D97-AF65-F5344CB8AC3E}">
        <p14:creationId xmlns:p14="http://schemas.microsoft.com/office/powerpoint/2010/main" val="8827260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448791"/>
            <a:ext cx="4397513" cy="4464910"/>
          </a:xfrm>
        </p:spPr>
        <p:txBody>
          <a:bodyPr>
            <a:normAutofit/>
          </a:bodyPr>
          <a:lstStyle/>
          <a:p>
            <a:r>
              <a:rPr lang="en-GB" sz="1600" dirty="0"/>
              <a:t>Most changing properties of a user:</a:t>
            </a:r>
          </a:p>
          <a:p>
            <a:pPr lvl="1"/>
            <a:r>
              <a:rPr lang="en-GB" sz="1400" dirty="0"/>
              <a:t>Team membership</a:t>
            </a:r>
          </a:p>
          <a:p>
            <a:pPr lvl="1"/>
            <a:endParaRPr lang="en-GB" sz="1400" dirty="0"/>
          </a:p>
          <a:p>
            <a:r>
              <a:rPr lang="en-GB" sz="1600" dirty="0"/>
              <a:t>Next most changing properties are:</a:t>
            </a:r>
          </a:p>
          <a:p>
            <a:pPr lvl="1"/>
            <a:r>
              <a:rPr lang="en-GB" sz="1400" dirty="0" err="1"/>
              <a:t>managerId</a:t>
            </a:r>
            <a:endParaRPr lang="en-GB" sz="1400" dirty="0"/>
          </a:p>
          <a:p>
            <a:pPr lvl="1"/>
            <a:r>
              <a:rPr lang="en-GB" sz="1400" dirty="0" err="1"/>
              <a:t>isConcurrent</a:t>
            </a:r>
            <a:endParaRPr lang="en-GB" sz="1400" dirty="0"/>
          </a:p>
          <a:p>
            <a:pPr lvl="1"/>
            <a:r>
              <a:rPr lang="en-GB" sz="1400" dirty="0"/>
              <a:t>email value</a:t>
            </a:r>
          </a:p>
          <a:p>
            <a:pPr lvl="1"/>
            <a:endParaRPr lang="en-GB" sz="1400" dirty="0"/>
          </a:p>
          <a:p>
            <a:r>
              <a:rPr lang="en-GB" sz="1600" dirty="0"/>
              <a:t>Other properties:</a:t>
            </a:r>
          </a:p>
          <a:p>
            <a:pPr lvl="1"/>
            <a:r>
              <a:rPr lang="en-GB" sz="1400" dirty="0"/>
              <a:t>Are in the users control and can be changed by them via their profile</a:t>
            </a:r>
          </a:p>
          <a:p>
            <a:pPr lvl="1"/>
            <a:endParaRPr lang="en-GB" sz="1400" dirty="0"/>
          </a:p>
          <a:p>
            <a:pPr lvl="1"/>
            <a:r>
              <a:rPr lang="en-GB" sz="1400" dirty="0"/>
              <a:t>Roles assigned directly to a user isn’t encouraged, better to assign users to teams, and assign the teams to roles</a:t>
            </a:r>
          </a:p>
          <a:p>
            <a:pPr lvl="1"/>
            <a:endParaRPr lang="en-GB" sz="1400" dirty="0"/>
          </a:p>
        </p:txBody>
      </p:sp>
      <p:sp>
        <p:nvSpPr>
          <p:cNvPr id="4" name="Title"/>
          <p:cNvSpPr>
            <a:spLocks noGrp="1"/>
          </p:cNvSpPr>
          <p:nvPr>
            <p:ph type="title"/>
          </p:nvPr>
        </p:nvSpPr>
        <p:spPr>
          <a:xfrm>
            <a:off x="504001" y="504000"/>
            <a:ext cx="11186476" cy="677108"/>
          </a:xfrm>
        </p:spPr>
        <p:txBody>
          <a:bodyPr/>
          <a:lstStyle/>
          <a:p>
            <a:r>
              <a:rPr lang="en-GB"/>
              <a:t>Updating users</a:t>
            </a:r>
            <a:br>
              <a:rPr lang="en-GB"/>
            </a:br>
            <a:r>
              <a:rPr lang="en-GB" sz="2000" b="0"/>
              <a:t>Basics</a:t>
            </a:r>
            <a:endParaRPr lang="en-GB" sz="2000" b="0" dirty="0"/>
          </a:p>
        </p:txBody>
      </p:sp>
      <p:pic>
        <p:nvPicPr>
          <p:cNvPr id="25" name="Picture 24">
            <a:extLst>
              <a:ext uri="{FF2B5EF4-FFF2-40B4-BE49-F238E27FC236}">
                <a16:creationId xmlns:a16="http://schemas.microsoft.com/office/drawing/2014/main" id="{B4AD6E85-F48B-46DB-ACD6-1441986A7668}"/>
              </a:ext>
            </a:extLst>
          </p:cNvPr>
          <p:cNvPicPr>
            <a:picLocks noChangeAspect="1"/>
          </p:cNvPicPr>
          <p:nvPr/>
        </p:nvPicPr>
        <p:blipFill>
          <a:blip r:embed="rId3"/>
          <a:stretch>
            <a:fillRect/>
          </a:stretch>
        </p:blipFill>
        <p:spPr>
          <a:xfrm>
            <a:off x="5580651" y="310437"/>
            <a:ext cx="3672839" cy="3805431"/>
          </a:xfrm>
          <a:prstGeom prst="rect">
            <a:avLst/>
          </a:prstGeom>
          <a:ln>
            <a:noFill/>
          </a:ln>
          <a:effectLst>
            <a:outerShdw blurRad="292100" dist="139700" dir="2700000" algn="tl" rotWithShape="0">
              <a:srgbClr val="333333">
                <a:alpha val="65000"/>
              </a:srgbClr>
            </a:outerShdw>
          </a:effectLst>
        </p:spPr>
      </p:pic>
      <p:grpSp>
        <p:nvGrpSpPr>
          <p:cNvPr id="30" name="Group 29">
            <a:extLst>
              <a:ext uri="{FF2B5EF4-FFF2-40B4-BE49-F238E27FC236}">
                <a16:creationId xmlns:a16="http://schemas.microsoft.com/office/drawing/2014/main" id="{ECC31BC1-5033-45BA-AA54-6DA12CE49A29}"/>
              </a:ext>
            </a:extLst>
          </p:cNvPr>
          <p:cNvGrpSpPr/>
          <p:nvPr/>
        </p:nvGrpSpPr>
        <p:grpSpPr>
          <a:xfrm>
            <a:off x="7854526" y="1292721"/>
            <a:ext cx="3247710" cy="4464910"/>
            <a:chOff x="8298489" y="980301"/>
            <a:chExt cx="3247710" cy="4464910"/>
          </a:xfrm>
        </p:grpSpPr>
        <p:pic>
          <p:nvPicPr>
            <p:cNvPr id="28" name="Picture 27">
              <a:extLst>
                <a:ext uri="{FF2B5EF4-FFF2-40B4-BE49-F238E27FC236}">
                  <a16:creationId xmlns:a16="http://schemas.microsoft.com/office/drawing/2014/main" id="{3FD7BDBB-DDB4-4061-A9CF-D267016DA5EB}"/>
                </a:ext>
              </a:extLst>
            </p:cNvPr>
            <p:cNvPicPr>
              <a:picLocks noChangeAspect="1"/>
            </p:cNvPicPr>
            <p:nvPr/>
          </p:nvPicPr>
          <p:blipFill>
            <a:blip r:embed="rId4"/>
            <a:stretch>
              <a:fillRect/>
            </a:stretch>
          </p:blipFill>
          <p:spPr>
            <a:xfrm>
              <a:off x="8298489" y="980301"/>
              <a:ext cx="3247710" cy="4464910"/>
            </a:xfrm>
            <a:prstGeom prst="rect">
              <a:avLst/>
            </a:prstGeom>
            <a:ln>
              <a:noFill/>
            </a:ln>
            <a:effectLst>
              <a:outerShdw blurRad="292100" dist="139700" dir="2700000" algn="tl" rotWithShape="0">
                <a:srgbClr val="333333">
                  <a:alpha val="65000"/>
                </a:srgbClr>
              </a:outerShdw>
            </a:effectLst>
          </p:spPr>
        </p:pic>
        <p:sp>
          <p:nvSpPr>
            <p:cNvPr id="29" name="Rectangle 28">
              <a:extLst>
                <a:ext uri="{FF2B5EF4-FFF2-40B4-BE49-F238E27FC236}">
                  <a16:creationId xmlns:a16="http://schemas.microsoft.com/office/drawing/2014/main" id="{DF0818C0-5226-491A-AC9F-A93CA385BFDD}"/>
                </a:ext>
              </a:extLst>
            </p:cNvPr>
            <p:cNvSpPr/>
            <p:nvPr/>
          </p:nvSpPr>
          <p:spPr bwMode="gray">
            <a:xfrm>
              <a:off x="9836150" y="1919413"/>
              <a:ext cx="187325" cy="82382"/>
            </a:xfrm>
            <a:prstGeom prst="rect">
              <a:avLst/>
            </a:prstGeom>
            <a:solidFill>
              <a:schemeClr val="bg1"/>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88904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469877"/>
            <a:ext cx="4551576" cy="4377008"/>
          </a:xfrm>
        </p:spPr>
        <p:txBody>
          <a:bodyPr>
            <a:normAutofit/>
          </a:bodyPr>
          <a:lstStyle/>
          <a:p>
            <a:pPr lvl="0"/>
            <a:r>
              <a:rPr lang="en-GB" sz="1800" dirty="0"/>
              <a:t>Updating user:</a:t>
            </a:r>
          </a:p>
          <a:p>
            <a:pPr lvl="1"/>
            <a:r>
              <a:rPr lang="en-GB" sz="1600" dirty="0"/>
              <a:t>GET/PUT request pair</a:t>
            </a:r>
          </a:p>
          <a:p>
            <a:pPr lvl="1"/>
            <a:r>
              <a:rPr lang="en-GB" sz="1600" dirty="0"/>
              <a:t>Requires logic on the client-side to make changes as appropriate </a:t>
            </a:r>
          </a:p>
          <a:p>
            <a:pPr lvl="1"/>
            <a:r>
              <a:rPr lang="en-GB" sz="1600" dirty="0"/>
              <a:t>The PUT contains the entire new user definition</a:t>
            </a:r>
          </a:p>
          <a:p>
            <a:pPr lvl="1"/>
            <a:r>
              <a:rPr lang="en-GB" sz="1600" dirty="0"/>
              <a:t>The PUT response is similar to the GET response, in that it returns the user definition</a:t>
            </a:r>
          </a:p>
          <a:p>
            <a:pPr lvl="1"/>
            <a:endParaRPr lang="en-GB" sz="1600" dirty="0"/>
          </a:p>
          <a:p>
            <a:pPr lvl="1"/>
            <a:r>
              <a:rPr lang="en-GB" sz="1600" dirty="0"/>
              <a:t>Updating team membership cannot currently be performed on the /Users endpoint</a:t>
            </a:r>
          </a:p>
          <a:p>
            <a:pPr lvl="2"/>
            <a:r>
              <a:rPr lang="en-GB" sz="1600" dirty="0"/>
              <a:t>Need to use the /Groups endpoint</a:t>
            </a:r>
          </a:p>
          <a:p>
            <a:pPr lvl="2"/>
            <a:endParaRPr lang="en-GB" sz="1600" dirty="0"/>
          </a:p>
          <a:p>
            <a:pPr lvl="1"/>
            <a:r>
              <a:rPr lang="en-GB" sz="1600" dirty="0"/>
              <a:t>The roles will return an array of length 1 with an empty value when no roles are assigned to the user</a:t>
            </a:r>
          </a:p>
          <a:p>
            <a:pPr lvl="1"/>
            <a:endParaRPr lang="en-GB" sz="1600" dirty="0"/>
          </a:p>
        </p:txBody>
      </p:sp>
      <p:sp>
        <p:nvSpPr>
          <p:cNvPr id="4" name="Title"/>
          <p:cNvSpPr>
            <a:spLocks noGrp="1"/>
          </p:cNvSpPr>
          <p:nvPr>
            <p:ph type="title"/>
          </p:nvPr>
        </p:nvSpPr>
        <p:spPr>
          <a:xfrm>
            <a:off x="504001" y="504000"/>
            <a:ext cx="11186476" cy="677108"/>
          </a:xfrm>
        </p:spPr>
        <p:txBody>
          <a:bodyPr/>
          <a:lstStyle/>
          <a:p>
            <a:r>
              <a:rPr lang="en-GB"/>
              <a:t>Updating users</a:t>
            </a:r>
            <a:br>
              <a:rPr lang="en-GB"/>
            </a:br>
            <a:r>
              <a:rPr lang="en-GB" sz="2000" b="0"/>
              <a:t>Basics</a:t>
            </a:r>
            <a:endParaRPr lang="en-GB" sz="2000" b="0" dirty="0"/>
          </a:p>
        </p:txBody>
      </p:sp>
      <p:pic>
        <p:nvPicPr>
          <p:cNvPr id="25" name="Picture 24">
            <a:extLst>
              <a:ext uri="{FF2B5EF4-FFF2-40B4-BE49-F238E27FC236}">
                <a16:creationId xmlns:a16="http://schemas.microsoft.com/office/drawing/2014/main" id="{B4AD6E85-F48B-46DB-ACD6-1441986A7668}"/>
              </a:ext>
            </a:extLst>
          </p:cNvPr>
          <p:cNvPicPr>
            <a:picLocks noChangeAspect="1"/>
          </p:cNvPicPr>
          <p:nvPr/>
        </p:nvPicPr>
        <p:blipFill>
          <a:blip r:embed="rId3"/>
          <a:stretch>
            <a:fillRect/>
          </a:stretch>
        </p:blipFill>
        <p:spPr>
          <a:xfrm>
            <a:off x="8150857" y="988540"/>
            <a:ext cx="3847761" cy="3986668"/>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51ADD07E-1B65-4018-941E-9BA008C41390}"/>
              </a:ext>
            </a:extLst>
          </p:cNvPr>
          <p:cNvPicPr>
            <a:picLocks noChangeAspect="1"/>
          </p:cNvPicPr>
          <p:nvPr/>
        </p:nvPicPr>
        <p:blipFill>
          <a:blip r:embed="rId4"/>
          <a:stretch>
            <a:fillRect/>
          </a:stretch>
        </p:blipFill>
        <p:spPr>
          <a:xfrm>
            <a:off x="5243195" y="1089660"/>
            <a:ext cx="2170480" cy="36067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9041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EF9BBA-CBB6-491A-A258-AD2E21C16C21}"/>
              </a:ext>
            </a:extLst>
          </p:cNvPr>
          <p:cNvPicPr>
            <a:picLocks noChangeAspect="1"/>
          </p:cNvPicPr>
          <p:nvPr/>
        </p:nvPicPr>
        <p:blipFill rotWithShape="1">
          <a:blip r:embed="rId3"/>
          <a:srcRect r="5437"/>
          <a:stretch/>
        </p:blipFill>
        <p:spPr>
          <a:xfrm>
            <a:off x="9377951" y="1165333"/>
            <a:ext cx="2027386" cy="272937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A80DE75-3276-48DB-A230-2A281AAA667D}"/>
              </a:ext>
            </a:extLst>
          </p:cNvPr>
          <p:cNvPicPr>
            <a:picLocks noChangeAspect="1"/>
          </p:cNvPicPr>
          <p:nvPr/>
        </p:nvPicPr>
        <p:blipFill>
          <a:blip r:embed="rId4"/>
          <a:stretch>
            <a:fillRect/>
          </a:stretch>
        </p:blipFill>
        <p:spPr>
          <a:xfrm>
            <a:off x="9377951" y="3913136"/>
            <a:ext cx="2027386" cy="270572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F2227DB-4392-41EC-BDDD-4150B2DD16CE}"/>
              </a:ext>
            </a:extLst>
          </p:cNvPr>
          <p:cNvPicPr>
            <a:picLocks noChangeAspect="1"/>
          </p:cNvPicPr>
          <p:nvPr/>
        </p:nvPicPr>
        <p:blipFill>
          <a:blip r:embed="rId5"/>
          <a:stretch>
            <a:fillRect/>
          </a:stretch>
        </p:blipFill>
        <p:spPr>
          <a:xfrm>
            <a:off x="6289245" y="198059"/>
            <a:ext cx="903606" cy="111939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118F1920-6100-4C9D-B260-C9204DF58B7D}"/>
              </a:ext>
            </a:extLst>
          </p:cNvPr>
          <p:cNvPicPr>
            <a:picLocks noChangeAspect="1"/>
          </p:cNvPicPr>
          <p:nvPr/>
        </p:nvPicPr>
        <p:blipFill>
          <a:blip r:embed="rId6"/>
          <a:stretch>
            <a:fillRect/>
          </a:stretch>
        </p:blipFill>
        <p:spPr>
          <a:xfrm>
            <a:off x="4791298" y="224589"/>
            <a:ext cx="748431" cy="111939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A1DC5288-D9A3-4438-A343-6C33C8E97E4D}"/>
              </a:ext>
            </a:extLst>
          </p:cNvPr>
          <p:cNvPicPr>
            <a:picLocks noChangeAspect="1"/>
          </p:cNvPicPr>
          <p:nvPr/>
        </p:nvPicPr>
        <p:blipFill>
          <a:blip r:embed="rId7"/>
          <a:stretch>
            <a:fillRect/>
          </a:stretch>
        </p:blipFill>
        <p:spPr>
          <a:xfrm>
            <a:off x="7992271" y="198059"/>
            <a:ext cx="788211" cy="1119392"/>
          </a:xfrm>
          <a:prstGeom prst="rect">
            <a:avLst/>
          </a:prstGeom>
          <a:ln>
            <a:noFill/>
          </a:ln>
          <a:effectLst>
            <a:outerShdw blurRad="292100" dist="139700" dir="2700000" algn="tl" rotWithShape="0">
              <a:srgbClr val="333333">
                <a:alpha val="65000"/>
              </a:srgbClr>
            </a:outerShdw>
          </a:effectLst>
        </p:spPr>
      </p:pic>
      <p:sp>
        <p:nvSpPr>
          <p:cNvPr id="13" name="Arrow: Right 12">
            <a:extLst>
              <a:ext uri="{FF2B5EF4-FFF2-40B4-BE49-F238E27FC236}">
                <a16:creationId xmlns:a16="http://schemas.microsoft.com/office/drawing/2014/main" id="{CFC32B2F-DEC5-438E-8B87-A666D06971CD}"/>
              </a:ext>
            </a:extLst>
          </p:cNvPr>
          <p:cNvSpPr/>
          <p:nvPr/>
        </p:nvSpPr>
        <p:spPr bwMode="gray">
          <a:xfrm>
            <a:off x="7724052" y="4994363"/>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Delete 1 user</a:t>
            </a:r>
            <a:endParaRPr kumimoji="0" lang="en-GB" sz="1400" b="0" i="0" u="none" strike="noStrike" kern="0" cap="none" spc="0" normalizeH="0" baseline="0" noProof="0" dirty="0">
              <a:effectLst/>
              <a:uLnTx/>
              <a:uFillTx/>
              <a:ea typeface="Arial Unicode MS" pitchFamily="34" charset="-128"/>
              <a:cs typeface="Arial Unicode MS" pitchFamily="34" charset="-128"/>
            </a:endParaRPr>
          </a:p>
        </p:txBody>
      </p:sp>
      <p:sp>
        <p:nvSpPr>
          <p:cNvPr id="14" name="Arrow: Right 13">
            <a:extLst>
              <a:ext uri="{FF2B5EF4-FFF2-40B4-BE49-F238E27FC236}">
                <a16:creationId xmlns:a16="http://schemas.microsoft.com/office/drawing/2014/main" id="{9FBFA845-80E8-43E5-919D-C06B816AF6A8}"/>
              </a:ext>
            </a:extLst>
          </p:cNvPr>
          <p:cNvSpPr/>
          <p:nvPr/>
        </p:nvSpPr>
        <p:spPr bwMode="gray">
          <a:xfrm>
            <a:off x="7568120" y="6057044"/>
            <a:ext cx="1760429"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rPr>
              <a:t>Create 1 user (non-team properties)</a:t>
            </a:r>
          </a:p>
        </p:txBody>
      </p:sp>
      <p:sp>
        <p:nvSpPr>
          <p:cNvPr id="15" name="Arrow: Right 14">
            <a:extLst>
              <a:ext uri="{FF2B5EF4-FFF2-40B4-BE49-F238E27FC236}">
                <a16:creationId xmlns:a16="http://schemas.microsoft.com/office/drawing/2014/main" id="{C923157D-B6EC-4F81-8284-CA258C3B96D6}"/>
              </a:ext>
            </a:extLst>
          </p:cNvPr>
          <p:cNvSpPr/>
          <p:nvPr/>
        </p:nvSpPr>
        <p:spPr bwMode="gray">
          <a:xfrm>
            <a:off x="7568120" y="5525703"/>
            <a:ext cx="1760429"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multiple users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6" name="Arrow: Right 15">
            <a:extLst>
              <a:ext uri="{FF2B5EF4-FFF2-40B4-BE49-F238E27FC236}">
                <a16:creationId xmlns:a16="http://schemas.microsoft.com/office/drawing/2014/main" id="{1AEC425F-464D-42A2-8580-DBA02C0B26E4}"/>
              </a:ext>
            </a:extLst>
          </p:cNvPr>
          <p:cNvSpPr/>
          <p:nvPr/>
        </p:nvSpPr>
        <p:spPr bwMode="gray">
          <a:xfrm>
            <a:off x="7568120" y="4479273"/>
            <a:ext cx="1760430"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rPr>
              <a:t>Update</a:t>
            </a:r>
            <a:r>
              <a:rPr lang="en-GB" sz="1200" kern="0" dirty="0">
                <a:ea typeface="Arial Unicode MS" pitchFamily="34" charset="-128"/>
                <a:cs typeface="Arial Unicode MS" pitchFamily="34" charset="-128"/>
              </a:rPr>
              <a:t> 1 User (non-team properties)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7" name="Arrow: Right 16">
            <a:extLst>
              <a:ext uri="{FF2B5EF4-FFF2-40B4-BE49-F238E27FC236}">
                <a16:creationId xmlns:a16="http://schemas.microsoft.com/office/drawing/2014/main" id="{13A0C597-2ED7-4170-BA6D-6D53898578A2}"/>
              </a:ext>
            </a:extLst>
          </p:cNvPr>
          <p:cNvSpPr/>
          <p:nvPr/>
        </p:nvSpPr>
        <p:spPr bwMode="gray">
          <a:xfrm>
            <a:off x="7724052" y="3923995"/>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Read 1 </a:t>
            </a:r>
            <a:r>
              <a:rPr lang="en-GB" sz="1200" kern="0" dirty="0">
                <a:ea typeface="Arial Unicode MS" pitchFamily="34" charset="-128"/>
              </a:rPr>
              <a:t>user</a:t>
            </a:r>
          </a:p>
        </p:txBody>
      </p:sp>
      <p:sp>
        <p:nvSpPr>
          <p:cNvPr id="18" name="Arrow: Right 17">
            <a:extLst>
              <a:ext uri="{FF2B5EF4-FFF2-40B4-BE49-F238E27FC236}">
                <a16:creationId xmlns:a16="http://schemas.microsoft.com/office/drawing/2014/main" id="{956D4663-7A0A-45AE-9121-A7B601D37746}"/>
              </a:ext>
            </a:extLst>
          </p:cNvPr>
          <p:cNvSpPr/>
          <p:nvPr/>
        </p:nvSpPr>
        <p:spPr bwMode="gray">
          <a:xfrm>
            <a:off x="6097587" y="2256295"/>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users as members of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9" name="Arrow: Right 18">
            <a:extLst>
              <a:ext uri="{FF2B5EF4-FFF2-40B4-BE49-F238E27FC236}">
                <a16:creationId xmlns:a16="http://schemas.microsoft.com/office/drawing/2014/main" id="{9FFE681B-787D-4605-BEB7-4B7C05881C4F}"/>
              </a:ext>
            </a:extLst>
          </p:cNvPr>
          <p:cNvSpPr/>
          <p:nvPr/>
        </p:nvSpPr>
        <p:spPr bwMode="gray">
          <a:xfrm>
            <a:off x="6097587" y="3293020"/>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400" b="0" i="0" u="none" strike="noStrike" kern="0" cap="none" spc="0" normalizeH="0" baseline="0" noProof="0" dirty="0">
                <a:effectLst/>
                <a:uLnTx/>
                <a:uFillTx/>
                <a:ea typeface="Arial Unicode MS" pitchFamily="34" charset="-128"/>
                <a:cs typeface="Arial Unicode MS" pitchFamily="34" charset="-128"/>
              </a:rPr>
              <a:t>Delete Team</a:t>
            </a:r>
          </a:p>
        </p:txBody>
      </p:sp>
      <p:sp>
        <p:nvSpPr>
          <p:cNvPr id="20" name="Arrow: Right 19">
            <a:extLst>
              <a:ext uri="{FF2B5EF4-FFF2-40B4-BE49-F238E27FC236}">
                <a16:creationId xmlns:a16="http://schemas.microsoft.com/office/drawing/2014/main" id="{03BABA14-C0AC-40EF-B6E8-479EA9A0E3C8}"/>
              </a:ext>
            </a:extLst>
          </p:cNvPr>
          <p:cNvSpPr/>
          <p:nvPr/>
        </p:nvSpPr>
        <p:spPr bwMode="gray">
          <a:xfrm>
            <a:off x="6097587" y="2754357"/>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1" name="Arrow: Right 20">
            <a:extLst>
              <a:ext uri="{FF2B5EF4-FFF2-40B4-BE49-F238E27FC236}">
                <a16:creationId xmlns:a16="http://schemas.microsoft.com/office/drawing/2014/main" id="{1D50C745-1FA4-4885-B3A0-99E7566CE4DA}"/>
              </a:ext>
            </a:extLst>
          </p:cNvPr>
          <p:cNvSpPr/>
          <p:nvPr/>
        </p:nvSpPr>
        <p:spPr bwMode="gray">
          <a:xfrm>
            <a:off x="6097587" y="1754239"/>
            <a:ext cx="160449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Create Empty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3" name="Arrow: Right 22">
            <a:extLst>
              <a:ext uri="{FF2B5EF4-FFF2-40B4-BE49-F238E27FC236}">
                <a16:creationId xmlns:a16="http://schemas.microsoft.com/office/drawing/2014/main" id="{F59A5AC1-8DB6-4881-BC94-EF6514EC5585}"/>
              </a:ext>
            </a:extLst>
          </p:cNvPr>
          <p:cNvSpPr/>
          <p:nvPr/>
        </p:nvSpPr>
        <p:spPr bwMode="gray">
          <a:xfrm>
            <a:off x="4056434" y="4479273"/>
            <a:ext cx="1938692"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single user to/from multiple Roles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4" name="Arrow: Right 23">
            <a:extLst>
              <a:ext uri="{FF2B5EF4-FFF2-40B4-BE49-F238E27FC236}">
                <a16:creationId xmlns:a16="http://schemas.microsoft.com/office/drawing/2014/main" id="{9C2DDBD5-1DCF-4445-A530-5F6C4317DCC9}"/>
              </a:ext>
            </a:extLst>
          </p:cNvPr>
          <p:cNvSpPr/>
          <p:nvPr/>
        </p:nvSpPr>
        <p:spPr bwMode="gray">
          <a:xfrm>
            <a:off x="3668190" y="2758351"/>
            <a:ext cx="2356980"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which (multiple) Roles,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5" name="Arrow: Right 24">
            <a:extLst>
              <a:ext uri="{FF2B5EF4-FFF2-40B4-BE49-F238E27FC236}">
                <a16:creationId xmlns:a16="http://schemas.microsoft.com/office/drawing/2014/main" id="{3FDD864E-02B0-430E-8846-691B875DF488}"/>
              </a:ext>
            </a:extLst>
          </p:cNvPr>
          <p:cNvSpPr/>
          <p:nvPr/>
        </p:nvSpPr>
        <p:spPr bwMode="gray">
          <a:xfrm>
            <a:off x="4278832" y="1139883"/>
            <a:ext cx="1716294"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Roles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8" name="Arrow: Right 27">
            <a:extLst>
              <a:ext uri="{FF2B5EF4-FFF2-40B4-BE49-F238E27FC236}">
                <a16:creationId xmlns:a16="http://schemas.microsoft.com/office/drawing/2014/main" id="{5DCEB059-B576-421E-AF6D-59ECB8F8CB4E}"/>
              </a:ext>
            </a:extLst>
          </p:cNvPr>
          <p:cNvSpPr/>
          <p:nvPr/>
        </p:nvSpPr>
        <p:spPr bwMode="gray">
          <a:xfrm>
            <a:off x="5985792" y="1130544"/>
            <a:ext cx="1716294"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Teams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9" name="Arrow: Right 28">
            <a:extLst>
              <a:ext uri="{FF2B5EF4-FFF2-40B4-BE49-F238E27FC236}">
                <a16:creationId xmlns:a16="http://schemas.microsoft.com/office/drawing/2014/main" id="{FFCB249F-8D40-4FD0-8AA8-CF032E0F8C31}"/>
              </a:ext>
            </a:extLst>
          </p:cNvPr>
          <p:cNvSpPr/>
          <p:nvPr/>
        </p:nvSpPr>
        <p:spPr bwMode="gray">
          <a:xfrm>
            <a:off x="3817180" y="6023597"/>
            <a:ext cx="2477287"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rPr>
              <a:t>Add single user to multiple Roles upon creation</a:t>
            </a:r>
          </a:p>
        </p:txBody>
      </p:sp>
      <p:sp>
        <p:nvSpPr>
          <p:cNvPr id="31" name="Arrow: Right 30">
            <a:extLst>
              <a:ext uri="{FF2B5EF4-FFF2-40B4-BE49-F238E27FC236}">
                <a16:creationId xmlns:a16="http://schemas.microsoft.com/office/drawing/2014/main" id="{1D3673E6-8FE2-47F0-AA26-44238FA3FAC0}"/>
              </a:ext>
            </a:extLst>
          </p:cNvPr>
          <p:cNvSpPr/>
          <p:nvPr/>
        </p:nvSpPr>
        <p:spPr bwMode="gray">
          <a:xfrm>
            <a:off x="6097586" y="3913136"/>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t>
            </a:r>
            <a:r>
              <a:rPr lang="en-GB" sz="1200" kern="0" dirty="0">
                <a:ea typeface="Arial Unicode MS" pitchFamily="34" charset="-128"/>
              </a:rPr>
              <a:t>teams</a:t>
            </a:r>
            <a:r>
              <a:rPr lang="en-GB" sz="1200" kern="0" dirty="0">
                <a:ea typeface="Arial Unicode MS" pitchFamily="34" charset="-128"/>
                <a:cs typeface="Arial Unicode MS" pitchFamily="34" charset="-128"/>
              </a:rPr>
              <a:t> </a:t>
            </a:r>
            <a:r>
              <a:rPr lang="en-GB" sz="1200" kern="0" dirty="0">
                <a:ea typeface="Arial Unicode MS" pitchFamily="34" charset="-128"/>
              </a:rPr>
              <a:t>user</a:t>
            </a:r>
            <a:r>
              <a:rPr lang="en-GB" sz="1200" kern="0" dirty="0">
                <a:ea typeface="Arial Unicode MS" pitchFamily="34" charset="-128"/>
                <a:cs typeface="Arial Unicode MS" pitchFamily="34" charset="-128"/>
              </a:rPr>
              <a:t> is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2" name="Arrow: Right 31">
            <a:extLst>
              <a:ext uri="{FF2B5EF4-FFF2-40B4-BE49-F238E27FC236}">
                <a16:creationId xmlns:a16="http://schemas.microsoft.com/office/drawing/2014/main" id="{71175A19-79AD-4DEC-B4BD-4B2B69C9FA31}"/>
              </a:ext>
            </a:extLst>
          </p:cNvPr>
          <p:cNvSpPr/>
          <p:nvPr/>
        </p:nvSpPr>
        <p:spPr bwMode="gray">
          <a:xfrm>
            <a:off x="4086478" y="3894710"/>
            <a:ext cx="1938692"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Read roles user is member of</a:t>
            </a:r>
          </a:p>
        </p:txBody>
      </p:sp>
      <p:sp>
        <p:nvSpPr>
          <p:cNvPr id="33" name="Arrow: Right 32">
            <a:extLst>
              <a:ext uri="{FF2B5EF4-FFF2-40B4-BE49-F238E27FC236}">
                <a16:creationId xmlns:a16="http://schemas.microsoft.com/office/drawing/2014/main" id="{019FB519-342F-4BAE-85D8-64C0EFAE8EDB}"/>
              </a:ext>
            </a:extLst>
          </p:cNvPr>
          <p:cNvSpPr/>
          <p:nvPr/>
        </p:nvSpPr>
        <p:spPr bwMode="gray">
          <a:xfrm>
            <a:off x="4289441" y="2247738"/>
            <a:ext cx="1716295" cy="502056"/>
          </a:xfrm>
          <a:prstGeom prst="rightArrow">
            <a:avLst>
              <a:gd name="adj1" fmla="val 64625"/>
              <a:gd name="adj2" fmla="val 50000"/>
            </a:avLst>
          </a:prstGeom>
          <a:solidFill>
            <a:schemeClr val="bg1">
              <a:lumMod val="85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roles the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6" name="Arrow: Right 35">
            <a:extLst>
              <a:ext uri="{FF2B5EF4-FFF2-40B4-BE49-F238E27FC236}">
                <a16:creationId xmlns:a16="http://schemas.microsoft.com/office/drawing/2014/main" id="{D367DB2F-BF88-4E72-8616-52303FC24C79}"/>
              </a:ext>
            </a:extLst>
          </p:cNvPr>
          <p:cNvSpPr/>
          <p:nvPr/>
        </p:nvSpPr>
        <p:spPr bwMode="gray">
          <a:xfrm>
            <a:off x="7701035" y="2761679"/>
            <a:ext cx="1860206"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multiple </a:t>
            </a:r>
            <a:r>
              <a:rPr lang="en-GB" sz="1200" kern="0" dirty="0">
                <a:ea typeface="Arial Unicode MS" pitchFamily="34" charset="-128"/>
              </a:rPr>
              <a:t>users</a:t>
            </a:r>
            <a:r>
              <a:rPr lang="en-GB" sz="1200" kern="0" dirty="0">
                <a:ea typeface="Arial Unicode MS" pitchFamily="34" charset="-128"/>
                <a:cs typeface="Arial Unicode MS" pitchFamily="34" charset="-128"/>
              </a:rPr>
              <a:t> to/from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1" name="Rectangle: Rounded Corners 10">
            <a:extLst>
              <a:ext uri="{FF2B5EF4-FFF2-40B4-BE49-F238E27FC236}">
                <a16:creationId xmlns:a16="http://schemas.microsoft.com/office/drawing/2014/main" id="{74788E02-CEAD-4EAF-A42B-56606787E378}"/>
              </a:ext>
            </a:extLst>
          </p:cNvPr>
          <p:cNvSpPr/>
          <p:nvPr/>
        </p:nvSpPr>
        <p:spPr bwMode="gray">
          <a:xfrm>
            <a:off x="3668190" y="2247738"/>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4" name="Rectangle: Rounded Corners 33">
            <a:extLst>
              <a:ext uri="{FF2B5EF4-FFF2-40B4-BE49-F238E27FC236}">
                <a16:creationId xmlns:a16="http://schemas.microsoft.com/office/drawing/2014/main" id="{9D0A6785-D1F1-452C-9380-B6214E010490}"/>
              </a:ext>
            </a:extLst>
          </p:cNvPr>
          <p:cNvSpPr/>
          <p:nvPr/>
        </p:nvSpPr>
        <p:spPr bwMode="gray">
          <a:xfrm>
            <a:off x="3668190" y="2759011"/>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0" name="Text Placeholder">
            <a:extLst>
              <a:ext uri="{FF2B5EF4-FFF2-40B4-BE49-F238E27FC236}">
                <a16:creationId xmlns:a16="http://schemas.microsoft.com/office/drawing/2014/main" id="{3D378FC8-66E1-4395-AA35-EC69B37E7702}"/>
              </a:ext>
            </a:extLst>
          </p:cNvPr>
          <p:cNvSpPr>
            <a:spLocks noGrp="1"/>
          </p:cNvSpPr>
          <p:nvPr>
            <p:ph type="body" sz="quarter" idx="10"/>
          </p:nvPr>
        </p:nvSpPr>
        <p:spPr>
          <a:xfrm>
            <a:off x="289371" y="1536710"/>
            <a:ext cx="3356850" cy="4716000"/>
          </a:xfrm>
        </p:spPr>
        <p:txBody>
          <a:bodyPr>
            <a:normAutofit/>
          </a:bodyPr>
          <a:lstStyle/>
          <a:p>
            <a:pPr lvl="1"/>
            <a:r>
              <a:rPr lang="en-GB" dirty="0"/>
              <a:t>Multiple end-points needed</a:t>
            </a:r>
          </a:p>
          <a:p>
            <a:pPr lvl="1"/>
            <a:r>
              <a:rPr lang="en-GB" dirty="0"/>
              <a:t>Updating a user is a GET/PUT pair operation:</a:t>
            </a:r>
          </a:p>
          <a:p>
            <a:pPr marL="522287" lvl="2" indent="-342900">
              <a:buFont typeface="+mj-lt"/>
              <a:buAutoNum type="arabicPeriod"/>
            </a:pPr>
            <a:r>
              <a:rPr lang="en-GB" dirty="0"/>
              <a:t>Read a user</a:t>
            </a:r>
          </a:p>
          <a:p>
            <a:pPr marL="522287" lvl="2" indent="-342900">
              <a:buFont typeface="+mj-lt"/>
              <a:buAutoNum type="arabicPeriod"/>
            </a:pPr>
            <a:r>
              <a:rPr lang="en-GB" dirty="0"/>
              <a:t>Optionally update the user</a:t>
            </a:r>
          </a:p>
          <a:p>
            <a:pPr lvl="1"/>
            <a:endParaRPr lang="en-GB" dirty="0"/>
          </a:p>
          <a:p>
            <a:pPr lvl="1"/>
            <a:r>
              <a:rPr lang="en-GB" dirty="0"/>
              <a:t>Updating team membership</a:t>
            </a:r>
          </a:p>
          <a:p>
            <a:pPr lvl="2"/>
            <a:r>
              <a:rPr lang="en-GB" dirty="0"/>
              <a:t>Reading the user does show which teams the user is a member of</a:t>
            </a:r>
          </a:p>
          <a:p>
            <a:pPr lvl="2"/>
            <a:r>
              <a:rPr lang="en-GB" dirty="0"/>
              <a:t>Allows for optional updates to each team</a:t>
            </a:r>
          </a:p>
          <a:p>
            <a:pPr lvl="2"/>
            <a:r>
              <a:rPr lang="en-GB" dirty="0"/>
              <a:t>Each team requires a GET/PUT pair operation</a:t>
            </a:r>
          </a:p>
          <a:p>
            <a:pPr lvl="1"/>
            <a:endParaRPr lang="en-GB" dirty="0"/>
          </a:p>
        </p:txBody>
      </p:sp>
      <p:sp>
        <p:nvSpPr>
          <p:cNvPr id="37" name="Title">
            <a:extLst>
              <a:ext uri="{FF2B5EF4-FFF2-40B4-BE49-F238E27FC236}">
                <a16:creationId xmlns:a16="http://schemas.microsoft.com/office/drawing/2014/main" id="{F8FF7B23-D239-45CC-98B6-2F1205863FC3}"/>
              </a:ext>
            </a:extLst>
          </p:cNvPr>
          <p:cNvSpPr>
            <a:spLocks noGrp="1"/>
          </p:cNvSpPr>
          <p:nvPr>
            <p:ph type="title"/>
          </p:nvPr>
        </p:nvSpPr>
        <p:spPr>
          <a:xfrm>
            <a:off x="504001" y="504000"/>
            <a:ext cx="11186476" cy="677108"/>
          </a:xfrm>
        </p:spPr>
        <p:txBody>
          <a:bodyPr/>
          <a:lstStyle/>
          <a:p>
            <a:r>
              <a:rPr lang="en-GB"/>
              <a:t>Updating users</a:t>
            </a:r>
            <a:br>
              <a:rPr lang="en-GB"/>
            </a:br>
            <a:r>
              <a:rPr lang="en-GB" sz="2000" b="0"/>
              <a:t>Multiple endpoints</a:t>
            </a:r>
            <a:endParaRPr lang="en-GB" sz="2000" b="0" dirty="0"/>
          </a:p>
        </p:txBody>
      </p:sp>
      <p:sp>
        <p:nvSpPr>
          <p:cNvPr id="30" name="Rectangle: Rounded Corners 29">
            <a:extLst>
              <a:ext uri="{FF2B5EF4-FFF2-40B4-BE49-F238E27FC236}">
                <a16:creationId xmlns:a16="http://schemas.microsoft.com/office/drawing/2014/main" id="{0A532602-4328-424C-8880-2C23A2B54960}"/>
              </a:ext>
            </a:extLst>
          </p:cNvPr>
          <p:cNvSpPr/>
          <p:nvPr/>
        </p:nvSpPr>
        <p:spPr bwMode="gray">
          <a:xfrm>
            <a:off x="3709055" y="4437218"/>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8" name="Rectangle: Rounded Corners 37">
            <a:extLst>
              <a:ext uri="{FF2B5EF4-FFF2-40B4-BE49-F238E27FC236}">
                <a16:creationId xmlns:a16="http://schemas.microsoft.com/office/drawing/2014/main" id="{BBCD8025-9D9A-41D7-9E56-1D604575F5C1}"/>
              </a:ext>
            </a:extLst>
          </p:cNvPr>
          <p:cNvSpPr/>
          <p:nvPr/>
        </p:nvSpPr>
        <p:spPr bwMode="gray">
          <a:xfrm>
            <a:off x="3709055" y="3918397"/>
            <a:ext cx="8194296" cy="513941"/>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5186511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2" y="4712139"/>
            <a:ext cx="5593238" cy="1641860"/>
          </a:xfrm>
        </p:spPr>
        <p:txBody>
          <a:bodyPr>
            <a:normAutofit fontScale="92500" lnSpcReduction="10000"/>
          </a:bodyPr>
          <a:lstStyle/>
          <a:p>
            <a:r>
              <a:rPr lang="en-GB" sz="1800" dirty="0"/>
              <a:t>2 endpoints</a:t>
            </a:r>
          </a:p>
          <a:p>
            <a:pPr lvl="1"/>
            <a:r>
              <a:rPr lang="en-GB" sz="1600" dirty="0"/>
              <a:t>/Users endpoint for updating non-team membership</a:t>
            </a:r>
          </a:p>
          <a:p>
            <a:pPr lvl="1"/>
            <a:r>
              <a:rPr lang="en-GB" sz="1600" dirty="0"/>
              <a:t>Updates to a user is a GET/PUT pair on each user</a:t>
            </a:r>
          </a:p>
          <a:p>
            <a:pPr lvl="1"/>
            <a:r>
              <a:rPr lang="en-GB" sz="1600" dirty="0"/>
              <a:t>The GET/PUT response </a:t>
            </a:r>
            <a:r>
              <a:rPr lang="en-GB" sz="1600" u="sng" dirty="0"/>
              <a:t>does</a:t>
            </a:r>
            <a:r>
              <a:rPr lang="en-GB" sz="1600" dirty="0"/>
              <a:t> include the array of teams the users is a member of</a:t>
            </a:r>
          </a:p>
          <a:p>
            <a:pPr lvl="2"/>
            <a:r>
              <a:rPr lang="en-GB" sz="1600" dirty="0"/>
              <a:t>Could be handy to determine if any team update is needed</a:t>
            </a:r>
          </a:p>
          <a:p>
            <a:pPr lvl="1"/>
            <a:endParaRPr lang="en-GB" sz="1600" dirty="0"/>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Updating users</a:t>
            </a:r>
            <a:br>
              <a:rPr lang="en-GB"/>
            </a:br>
            <a:r>
              <a:rPr lang="en-GB" sz="2000" b="0"/>
              <a:t>Workflow</a:t>
            </a:r>
            <a:endParaRPr lang="en-GB" sz="2000" b="0" dirty="0"/>
          </a:p>
        </p:txBody>
      </p:sp>
      <p:pic>
        <p:nvPicPr>
          <p:cNvPr id="7" name="Picture 6">
            <a:extLst>
              <a:ext uri="{FF2B5EF4-FFF2-40B4-BE49-F238E27FC236}">
                <a16:creationId xmlns:a16="http://schemas.microsoft.com/office/drawing/2014/main" id="{55E443AD-B404-425D-A8E3-EEE3603397F1}"/>
              </a:ext>
            </a:extLst>
          </p:cNvPr>
          <p:cNvPicPr>
            <a:picLocks noChangeAspect="1"/>
          </p:cNvPicPr>
          <p:nvPr/>
        </p:nvPicPr>
        <p:blipFill>
          <a:blip r:embed="rId3"/>
          <a:stretch>
            <a:fillRect/>
          </a:stretch>
        </p:blipFill>
        <p:spPr>
          <a:xfrm>
            <a:off x="2107570" y="587181"/>
            <a:ext cx="3611864" cy="39580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9E846FE-E95F-4AF7-A717-37C4EF992F3D}"/>
              </a:ext>
            </a:extLst>
          </p:cNvPr>
          <p:cNvPicPr>
            <a:picLocks noChangeAspect="1"/>
          </p:cNvPicPr>
          <p:nvPr/>
        </p:nvPicPr>
        <p:blipFill>
          <a:blip r:embed="rId4"/>
          <a:stretch>
            <a:fillRect/>
          </a:stretch>
        </p:blipFill>
        <p:spPr>
          <a:xfrm>
            <a:off x="7663233" y="587181"/>
            <a:ext cx="2083445" cy="3462082"/>
          </a:xfrm>
          <a:prstGeom prst="rect">
            <a:avLst/>
          </a:prstGeom>
          <a:ln>
            <a:noFill/>
          </a:ln>
          <a:effectLst>
            <a:outerShdw blurRad="292100" dist="139700" dir="2700000" algn="tl" rotWithShape="0">
              <a:srgbClr val="333333">
                <a:alpha val="65000"/>
              </a:srgbClr>
            </a:outerShdw>
          </a:effectLst>
        </p:spPr>
      </p:pic>
      <p:sp>
        <p:nvSpPr>
          <p:cNvPr id="13" name="Text Placeholder">
            <a:extLst>
              <a:ext uri="{FF2B5EF4-FFF2-40B4-BE49-F238E27FC236}">
                <a16:creationId xmlns:a16="http://schemas.microsoft.com/office/drawing/2014/main" id="{38ECD620-2715-4A7E-9DCF-88DF7B347618}"/>
              </a:ext>
            </a:extLst>
          </p:cNvPr>
          <p:cNvSpPr txBox="1">
            <a:spLocks/>
          </p:cNvSpPr>
          <p:nvPr/>
        </p:nvSpPr>
        <p:spPr bwMode="black">
          <a:xfrm>
            <a:off x="6370506" y="4712139"/>
            <a:ext cx="5007113" cy="1169242"/>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endParaRPr lang="en-GB" sz="1800" dirty="0"/>
          </a:p>
          <a:p>
            <a:pPr lvl="1"/>
            <a:r>
              <a:rPr lang="en-GB" sz="1600" dirty="0"/>
              <a:t>/Groups endpoint for updating team membership</a:t>
            </a:r>
          </a:p>
          <a:p>
            <a:pPr lvl="1"/>
            <a:r>
              <a:rPr lang="en-GB" sz="1600" dirty="0"/>
              <a:t>Updates to a team is a GET/PUT pair of the team</a:t>
            </a:r>
          </a:p>
          <a:p>
            <a:pPr lvl="1"/>
            <a:endParaRPr lang="en-GB" sz="1600" dirty="0"/>
          </a:p>
          <a:p>
            <a:pPr lvl="2"/>
            <a:endParaRPr lang="en-GB" sz="1600" dirty="0"/>
          </a:p>
        </p:txBody>
      </p:sp>
    </p:spTree>
    <p:extLst>
      <p:ext uri="{BB962C8B-B14F-4D97-AF65-F5344CB8AC3E}">
        <p14:creationId xmlns:p14="http://schemas.microsoft.com/office/powerpoint/2010/main" val="3328232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966556"/>
            <a:ext cx="4710550" cy="1855801"/>
          </a:xfrm>
        </p:spPr>
        <p:txBody>
          <a:bodyPr>
            <a:normAutofit/>
          </a:bodyPr>
          <a:lstStyle/>
          <a:p>
            <a:r>
              <a:rPr lang="en-GB" sz="1800" dirty="0"/>
              <a:t>The PUT is optional</a:t>
            </a:r>
          </a:p>
          <a:p>
            <a:pPr lvl="1"/>
            <a:r>
              <a:rPr lang="en-GB" sz="1600" dirty="0"/>
              <a:t>No need to perform the PUT if the users’ properties don’t need to be updated</a:t>
            </a:r>
          </a:p>
          <a:p>
            <a:pPr lvl="1"/>
            <a:r>
              <a:rPr lang="en-GB" sz="1600" dirty="0"/>
              <a:t>Avoid the PUT if possible</a:t>
            </a:r>
          </a:p>
          <a:p>
            <a:pPr lvl="1"/>
            <a:r>
              <a:rPr lang="en-GB" sz="1600" dirty="0"/>
              <a:t>Same applies for any team update</a:t>
            </a:r>
          </a:p>
          <a:p>
            <a:pPr lvl="2"/>
            <a:r>
              <a:rPr lang="en-GB" sz="1600" dirty="0"/>
              <a:t>Team update may be unnecessary</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Updating users</a:t>
            </a:r>
            <a:br>
              <a:rPr lang="en-GB"/>
            </a:br>
            <a:r>
              <a:rPr lang="en-GB" sz="2000" b="0"/>
              <a:t>Best practice</a:t>
            </a:r>
            <a:endParaRPr lang="en-GB" sz="2000" b="0" dirty="0"/>
          </a:p>
        </p:txBody>
      </p:sp>
      <p:pic>
        <p:nvPicPr>
          <p:cNvPr id="3" name="Picture 2">
            <a:extLst>
              <a:ext uri="{FF2B5EF4-FFF2-40B4-BE49-F238E27FC236}">
                <a16:creationId xmlns:a16="http://schemas.microsoft.com/office/drawing/2014/main" id="{0457837B-E2FD-41F2-ABA9-76669EDDF9AB}"/>
              </a:ext>
            </a:extLst>
          </p:cNvPr>
          <p:cNvPicPr>
            <a:picLocks noChangeAspect="1"/>
          </p:cNvPicPr>
          <p:nvPr/>
        </p:nvPicPr>
        <p:blipFill>
          <a:blip r:embed="rId3"/>
          <a:stretch>
            <a:fillRect/>
          </a:stretch>
        </p:blipFill>
        <p:spPr>
          <a:xfrm>
            <a:off x="4759420" y="1153001"/>
            <a:ext cx="2675637" cy="214956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0AC0E44B-10A0-4B64-9CF0-2C4F07A5D5A0}"/>
              </a:ext>
            </a:extLst>
          </p:cNvPr>
          <p:cNvPicPr>
            <a:picLocks noChangeAspect="1"/>
          </p:cNvPicPr>
          <p:nvPr/>
        </p:nvPicPr>
        <p:blipFill>
          <a:blip r:embed="rId4"/>
          <a:stretch>
            <a:fillRect/>
          </a:stretch>
        </p:blipFill>
        <p:spPr>
          <a:xfrm>
            <a:off x="8175565" y="1020945"/>
            <a:ext cx="2588809" cy="1423570"/>
          </a:xfrm>
          <a:prstGeom prst="rect">
            <a:avLst/>
          </a:prstGeom>
          <a:ln>
            <a:noFill/>
          </a:ln>
          <a:effectLst>
            <a:outerShdw blurRad="292100" dist="139700" dir="2700000" algn="tl" rotWithShape="0">
              <a:srgbClr val="333333">
                <a:alpha val="65000"/>
              </a:srgbClr>
            </a:outerShdw>
          </a:effectLst>
        </p:spPr>
      </p:pic>
      <p:sp>
        <p:nvSpPr>
          <p:cNvPr id="7" name="Text Placeholder">
            <a:extLst>
              <a:ext uri="{FF2B5EF4-FFF2-40B4-BE49-F238E27FC236}">
                <a16:creationId xmlns:a16="http://schemas.microsoft.com/office/drawing/2014/main" id="{1F7B3AEF-2CF3-414E-9C3F-7E5E25369601}"/>
              </a:ext>
            </a:extLst>
          </p:cNvPr>
          <p:cNvSpPr txBox="1">
            <a:spLocks/>
          </p:cNvSpPr>
          <p:nvPr/>
        </p:nvSpPr>
        <p:spPr bwMode="black">
          <a:xfrm>
            <a:off x="4637902" y="3707923"/>
            <a:ext cx="3037783" cy="989683"/>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400" b="1" dirty="0"/>
              <a:t>Workflow 1 = 6 requests</a:t>
            </a:r>
          </a:p>
          <a:p>
            <a:pPr lvl="2"/>
            <a:r>
              <a:rPr lang="en-GB" sz="1400" dirty="0"/>
              <a:t>Each user has a GET/PUT</a:t>
            </a:r>
          </a:p>
          <a:p>
            <a:pPr lvl="1"/>
            <a:r>
              <a:rPr lang="en-GB" sz="1400" b="1" dirty="0"/>
              <a:t>Requests = 2 x users</a:t>
            </a:r>
          </a:p>
          <a:p>
            <a:pPr lvl="2"/>
            <a:endParaRPr lang="en-GB" sz="1400" dirty="0"/>
          </a:p>
        </p:txBody>
      </p:sp>
      <p:sp>
        <p:nvSpPr>
          <p:cNvPr id="8" name="Text Placeholder">
            <a:extLst>
              <a:ext uri="{FF2B5EF4-FFF2-40B4-BE49-F238E27FC236}">
                <a16:creationId xmlns:a16="http://schemas.microsoft.com/office/drawing/2014/main" id="{EC2AB2C3-8DBB-4519-8A91-9630DC71838B}"/>
              </a:ext>
            </a:extLst>
          </p:cNvPr>
          <p:cNvSpPr txBox="1">
            <a:spLocks/>
          </p:cNvSpPr>
          <p:nvPr/>
        </p:nvSpPr>
        <p:spPr bwMode="black">
          <a:xfrm>
            <a:off x="8016076" y="3707924"/>
            <a:ext cx="3950255" cy="1202046"/>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400" b="1" dirty="0"/>
              <a:t>Workflow 2 = 3 requests</a:t>
            </a:r>
          </a:p>
          <a:p>
            <a:pPr lvl="2"/>
            <a:r>
              <a:rPr lang="en-GB" sz="1400" dirty="0"/>
              <a:t>Each user has a GET</a:t>
            </a:r>
          </a:p>
          <a:p>
            <a:pPr lvl="2"/>
            <a:r>
              <a:rPr lang="en-GB" sz="1400" dirty="0"/>
              <a:t>PUT was unnecessary as no update needed</a:t>
            </a:r>
          </a:p>
          <a:p>
            <a:pPr lvl="1"/>
            <a:r>
              <a:rPr lang="en-GB" sz="1400" b="1" dirty="0"/>
              <a:t>Requests = 1 x users</a:t>
            </a:r>
          </a:p>
          <a:p>
            <a:pPr lvl="1"/>
            <a:endParaRPr lang="en-GB" sz="1400" b="1" dirty="0"/>
          </a:p>
          <a:p>
            <a:pPr lvl="2"/>
            <a:endParaRPr lang="en-GB" sz="1400" dirty="0"/>
          </a:p>
          <a:p>
            <a:pPr lvl="2"/>
            <a:endParaRPr lang="en-GB" sz="1400" dirty="0"/>
          </a:p>
        </p:txBody>
      </p:sp>
      <p:sp>
        <p:nvSpPr>
          <p:cNvPr id="10" name="Scroll: Vertical 9">
            <a:extLst>
              <a:ext uri="{FF2B5EF4-FFF2-40B4-BE49-F238E27FC236}">
                <a16:creationId xmlns:a16="http://schemas.microsoft.com/office/drawing/2014/main" id="{461D567F-5744-498F-9A79-19BF332DFA89}"/>
              </a:ext>
            </a:extLst>
          </p:cNvPr>
          <p:cNvSpPr/>
          <p:nvPr/>
        </p:nvSpPr>
        <p:spPr bwMode="gray">
          <a:xfrm>
            <a:off x="1122496" y="5418568"/>
            <a:ext cx="2772496" cy="656862"/>
          </a:xfrm>
          <a:prstGeom prst="verticalScroll">
            <a:avLst/>
          </a:prstGeom>
          <a:solidFill>
            <a:schemeClr val="accent5">
              <a:lumMod val="40000"/>
              <a:lumOff val="60000"/>
            </a:schemeClr>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Test comparison based on ‘empty’ SAC Service, the difference is greater with more users registered</a:t>
            </a:r>
          </a:p>
        </p:txBody>
      </p:sp>
      <p:graphicFrame>
        <p:nvGraphicFramePr>
          <p:cNvPr id="9" name="Table 5">
            <a:extLst>
              <a:ext uri="{FF2B5EF4-FFF2-40B4-BE49-F238E27FC236}">
                <a16:creationId xmlns:a16="http://schemas.microsoft.com/office/drawing/2014/main" id="{D4D7B439-F283-45D5-BAFC-D80AC6DDB2B8}"/>
              </a:ext>
            </a:extLst>
          </p:cNvPr>
          <p:cNvGraphicFramePr>
            <a:graphicFrameLocks noGrp="1"/>
          </p:cNvGraphicFramePr>
          <p:nvPr>
            <p:extLst>
              <p:ext uri="{D42A27DB-BD31-4B8C-83A1-F6EECF244321}">
                <p14:modId xmlns:p14="http://schemas.microsoft.com/office/powerpoint/2010/main" val="2616086873"/>
              </p:ext>
            </p:extLst>
          </p:nvPr>
        </p:nvGraphicFramePr>
        <p:xfrm>
          <a:off x="4278691" y="5302499"/>
          <a:ext cx="6793988" cy="1112520"/>
        </p:xfrm>
        <a:graphic>
          <a:graphicData uri="http://schemas.openxmlformats.org/drawingml/2006/table">
            <a:tbl>
              <a:tblPr firstRow="1" bandRow="1">
                <a:tableStyleId>{284E427A-3D55-4303-BF80-6455036E1DE7}</a:tableStyleId>
              </a:tblPr>
              <a:tblGrid>
                <a:gridCol w="2227580">
                  <a:extLst>
                    <a:ext uri="{9D8B030D-6E8A-4147-A177-3AD203B41FA5}">
                      <a16:colId xmlns:a16="http://schemas.microsoft.com/office/drawing/2014/main" val="15489516"/>
                    </a:ext>
                  </a:extLst>
                </a:gridCol>
                <a:gridCol w="2303585">
                  <a:extLst>
                    <a:ext uri="{9D8B030D-6E8A-4147-A177-3AD203B41FA5}">
                      <a16:colId xmlns:a16="http://schemas.microsoft.com/office/drawing/2014/main" val="2316678607"/>
                    </a:ext>
                  </a:extLst>
                </a:gridCol>
                <a:gridCol w="2262823">
                  <a:extLst>
                    <a:ext uri="{9D8B030D-6E8A-4147-A177-3AD203B41FA5}">
                      <a16:colId xmlns:a16="http://schemas.microsoft.com/office/drawing/2014/main" val="1461133856"/>
                    </a:ext>
                  </a:extLst>
                </a:gridCol>
              </a:tblGrid>
              <a:tr h="370840">
                <a:tc>
                  <a:txBody>
                    <a:bodyPr/>
                    <a:lstStyle/>
                    <a:p>
                      <a:pPr algn="ctr"/>
                      <a:r>
                        <a:rPr lang="en-GB" sz="1600" dirty="0"/>
                        <a:t>Activity</a:t>
                      </a:r>
                    </a:p>
                  </a:txBody>
                  <a:tcPr anchor="ctr"/>
                </a:tc>
                <a:tc>
                  <a:txBody>
                    <a:bodyPr/>
                    <a:lstStyle/>
                    <a:p>
                      <a:pPr algn="ctr"/>
                      <a:r>
                        <a:rPr lang="en-GB" sz="1600" dirty="0"/>
                        <a:t>Workflow 1</a:t>
                      </a:r>
                    </a:p>
                  </a:txBody>
                  <a:tcPr anchor="ctr"/>
                </a:tc>
                <a:tc>
                  <a:txBody>
                    <a:bodyPr/>
                    <a:lstStyle/>
                    <a:p>
                      <a:pPr algn="ctr"/>
                      <a:r>
                        <a:rPr lang="en-GB" sz="1600" dirty="0"/>
                        <a:t>Workflow 2</a:t>
                      </a:r>
                    </a:p>
                  </a:txBody>
                  <a:tcPr anchor="ctr"/>
                </a:tc>
                <a:extLst>
                  <a:ext uri="{0D108BD9-81ED-4DB2-BD59-A6C34878D82A}">
                    <a16:rowId xmlns:a16="http://schemas.microsoft.com/office/drawing/2014/main" val="1664290802"/>
                  </a:ext>
                </a:extLst>
              </a:tr>
              <a:tr h="370840">
                <a:tc rowSpan="2">
                  <a:txBody>
                    <a:bodyPr/>
                    <a:lstStyle/>
                    <a:p>
                      <a:pPr algn="r"/>
                      <a:r>
                        <a:rPr lang="en-GB" sz="1800" dirty="0"/>
                        <a:t>Updating 500 users</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b="1"/>
                        <a:t>25 mins 4 secs</a:t>
                      </a:r>
                      <a:endParaRPr lang="en-GB" sz="1400" b="1" dirty="0"/>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b="1"/>
                        <a:t>10 mins 13 secs</a:t>
                      </a:r>
                      <a:endParaRPr lang="en-GB" sz="1400" b="1" dirty="0"/>
                    </a:p>
                  </a:txBody>
                  <a:tcPr anchor="ctr"/>
                </a:tc>
                <a:extLst>
                  <a:ext uri="{0D108BD9-81ED-4DB2-BD59-A6C34878D82A}">
                    <a16:rowId xmlns:a16="http://schemas.microsoft.com/office/drawing/2014/main" val="727825339"/>
                  </a:ext>
                </a:extLst>
              </a:tr>
              <a:tr h="370840">
                <a:tc vMerge="1">
                  <a:txBody>
                    <a:bodyPr/>
                    <a:lstStyle/>
                    <a:p>
                      <a:pPr algn="r"/>
                      <a:endParaRPr lang="en-GB" sz="1800" dirty="0"/>
                    </a:p>
                  </a:txBody>
                  <a:tcPr anchor="ctr"/>
                </a:tc>
                <a:tc>
                  <a:txBody>
                    <a:bodyPr/>
                    <a:lstStyle/>
                    <a:p>
                      <a:pPr lvl="0" algn="ctr"/>
                      <a:r>
                        <a:rPr lang="en-GB" sz="1400" b="1"/>
                        <a:t>~3 seconds / user</a:t>
                      </a:r>
                      <a:endParaRPr lang="en-GB" sz="1400" b="1" dirty="0"/>
                    </a:p>
                  </a:txBody>
                  <a:tcPr anchor="ctr"/>
                </a:tc>
                <a:tc>
                  <a:txBody>
                    <a:bodyPr/>
                    <a:lstStyle/>
                    <a:p>
                      <a:pPr lvl="0" algn="ctr"/>
                      <a:r>
                        <a:rPr lang="en-GB" sz="1400" b="1"/>
                        <a:t>~1.2 seconds / user</a:t>
                      </a:r>
                      <a:endParaRPr lang="en-GB" sz="1400" b="1" dirty="0"/>
                    </a:p>
                  </a:txBody>
                  <a:tcPr anchor="ctr"/>
                </a:tc>
                <a:extLst>
                  <a:ext uri="{0D108BD9-81ED-4DB2-BD59-A6C34878D82A}">
                    <a16:rowId xmlns:a16="http://schemas.microsoft.com/office/drawing/2014/main" val="3802956860"/>
                  </a:ext>
                </a:extLst>
              </a:tr>
            </a:tbl>
          </a:graphicData>
        </a:graphic>
      </p:graphicFrame>
    </p:spTree>
    <p:extLst>
      <p:ext uri="{BB962C8B-B14F-4D97-AF65-F5344CB8AC3E}">
        <p14:creationId xmlns:p14="http://schemas.microsoft.com/office/powerpoint/2010/main" val="22629264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23159" y="1469127"/>
            <a:ext cx="4900762" cy="4001417"/>
          </a:xfrm>
        </p:spPr>
        <p:txBody>
          <a:bodyPr>
            <a:normAutofit lnSpcReduction="10000"/>
          </a:bodyPr>
          <a:lstStyle/>
          <a:p>
            <a:pPr lvl="0"/>
            <a:r>
              <a:rPr lang="en-GB" sz="1800" dirty="0"/>
              <a:t>Batch users together before updating teams</a:t>
            </a:r>
          </a:p>
          <a:p>
            <a:pPr lvl="1"/>
            <a:r>
              <a:rPr lang="en-GB" sz="1600" dirty="0"/>
              <a:t>Team updates, although require a GET/PUT pair allow for multiple users to be specified</a:t>
            </a:r>
          </a:p>
          <a:p>
            <a:pPr lvl="1"/>
            <a:r>
              <a:rPr lang="en-GB" sz="1600" dirty="0"/>
              <a:t>Batching requests together for Team updates will dramatically reduce # of requests and increase throughput</a:t>
            </a:r>
          </a:p>
          <a:p>
            <a:pPr lvl="1"/>
            <a:endParaRPr lang="en-GB" sz="1600" dirty="0"/>
          </a:p>
          <a:p>
            <a:pPr lvl="1"/>
            <a:r>
              <a:rPr lang="en-GB" sz="1600" dirty="0"/>
              <a:t>Examples 1 and 2 both update 2 users and each user is removed from 3 teams and added into 3 different teams</a:t>
            </a:r>
          </a:p>
          <a:p>
            <a:pPr lvl="1"/>
            <a:r>
              <a:rPr lang="en-GB" sz="1600" dirty="0"/>
              <a:t>Example 2 ‘batches’ the request together, so there’s only an update per team,</a:t>
            </a:r>
            <a:br>
              <a:rPr lang="en-GB" sz="1600" dirty="0"/>
            </a:br>
            <a:r>
              <a:rPr lang="en-GB" sz="1600" dirty="0"/>
              <a:t>rather than an update per user per team</a:t>
            </a:r>
          </a:p>
          <a:p>
            <a:pPr lvl="1"/>
            <a:endParaRPr lang="en-GB" sz="1600" dirty="0"/>
          </a:p>
          <a:p>
            <a:pPr lvl="1"/>
            <a:r>
              <a:rPr lang="en-GB" sz="1600" dirty="0"/>
              <a:t>More users and teams the greater the difference</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Updating users</a:t>
            </a:r>
            <a:br>
              <a:rPr lang="en-GB"/>
            </a:br>
            <a:r>
              <a:rPr lang="en-GB" sz="2000" b="0"/>
              <a:t>Best practice</a:t>
            </a:r>
            <a:endParaRPr lang="en-GB" sz="2000" b="0" dirty="0"/>
          </a:p>
        </p:txBody>
      </p:sp>
      <p:sp>
        <p:nvSpPr>
          <p:cNvPr id="9" name="Text Placeholder">
            <a:extLst>
              <a:ext uri="{FF2B5EF4-FFF2-40B4-BE49-F238E27FC236}">
                <a16:creationId xmlns:a16="http://schemas.microsoft.com/office/drawing/2014/main" id="{149DC44B-CD1F-48B3-8542-227A708A3687}"/>
              </a:ext>
            </a:extLst>
          </p:cNvPr>
          <p:cNvSpPr txBox="1">
            <a:spLocks/>
          </p:cNvSpPr>
          <p:nvPr/>
        </p:nvSpPr>
        <p:spPr bwMode="black">
          <a:xfrm>
            <a:off x="5404763" y="4132950"/>
            <a:ext cx="3419687" cy="1183458"/>
          </a:xfrm>
          <a:prstGeom prst="rect">
            <a:avLst/>
          </a:prstGeom>
        </p:spPr>
        <p:txBody>
          <a:bodyPr vert="horz" lIns="0" tIns="0" rIns="0" bIns="0" rtlCol="0">
            <a:normAutofit fontScale="925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1 = 28 requests</a:t>
            </a:r>
          </a:p>
          <a:p>
            <a:pPr lvl="2"/>
            <a:r>
              <a:rPr lang="en-GB" sz="1600" dirty="0"/>
              <a:t>Each user has a GET/PUT</a:t>
            </a:r>
          </a:p>
          <a:p>
            <a:pPr lvl="2"/>
            <a:r>
              <a:rPr lang="en-GB" sz="1600" dirty="0"/>
              <a:t>Each team has a GET/PUT per user</a:t>
            </a:r>
          </a:p>
          <a:p>
            <a:pPr lvl="1"/>
            <a:r>
              <a:rPr lang="en-GB" sz="1600" b="1" dirty="0"/>
              <a:t>Requests = 2 x users x (2 x teams)</a:t>
            </a:r>
          </a:p>
        </p:txBody>
      </p:sp>
      <p:sp>
        <p:nvSpPr>
          <p:cNvPr id="10" name="Text Placeholder">
            <a:extLst>
              <a:ext uri="{FF2B5EF4-FFF2-40B4-BE49-F238E27FC236}">
                <a16:creationId xmlns:a16="http://schemas.microsoft.com/office/drawing/2014/main" id="{754110DB-A942-442E-A251-C6352FA3F880}"/>
              </a:ext>
            </a:extLst>
          </p:cNvPr>
          <p:cNvSpPr txBox="1">
            <a:spLocks/>
          </p:cNvSpPr>
          <p:nvPr/>
        </p:nvSpPr>
        <p:spPr bwMode="black">
          <a:xfrm>
            <a:off x="8824450" y="4132950"/>
            <a:ext cx="3303332" cy="1183458"/>
          </a:xfrm>
          <a:prstGeom prst="rect">
            <a:avLst/>
          </a:prstGeom>
        </p:spPr>
        <p:txBody>
          <a:bodyPr vert="horz" lIns="0" tIns="0" rIns="0" bIns="0" rtlCol="0">
            <a:normAutofit fontScale="925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2 = 16 requests</a:t>
            </a:r>
          </a:p>
          <a:p>
            <a:pPr lvl="2"/>
            <a:r>
              <a:rPr lang="en-GB" sz="1600" dirty="0"/>
              <a:t>Each user has a GET/PUT</a:t>
            </a:r>
          </a:p>
          <a:p>
            <a:pPr lvl="2"/>
            <a:r>
              <a:rPr lang="en-GB" sz="1600" dirty="0"/>
              <a:t>Each team has a GET/PUT </a:t>
            </a:r>
          </a:p>
          <a:p>
            <a:pPr lvl="1"/>
            <a:r>
              <a:rPr lang="en-GB" sz="1600" b="1" dirty="0"/>
              <a:t>Requests = 2 x users + (2 x teams)</a:t>
            </a:r>
          </a:p>
          <a:p>
            <a:pPr marL="0" lvl="1" indent="0">
              <a:buNone/>
            </a:pPr>
            <a:endParaRPr lang="en-GB" sz="1600" b="1" dirty="0"/>
          </a:p>
          <a:p>
            <a:pPr lvl="2"/>
            <a:endParaRPr lang="en-GB" sz="1600" dirty="0"/>
          </a:p>
          <a:p>
            <a:pPr lvl="2"/>
            <a:endParaRPr lang="en-GB" sz="1600" dirty="0"/>
          </a:p>
        </p:txBody>
      </p:sp>
      <p:pic>
        <p:nvPicPr>
          <p:cNvPr id="6" name="Picture 5">
            <a:extLst>
              <a:ext uri="{FF2B5EF4-FFF2-40B4-BE49-F238E27FC236}">
                <a16:creationId xmlns:a16="http://schemas.microsoft.com/office/drawing/2014/main" id="{0C760549-9B80-44C5-BE8F-1D3BA6FACC99}"/>
              </a:ext>
            </a:extLst>
          </p:cNvPr>
          <p:cNvPicPr>
            <a:picLocks noChangeAspect="1"/>
          </p:cNvPicPr>
          <p:nvPr/>
        </p:nvPicPr>
        <p:blipFill>
          <a:blip r:embed="rId3"/>
          <a:stretch>
            <a:fillRect/>
          </a:stretch>
        </p:blipFill>
        <p:spPr>
          <a:xfrm>
            <a:off x="6382335" y="84696"/>
            <a:ext cx="1084116" cy="387184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BB024DB7-03A9-4CCF-BDF7-D3747B8C3187}"/>
              </a:ext>
            </a:extLst>
          </p:cNvPr>
          <p:cNvPicPr>
            <a:picLocks noChangeAspect="1"/>
          </p:cNvPicPr>
          <p:nvPr/>
        </p:nvPicPr>
        <p:blipFill>
          <a:blip r:embed="rId4"/>
          <a:stretch>
            <a:fillRect/>
          </a:stretch>
        </p:blipFill>
        <p:spPr>
          <a:xfrm>
            <a:off x="9499298" y="178419"/>
            <a:ext cx="1181217" cy="2413997"/>
          </a:xfrm>
          <a:prstGeom prst="rect">
            <a:avLst/>
          </a:prstGeom>
          <a:ln>
            <a:noFill/>
          </a:ln>
          <a:effectLst>
            <a:outerShdw blurRad="292100" dist="139700" dir="2700000" algn="tl" rotWithShape="0">
              <a:srgbClr val="333333">
                <a:alpha val="65000"/>
              </a:srgbClr>
            </a:outerShdw>
          </a:effectLst>
        </p:spPr>
      </p:pic>
      <p:graphicFrame>
        <p:nvGraphicFramePr>
          <p:cNvPr id="13" name="Table 5">
            <a:extLst>
              <a:ext uri="{FF2B5EF4-FFF2-40B4-BE49-F238E27FC236}">
                <a16:creationId xmlns:a16="http://schemas.microsoft.com/office/drawing/2014/main" id="{E7A9891D-4522-462E-9DAD-E1BAE8FBB7A4}"/>
              </a:ext>
            </a:extLst>
          </p:cNvPr>
          <p:cNvGraphicFramePr>
            <a:graphicFrameLocks noGrp="1"/>
          </p:cNvGraphicFramePr>
          <p:nvPr>
            <p:extLst>
              <p:ext uri="{D42A27DB-BD31-4B8C-83A1-F6EECF244321}">
                <p14:modId xmlns:p14="http://schemas.microsoft.com/office/powerpoint/2010/main" val="452615729"/>
              </p:ext>
            </p:extLst>
          </p:nvPr>
        </p:nvGraphicFramePr>
        <p:xfrm>
          <a:off x="2490320" y="5492820"/>
          <a:ext cx="9501193" cy="1112520"/>
        </p:xfrm>
        <a:graphic>
          <a:graphicData uri="http://schemas.openxmlformats.org/drawingml/2006/table">
            <a:tbl>
              <a:tblPr firstRow="1" bandRow="1">
                <a:tableStyleId>{284E427A-3D55-4303-BF80-6455036E1DE7}</a:tableStyleId>
              </a:tblPr>
              <a:tblGrid>
                <a:gridCol w="4958860">
                  <a:extLst>
                    <a:ext uri="{9D8B030D-6E8A-4147-A177-3AD203B41FA5}">
                      <a16:colId xmlns:a16="http://schemas.microsoft.com/office/drawing/2014/main" val="15489516"/>
                    </a:ext>
                  </a:extLst>
                </a:gridCol>
                <a:gridCol w="2347546">
                  <a:extLst>
                    <a:ext uri="{9D8B030D-6E8A-4147-A177-3AD203B41FA5}">
                      <a16:colId xmlns:a16="http://schemas.microsoft.com/office/drawing/2014/main" val="2316678607"/>
                    </a:ext>
                  </a:extLst>
                </a:gridCol>
                <a:gridCol w="2194787">
                  <a:extLst>
                    <a:ext uri="{9D8B030D-6E8A-4147-A177-3AD203B41FA5}">
                      <a16:colId xmlns:a16="http://schemas.microsoft.com/office/drawing/2014/main" val="1461133856"/>
                    </a:ext>
                  </a:extLst>
                </a:gridCol>
              </a:tblGrid>
              <a:tr h="370840">
                <a:tc>
                  <a:txBody>
                    <a:bodyPr/>
                    <a:lstStyle/>
                    <a:p>
                      <a:pPr algn="ctr"/>
                      <a:r>
                        <a:rPr lang="en-GB" sz="1600" dirty="0"/>
                        <a:t>Activity</a:t>
                      </a:r>
                    </a:p>
                  </a:txBody>
                  <a:tcPr anchor="ctr"/>
                </a:tc>
                <a:tc>
                  <a:txBody>
                    <a:bodyPr/>
                    <a:lstStyle/>
                    <a:p>
                      <a:pPr algn="ctr"/>
                      <a:r>
                        <a:rPr lang="en-GB" sz="1600" dirty="0"/>
                        <a:t>Workflow 1</a:t>
                      </a:r>
                    </a:p>
                  </a:txBody>
                  <a:tcPr anchor="ctr"/>
                </a:tc>
                <a:tc>
                  <a:txBody>
                    <a:bodyPr/>
                    <a:lstStyle/>
                    <a:p>
                      <a:pPr algn="ctr"/>
                      <a:r>
                        <a:rPr lang="en-GB" sz="1600" dirty="0"/>
                        <a:t>Workflow 2</a:t>
                      </a:r>
                    </a:p>
                  </a:txBody>
                  <a:tcPr anchor="ctr"/>
                </a:tc>
                <a:extLst>
                  <a:ext uri="{0D108BD9-81ED-4DB2-BD59-A6C34878D82A}">
                    <a16:rowId xmlns:a16="http://schemas.microsoft.com/office/drawing/2014/main" val="1664290802"/>
                  </a:ext>
                </a:extLst>
              </a:tr>
              <a:tr h="370840">
                <a:tc rowSpan="2">
                  <a:txBody>
                    <a:bodyPr/>
                    <a:lstStyle/>
                    <a:p>
                      <a:pPr algn="ctr"/>
                      <a:r>
                        <a:rPr lang="en-GB" sz="1600" dirty="0"/>
                        <a:t>Updating 500 users and removing each user from 3 teams, and adding each user into 3 different teams</a:t>
                      </a:r>
                    </a:p>
                  </a:txBody>
                  <a:tcPr anchor="ctr"/>
                </a:tc>
                <a:tc>
                  <a:txBody>
                    <a:bodyPr/>
                    <a:lstStyle/>
                    <a:p>
                      <a:pPr lvl="0" algn="ctr"/>
                      <a:r>
                        <a:rPr lang="en-GB" sz="1400" b="1"/>
                        <a:t>3h 37mins</a:t>
                      </a:r>
                      <a:endParaRPr lang="en-GB" sz="1400" b="1" dirty="0"/>
                    </a:p>
                  </a:txBody>
                  <a:tcPr anchor="ctr"/>
                </a:tc>
                <a:tc>
                  <a:txBody>
                    <a:bodyPr/>
                    <a:lstStyle/>
                    <a:p>
                      <a:pPr lvl="0" algn="ctr"/>
                      <a:r>
                        <a:rPr lang="en-GB" sz="1400" b="1"/>
                        <a:t>27mins 26 secs</a:t>
                      </a:r>
                      <a:endParaRPr lang="en-GB" sz="1400" b="1" dirty="0"/>
                    </a:p>
                  </a:txBody>
                  <a:tcPr anchor="ctr"/>
                </a:tc>
                <a:extLst>
                  <a:ext uri="{0D108BD9-81ED-4DB2-BD59-A6C34878D82A}">
                    <a16:rowId xmlns:a16="http://schemas.microsoft.com/office/drawing/2014/main" val="162647143"/>
                  </a:ext>
                </a:extLst>
              </a:tr>
              <a:tr h="370840">
                <a:tc vMerge="1">
                  <a:txBody>
                    <a:bodyPr/>
                    <a:lstStyle/>
                    <a:p>
                      <a:pPr algn="r"/>
                      <a:endParaRPr lang="en-GB" sz="1800" dirty="0"/>
                    </a:p>
                  </a:txBody>
                  <a:tcPr anchor="ctr"/>
                </a:tc>
                <a:tc>
                  <a:txBody>
                    <a:bodyPr/>
                    <a:lstStyle/>
                    <a:p>
                      <a:pPr lvl="0" algn="ctr"/>
                      <a:r>
                        <a:rPr lang="en-GB" sz="1400" b="1"/>
                        <a:t>~21.9 seconds / user</a:t>
                      </a:r>
                      <a:endParaRPr lang="en-GB" sz="1400" b="1" dirty="0"/>
                    </a:p>
                  </a:txBody>
                  <a:tcPr anchor="ctr"/>
                </a:tc>
                <a:tc>
                  <a:txBody>
                    <a:bodyPr/>
                    <a:lstStyle/>
                    <a:p>
                      <a:pPr lvl="0" algn="ctr"/>
                      <a:r>
                        <a:rPr lang="en-GB" sz="1400" b="1" dirty="0"/>
                        <a:t>~3.3 seconds / user</a:t>
                      </a:r>
                    </a:p>
                  </a:txBody>
                  <a:tcPr anchor="ctr"/>
                </a:tc>
                <a:extLst>
                  <a:ext uri="{0D108BD9-81ED-4DB2-BD59-A6C34878D82A}">
                    <a16:rowId xmlns:a16="http://schemas.microsoft.com/office/drawing/2014/main" val="3802956860"/>
                  </a:ext>
                </a:extLst>
              </a:tr>
            </a:tbl>
          </a:graphicData>
        </a:graphic>
      </p:graphicFrame>
      <p:sp>
        <p:nvSpPr>
          <p:cNvPr id="8" name="Scroll: Vertical 7">
            <a:extLst>
              <a:ext uri="{FF2B5EF4-FFF2-40B4-BE49-F238E27FC236}">
                <a16:creationId xmlns:a16="http://schemas.microsoft.com/office/drawing/2014/main" id="{83A8C218-5E44-40B2-BD5D-30BC3313C20A}"/>
              </a:ext>
            </a:extLst>
          </p:cNvPr>
          <p:cNvSpPr/>
          <p:nvPr/>
        </p:nvSpPr>
        <p:spPr bwMode="gray">
          <a:xfrm>
            <a:off x="140730" y="5537372"/>
            <a:ext cx="2349589" cy="1067968"/>
          </a:xfrm>
          <a:prstGeom prst="verticalScroll">
            <a:avLst/>
          </a:prstGeom>
          <a:solidFill>
            <a:schemeClr val="accent5">
              <a:lumMod val="40000"/>
              <a:lumOff val="60000"/>
            </a:schemeClr>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Test comparison based on ‘empty’ SAC Service, the difference is greater with more users registered</a:t>
            </a:r>
          </a:p>
        </p:txBody>
      </p:sp>
      <p:sp>
        <p:nvSpPr>
          <p:cNvPr id="14" name="Arrow: Up-Down 13">
            <a:extLst>
              <a:ext uri="{FF2B5EF4-FFF2-40B4-BE49-F238E27FC236}">
                <a16:creationId xmlns:a16="http://schemas.microsoft.com/office/drawing/2014/main" id="{4DA31763-4278-4756-AF99-A0B76205261E}"/>
              </a:ext>
            </a:extLst>
          </p:cNvPr>
          <p:cNvSpPr/>
          <p:nvPr/>
        </p:nvSpPr>
        <p:spPr bwMode="gray">
          <a:xfrm>
            <a:off x="6679464" y="3362683"/>
            <a:ext cx="489857" cy="677108"/>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Arrow: Up-Down 14">
            <a:extLst>
              <a:ext uri="{FF2B5EF4-FFF2-40B4-BE49-F238E27FC236}">
                <a16:creationId xmlns:a16="http://schemas.microsoft.com/office/drawing/2014/main" id="{1591F77B-6E20-47DC-AEA8-D877640DB387}"/>
              </a:ext>
            </a:extLst>
          </p:cNvPr>
          <p:cNvSpPr/>
          <p:nvPr/>
        </p:nvSpPr>
        <p:spPr bwMode="gray">
          <a:xfrm>
            <a:off x="9695507" y="2768828"/>
            <a:ext cx="489857" cy="1187710"/>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8448847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3183785"/>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286041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Combining </a:t>
            </a:r>
            <a:r>
              <a:rPr lang="en-GB">
                <a:solidFill>
                  <a:schemeClr val="accent1"/>
                </a:solidFill>
              </a:rPr>
              <a:t>create and update workflows</a:t>
            </a:r>
            <a:endParaRPr lang="en-GB" dirty="0"/>
          </a:p>
        </p:txBody>
      </p:sp>
      <p:pic>
        <p:nvPicPr>
          <p:cNvPr id="7" name="Picture Placeholder 6">
            <a:extLst>
              <a:ext uri="{FF2B5EF4-FFF2-40B4-BE49-F238E27FC236}">
                <a16:creationId xmlns:a16="http://schemas.microsoft.com/office/drawing/2014/main" id="{298AF312-EECB-401A-8599-8FB633D00D75}"/>
              </a:ext>
            </a:extLst>
          </p:cNvPr>
          <p:cNvPicPr>
            <a:picLocks noGrp="1" noChangeAspect="1"/>
          </p:cNvPicPr>
          <p:nvPr>
            <p:ph type="pic" sz="quarter" idx="12"/>
          </p:nvPr>
        </p:nvPicPr>
        <p:blipFill>
          <a:blip r:embed="rId3"/>
          <a:srcRect t="31246" b="31246"/>
          <a:stretch>
            <a:fillRect/>
          </a:stretch>
        </p:blipFill>
        <p:spPr/>
      </p:pic>
    </p:spTree>
    <p:extLst>
      <p:ext uri="{BB962C8B-B14F-4D97-AF65-F5344CB8AC3E}">
        <p14:creationId xmlns:p14="http://schemas.microsoft.com/office/powerpoint/2010/main" val="39373756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363805"/>
            <a:ext cx="4801167" cy="2352412"/>
          </a:xfrm>
        </p:spPr>
        <p:txBody>
          <a:bodyPr>
            <a:normAutofit/>
          </a:bodyPr>
          <a:lstStyle/>
          <a:p>
            <a:pPr lvl="0"/>
            <a:r>
              <a:rPr lang="en-GB" sz="1800" dirty="0"/>
              <a:t>Combining workflow options</a:t>
            </a:r>
          </a:p>
          <a:p>
            <a:pPr lvl="1"/>
            <a:r>
              <a:rPr lang="en-GB" sz="1600" dirty="0"/>
              <a:t>Either start with the ‘Creating user’ workflow or the ‘Updating user’ workflow</a:t>
            </a:r>
          </a:p>
          <a:p>
            <a:pPr lvl="1"/>
            <a:r>
              <a:rPr lang="en-GB" sz="1600" dirty="0"/>
              <a:t>Each have their pros and cons</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Creating workflow or updating workflow?</a:t>
            </a:r>
            <a:endParaRPr lang="en-GB" sz="2000" b="0" dirty="0"/>
          </a:p>
        </p:txBody>
      </p:sp>
      <p:pic>
        <p:nvPicPr>
          <p:cNvPr id="5" name="Picture 4">
            <a:extLst>
              <a:ext uri="{FF2B5EF4-FFF2-40B4-BE49-F238E27FC236}">
                <a16:creationId xmlns:a16="http://schemas.microsoft.com/office/drawing/2014/main" id="{BBA4577A-D113-4216-B408-723890D4816C}"/>
              </a:ext>
            </a:extLst>
          </p:cNvPr>
          <p:cNvPicPr>
            <a:picLocks noChangeAspect="1"/>
          </p:cNvPicPr>
          <p:nvPr/>
        </p:nvPicPr>
        <p:blipFill>
          <a:blip r:embed="rId3"/>
          <a:stretch>
            <a:fillRect/>
          </a:stretch>
        </p:blipFill>
        <p:spPr>
          <a:xfrm>
            <a:off x="5659496" y="1754632"/>
            <a:ext cx="3022596" cy="2421952"/>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53F640E2-E516-4897-B36A-F319F6758D05}"/>
              </a:ext>
            </a:extLst>
          </p:cNvPr>
          <p:cNvPicPr>
            <a:picLocks noChangeAspect="1"/>
          </p:cNvPicPr>
          <p:nvPr/>
        </p:nvPicPr>
        <p:blipFill>
          <a:blip r:embed="rId4"/>
          <a:stretch>
            <a:fillRect/>
          </a:stretch>
        </p:blipFill>
        <p:spPr>
          <a:xfrm>
            <a:off x="8840881" y="1754632"/>
            <a:ext cx="3055881" cy="3348736"/>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424E1792-A10C-4E99-A5C5-8041914F3D75}"/>
              </a:ext>
            </a:extLst>
          </p:cNvPr>
          <p:cNvSpPr txBox="1"/>
          <p:nvPr/>
        </p:nvSpPr>
        <p:spPr>
          <a:xfrm>
            <a:off x="6097239" y="1329370"/>
            <a:ext cx="2167260"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Create user workflow</a:t>
            </a:r>
          </a:p>
        </p:txBody>
      </p:sp>
      <p:sp>
        <p:nvSpPr>
          <p:cNvPr id="7" name="TextBox 6">
            <a:extLst>
              <a:ext uri="{FF2B5EF4-FFF2-40B4-BE49-F238E27FC236}">
                <a16:creationId xmlns:a16="http://schemas.microsoft.com/office/drawing/2014/main" id="{2C9F7333-4CD7-4947-B1EA-A9FE3F8AC62C}"/>
              </a:ext>
            </a:extLst>
          </p:cNvPr>
          <p:cNvSpPr txBox="1"/>
          <p:nvPr/>
        </p:nvSpPr>
        <p:spPr>
          <a:xfrm>
            <a:off x="9285191" y="1329369"/>
            <a:ext cx="221855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Update user workflow</a:t>
            </a:r>
          </a:p>
        </p:txBody>
      </p:sp>
    </p:spTree>
    <p:extLst>
      <p:ext uri="{BB962C8B-B14F-4D97-AF65-F5344CB8AC3E}">
        <p14:creationId xmlns:p14="http://schemas.microsoft.com/office/powerpoint/2010/main" val="21939961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34746"/>
            <a:ext cx="5732042" cy="4077729"/>
          </a:xfrm>
        </p:spPr>
        <p:txBody>
          <a:bodyPr>
            <a:normAutofit/>
          </a:bodyPr>
          <a:lstStyle/>
          <a:p>
            <a:pPr lvl="0"/>
            <a:r>
              <a:rPr lang="en-GB" sz="1800" dirty="0"/>
              <a:t>Creating user workflow as the basis:</a:t>
            </a:r>
          </a:p>
          <a:p>
            <a:pPr lvl="1"/>
            <a:r>
              <a:rPr lang="en-GB" sz="1600" dirty="0"/>
              <a:t>If a 409 (conflict) response is returned following a POST (to create the user), then:</a:t>
            </a:r>
          </a:p>
          <a:p>
            <a:pPr lvl="2"/>
            <a:r>
              <a:rPr lang="en-GB" sz="1600" dirty="0"/>
              <a:t>The user either already exists (with the same email)</a:t>
            </a:r>
          </a:p>
          <a:p>
            <a:pPr lvl="2"/>
            <a:r>
              <a:rPr lang="en-GB" sz="1600" dirty="0"/>
              <a:t>Or the email is in use by another user</a:t>
            </a:r>
          </a:p>
          <a:p>
            <a:pPr lvl="1"/>
            <a:r>
              <a:rPr lang="en-GB" sz="1600" dirty="0"/>
              <a:t>Assuming, the email isn’t in use by another user, then just perform a GET/PUT on the user to update the user</a:t>
            </a:r>
          </a:p>
          <a:p>
            <a:pPr lvl="1"/>
            <a:r>
              <a:rPr lang="en-GB" sz="1600" dirty="0"/>
              <a:t>If a 404 (not found) response is returned from the GET, then the email must be in use by another user</a:t>
            </a:r>
          </a:p>
          <a:p>
            <a:pPr lvl="1"/>
            <a:endParaRPr lang="en-GB" sz="1600" dirty="0"/>
          </a:p>
          <a:p>
            <a:pPr lvl="1"/>
            <a:r>
              <a:rPr lang="en-GB" sz="1600" dirty="0"/>
              <a:t>However, the duplicate user ‘_1’ would still be generated if the POST (to create the user) used a different, updated, email address for the user</a:t>
            </a:r>
          </a:p>
          <a:p>
            <a:pPr lvl="2"/>
            <a:r>
              <a:rPr lang="en-GB" sz="1600" dirty="0"/>
              <a:t>This is addressed in part 2…</a:t>
            </a:r>
          </a:p>
          <a:p>
            <a:pPr lvl="2"/>
            <a:endParaRPr lang="en-GB" sz="1600" dirty="0"/>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Creating workflow part 1</a:t>
            </a:r>
            <a:endParaRPr lang="en-GB" sz="2000" b="0" dirty="0"/>
          </a:p>
        </p:txBody>
      </p:sp>
      <p:pic>
        <p:nvPicPr>
          <p:cNvPr id="2" name="Picture 1">
            <a:extLst>
              <a:ext uri="{FF2B5EF4-FFF2-40B4-BE49-F238E27FC236}">
                <a16:creationId xmlns:a16="http://schemas.microsoft.com/office/drawing/2014/main" id="{D5B40BB9-48E2-4C84-90A8-25828D6727FF}"/>
              </a:ext>
            </a:extLst>
          </p:cNvPr>
          <p:cNvPicPr>
            <a:picLocks noChangeAspect="1"/>
          </p:cNvPicPr>
          <p:nvPr/>
        </p:nvPicPr>
        <p:blipFill>
          <a:blip r:embed="rId3"/>
          <a:stretch>
            <a:fillRect/>
          </a:stretch>
        </p:blipFill>
        <p:spPr>
          <a:xfrm>
            <a:off x="6621130" y="385571"/>
            <a:ext cx="4475237" cy="62909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849410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34746"/>
            <a:ext cx="6028684" cy="4392431"/>
          </a:xfrm>
        </p:spPr>
        <p:txBody>
          <a:bodyPr>
            <a:normAutofit lnSpcReduction="10000"/>
          </a:bodyPr>
          <a:lstStyle/>
          <a:p>
            <a:pPr lvl="0"/>
            <a:r>
              <a:rPr lang="en-GB" sz="1800" dirty="0"/>
              <a:t>Creating user workflow as the basis:</a:t>
            </a:r>
          </a:p>
          <a:p>
            <a:pPr lvl="1"/>
            <a:r>
              <a:rPr lang="en-GB" sz="1600" dirty="0"/>
              <a:t>When a duplicate user is detected, we can DELETE the user, only to then update the correct users’ email address</a:t>
            </a:r>
          </a:p>
          <a:p>
            <a:pPr lvl="1"/>
            <a:endParaRPr lang="en-GB" sz="1600" dirty="0"/>
          </a:p>
          <a:p>
            <a:pPr lvl="2"/>
            <a:r>
              <a:rPr lang="en-GB" sz="1600" dirty="0"/>
              <a:t>If the default Identity Provider (</a:t>
            </a:r>
            <a:r>
              <a:rPr lang="en-GB" sz="1600" dirty="0" err="1"/>
              <a:t>IdP</a:t>
            </a:r>
            <a:r>
              <a:rPr lang="en-GB" sz="1600" dirty="0"/>
              <a:t>) is used then a small drawback is the user will receive an email notification welcoming them to SAP Analytics Cloud, just because you’re updated their email address</a:t>
            </a:r>
          </a:p>
          <a:p>
            <a:pPr lvl="2"/>
            <a:r>
              <a:rPr lang="en-GB" sz="1600" dirty="0"/>
              <a:t>The user will receive a welcome email to an account that will only exist for a brief moment</a:t>
            </a:r>
            <a:br>
              <a:rPr lang="en-GB" sz="1600" dirty="0"/>
            </a:br>
            <a:endParaRPr lang="en-GB" sz="1600" dirty="0"/>
          </a:p>
          <a:p>
            <a:pPr lvl="2"/>
            <a:r>
              <a:rPr lang="en-GB" sz="1600" dirty="0"/>
              <a:t>Email notifications are not sent if a custom </a:t>
            </a:r>
            <a:r>
              <a:rPr lang="en-GB" sz="1600" dirty="0" err="1"/>
              <a:t>IdP</a:t>
            </a:r>
            <a:r>
              <a:rPr lang="en-GB" sz="1600" dirty="0"/>
              <a:t> is used</a:t>
            </a:r>
          </a:p>
          <a:p>
            <a:pPr lvl="3"/>
            <a:r>
              <a:rPr lang="en-GB" sz="1400" dirty="0"/>
              <a:t>KBA </a:t>
            </a:r>
            <a:r>
              <a:rPr lang="en-GB" sz="1400" dirty="0">
                <a:hlinkClick r:id="rId3"/>
              </a:rPr>
              <a:t>3043764</a:t>
            </a:r>
            <a:endParaRPr lang="en-GB" sz="1400" dirty="0"/>
          </a:p>
          <a:p>
            <a:pPr lvl="3"/>
            <a:endParaRPr lang="en-GB" sz="1400" dirty="0"/>
          </a:p>
          <a:p>
            <a:pPr lvl="1"/>
            <a:r>
              <a:rPr lang="en-GB" sz="1600" dirty="0"/>
              <a:t>This workflow is further enhanced in the ‘Managing errors’ section of this article</a:t>
            </a:r>
          </a:p>
          <a:p>
            <a:pPr lvl="2"/>
            <a:r>
              <a:rPr lang="en-GB" sz="1600" dirty="0"/>
              <a:t>(The POST /Users can be problematic upon other errors)</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Creating workflow part 2</a:t>
            </a:r>
            <a:endParaRPr lang="en-GB" sz="2000" b="0" dirty="0"/>
          </a:p>
        </p:txBody>
      </p:sp>
      <p:pic>
        <p:nvPicPr>
          <p:cNvPr id="3" name="Picture 2">
            <a:extLst>
              <a:ext uri="{FF2B5EF4-FFF2-40B4-BE49-F238E27FC236}">
                <a16:creationId xmlns:a16="http://schemas.microsoft.com/office/drawing/2014/main" id="{E9A68AAA-51DB-496F-A266-C8D528620BE1}"/>
              </a:ext>
            </a:extLst>
          </p:cNvPr>
          <p:cNvPicPr>
            <a:picLocks noChangeAspect="1"/>
          </p:cNvPicPr>
          <p:nvPr/>
        </p:nvPicPr>
        <p:blipFill>
          <a:blip r:embed="rId4"/>
          <a:stretch>
            <a:fillRect/>
          </a:stretch>
        </p:blipFill>
        <p:spPr>
          <a:xfrm>
            <a:off x="7134307" y="123567"/>
            <a:ext cx="4266861" cy="66953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6319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248930"/>
            <a:ext cx="5199718" cy="3863545"/>
          </a:xfrm>
        </p:spPr>
        <p:txBody>
          <a:bodyPr>
            <a:normAutofit/>
          </a:bodyPr>
          <a:lstStyle/>
          <a:p>
            <a:pPr lvl="0"/>
            <a:r>
              <a:rPr lang="en-GB" sz="1800" dirty="0"/>
              <a:t>Updating user workflow as the basis:</a:t>
            </a:r>
          </a:p>
          <a:p>
            <a:pPr lvl="1"/>
            <a:r>
              <a:rPr lang="en-GB" sz="1600" dirty="0"/>
              <a:t>If a 404 (not found) response is obtained from the GET, then the user doesn’t exist so we should create it</a:t>
            </a:r>
          </a:p>
          <a:p>
            <a:pPr lvl="1"/>
            <a:r>
              <a:rPr lang="en-GB" sz="1600" dirty="0"/>
              <a:t>Given we’ve already read the user, the POST to create the user will only return a 409 (conflict) if the email is in use by another user</a:t>
            </a:r>
          </a:p>
          <a:p>
            <a:pPr lvl="2"/>
            <a:r>
              <a:rPr lang="en-GB" sz="1600" dirty="0"/>
              <a:t>Probably, very unlikely!</a:t>
            </a:r>
          </a:p>
        </p:txBody>
      </p:sp>
      <p:sp>
        <p:nvSpPr>
          <p:cNvPr id="4" name="Title"/>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Updating workflow</a:t>
            </a:r>
            <a:endParaRPr lang="en-GB" sz="2000" b="0" dirty="0"/>
          </a:p>
        </p:txBody>
      </p:sp>
      <p:pic>
        <p:nvPicPr>
          <p:cNvPr id="2" name="Picture 1">
            <a:extLst>
              <a:ext uri="{FF2B5EF4-FFF2-40B4-BE49-F238E27FC236}">
                <a16:creationId xmlns:a16="http://schemas.microsoft.com/office/drawing/2014/main" id="{FC026818-3F43-41A9-8035-3FD97EB76870}"/>
              </a:ext>
            </a:extLst>
          </p:cNvPr>
          <p:cNvPicPr>
            <a:picLocks noChangeAspect="1"/>
          </p:cNvPicPr>
          <p:nvPr/>
        </p:nvPicPr>
        <p:blipFill>
          <a:blip r:embed="rId3"/>
          <a:stretch>
            <a:fillRect/>
          </a:stretch>
        </p:blipFill>
        <p:spPr>
          <a:xfrm>
            <a:off x="5766448" y="1062745"/>
            <a:ext cx="5861300" cy="47325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0724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671744"/>
            <a:ext cx="6285879" cy="2180745"/>
          </a:xfrm>
        </p:spPr>
        <p:txBody>
          <a:bodyPr>
            <a:normAutofit fontScale="92500" lnSpcReduction="10000"/>
          </a:bodyPr>
          <a:lstStyle/>
          <a:p>
            <a:pPr lvl="0"/>
            <a:r>
              <a:rPr lang="en-GB" sz="1800" dirty="0"/>
              <a:t>Updating user workflow as the basis:</a:t>
            </a:r>
          </a:p>
          <a:p>
            <a:pPr lvl="1"/>
            <a:r>
              <a:rPr lang="en-GB" sz="1600" dirty="0"/>
              <a:t>Greatest throughput with the ‘Create workflow’ when at least </a:t>
            </a:r>
            <a:r>
              <a:rPr lang="en-GB" sz="1600" b="1" dirty="0"/>
              <a:t>52% </a:t>
            </a:r>
            <a:r>
              <a:rPr lang="en-GB" sz="1600" dirty="0"/>
              <a:t>of the users are being created, otherwise use ‘Update workflow’</a:t>
            </a:r>
          </a:p>
          <a:p>
            <a:pPr lvl="2"/>
            <a:r>
              <a:rPr lang="en-GB" sz="1600" dirty="0"/>
              <a:t>If updating </a:t>
            </a:r>
            <a:r>
              <a:rPr lang="en-GB" sz="1600" u="sng" dirty="0"/>
              <a:t>email</a:t>
            </a:r>
            <a:r>
              <a:rPr lang="en-GB" sz="1600" dirty="0"/>
              <a:t>, then need at least </a:t>
            </a:r>
            <a:r>
              <a:rPr lang="en-GB" sz="1600" b="1" dirty="0"/>
              <a:t>77%</a:t>
            </a:r>
            <a:r>
              <a:rPr lang="en-GB" sz="1600" dirty="0"/>
              <a:t> of the users are being created users to use the ‘create workflow’</a:t>
            </a:r>
          </a:p>
          <a:p>
            <a:pPr lvl="2"/>
            <a:endParaRPr lang="en-GB" sz="1600" dirty="0"/>
          </a:p>
          <a:p>
            <a:pPr lvl="1"/>
            <a:r>
              <a:rPr lang="en-GB" sz="1600" dirty="0"/>
              <a:t>Don’t use either if you’re just updating the users’ team membership!</a:t>
            </a:r>
          </a:p>
          <a:p>
            <a:pPr lvl="2"/>
            <a:r>
              <a:rPr lang="en-GB" sz="1600" dirty="0"/>
              <a:t>Which is probably the most common property that needs to be updated on-mass</a:t>
            </a:r>
          </a:p>
        </p:txBody>
      </p:sp>
      <p:sp>
        <p:nvSpPr>
          <p:cNvPr id="4" name="Title"/>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Best practices</a:t>
            </a:r>
            <a:endParaRPr lang="en-GB" sz="2000" b="0" dirty="0"/>
          </a:p>
        </p:txBody>
      </p:sp>
      <p:pic>
        <p:nvPicPr>
          <p:cNvPr id="2" name="Picture 1">
            <a:extLst>
              <a:ext uri="{FF2B5EF4-FFF2-40B4-BE49-F238E27FC236}">
                <a16:creationId xmlns:a16="http://schemas.microsoft.com/office/drawing/2014/main" id="{FC026818-3F43-41A9-8035-3FD97EB76870}"/>
              </a:ext>
            </a:extLst>
          </p:cNvPr>
          <p:cNvPicPr>
            <a:picLocks noChangeAspect="1"/>
          </p:cNvPicPr>
          <p:nvPr/>
        </p:nvPicPr>
        <p:blipFill>
          <a:blip r:embed="rId3"/>
          <a:stretch>
            <a:fillRect/>
          </a:stretch>
        </p:blipFill>
        <p:spPr>
          <a:xfrm>
            <a:off x="8713132" y="104464"/>
            <a:ext cx="2977345" cy="2403957"/>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FA115419-6AAF-4E5F-9746-8E779DB52C5E}"/>
              </a:ext>
            </a:extLst>
          </p:cNvPr>
          <p:cNvPicPr>
            <a:picLocks noChangeAspect="1"/>
          </p:cNvPicPr>
          <p:nvPr/>
        </p:nvPicPr>
        <p:blipFill>
          <a:blip r:embed="rId4"/>
          <a:stretch>
            <a:fillRect/>
          </a:stretch>
        </p:blipFill>
        <p:spPr>
          <a:xfrm>
            <a:off x="6789880" y="64093"/>
            <a:ext cx="2356230" cy="3697296"/>
          </a:xfrm>
          <a:prstGeom prst="rect">
            <a:avLst/>
          </a:prstGeom>
          <a:ln>
            <a:noFill/>
          </a:ln>
          <a:effectLst>
            <a:outerShdw blurRad="292100" dist="139700" dir="2700000" algn="tl" rotWithShape="0">
              <a:srgbClr val="333333">
                <a:alpha val="65000"/>
              </a:srgbClr>
            </a:outerShdw>
          </a:effectLst>
        </p:spPr>
      </p:pic>
      <p:graphicFrame>
        <p:nvGraphicFramePr>
          <p:cNvPr id="3" name="Table 5">
            <a:extLst>
              <a:ext uri="{FF2B5EF4-FFF2-40B4-BE49-F238E27FC236}">
                <a16:creationId xmlns:a16="http://schemas.microsoft.com/office/drawing/2014/main" id="{1CAFBBDB-A535-4ED3-9717-E33E9BE7F555}"/>
              </a:ext>
            </a:extLst>
          </p:cNvPr>
          <p:cNvGraphicFramePr>
            <a:graphicFrameLocks noGrp="1"/>
          </p:cNvGraphicFramePr>
          <p:nvPr>
            <p:extLst>
              <p:ext uri="{D42A27DB-BD31-4B8C-83A1-F6EECF244321}">
                <p14:modId xmlns:p14="http://schemas.microsoft.com/office/powerpoint/2010/main" val="570660775"/>
              </p:ext>
            </p:extLst>
          </p:nvPr>
        </p:nvGraphicFramePr>
        <p:xfrm>
          <a:off x="3727938" y="4349579"/>
          <a:ext cx="8059333" cy="2062480"/>
        </p:xfrm>
        <a:graphic>
          <a:graphicData uri="http://schemas.openxmlformats.org/drawingml/2006/table">
            <a:tbl>
              <a:tblPr firstRow="1" bandRow="1">
                <a:tableStyleId>{284E427A-3D55-4303-BF80-6455036E1DE7}</a:tableStyleId>
              </a:tblPr>
              <a:tblGrid>
                <a:gridCol w="3086100">
                  <a:extLst>
                    <a:ext uri="{9D8B030D-6E8A-4147-A177-3AD203B41FA5}">
                      <a16:colId xmlns:a16="http://schemas.microsoft.com/office/drawing/2014/main" val="15489516"/>
                    </a:ext>
                  </a:extLst>
                </a:gridCol>
                <a:gridCol w="2633608">
                  <a:extLst>
                    <a:ext uri="{9D8B030D-6E8A-4147-A177-3AD203B41FA5}">
                      <a16:colId xmlns:a16="http://schemas.microsoft.com/office/drawing/2014/main" val="2316678607"/>
                    </a:ext>
                  </a:extLst>
                </a:gridCol>
                <a:gridCol w="2339625">
                  <a:extLst>
                    <a:ext uri="{9D8B030D-6E8A-4147-A177-3AD203B41FA5}">
                      <a16:colId xmlns:a16="http://schemas.microsoft.com/office/drawing/2014/main" val="1461133856"/>
                    </a:ext>
                  </a:extLst>
                </a:gridCol>
              </a:tblGrid>
              <a:tr h="370840">
                <a:tc>
                  <a:txBody>
                    <a:bodyPr/>
                    <a:lstStyle/>
                    <a:p>
                      <a:pPr algn="r"/>
                      <a:r>
                        <a:rPr lang="en-GB" sz="1600" dirty="0"/>
                        <a:t>Activity</a:t>
                      </a:r>
                    </a:p>
                  </a:txBody>
                  <a:tcPr anchor="ctr"/>
                </a:tc>
                <a:tc>
                  <a:txBody>
                    <a:bodyPr/>
                    <a:lstStyle/>
                    <a:p>
                      <a:pPr algn="ctr"/>
                      <a:r>
                        <a:rPr lang="en-GB" sz="1600" dirty="0"/>
                        <a:t>Create workflow</a:t>
                      </a:r>
                    </a:p>
                  </a:txBody>
                  <a:tcPr anchor="ctr"/>
                </a:tc>
                <a:tc>
                  <a:txBody>
                    <a:bodyPr/>
                    <a:lstStyle/>
                    <a:p>
                      <a:pPr algn="ctr"/>
                      <a:r>
                        <a:rPr lang="en-GB" sz="1600" dirty="0"/>
                        <a:t>Update workflow</a:t>
                      </a:r>
                    </a:p>
                  </a:txBody>
                  <a:tcPr anchor="ctr"/>
                </a:tc>
                <a:extLst>
                  <a:ext uri="{0D108BD9-81ED-4DB2-BD59-A6C34878D82A}">
                    <a16:rowId xmlns:a16="http://schemas.microsoft.com/office/drawing/2014/main" val="1664290802"/>
                  </a:ext>
                </a:extLst>
              </a:tr>
              <a:tr h="370840">
                <a:tc>
                  <a:txBody>
                    <a:bodyPr/>
                    <a:lstStyle/>
                    <a:p>
                      <a:pPr algn="r"/>
                      <a:r>
                        <a:rPr lang="en-GB" sz="1600" dirty="0"/>
                        <a:t>Creating users</a:t>
                      </a:r>
                    </a:p>
                  </a:txBody>
                  <a:tcPr anchor="ctr"/>
                </a:tc>
                <a:tc>
                  <a:txBody>
                    <a:bodyPr/>
                    <a:lstStyle/>
                    <a:p>
                      <a:pPr algn="ctr"/>
                      <a:r>
                        <a:rPr lang="en-GB" sz="1600" b="1" dirty="0"/>
                        <a:t>1.9 seconds / user</a:t>
                      </a:r>
                    </a:p>
                  </a:txBody>
                  <a:tcPr anchor="ctr"/>
                </a:tc>
                <a:tc>
                  <a:txBody>
                    <a:bodyPr/>
                    <a:lstStyle/>
                    <a:p>
                      <a:pPr algn="ctr"/>
                      <a:r>
                        <a:rPr lang="en-GB" sz="1600" dirty="0"/>
                        <a:t>3.7 seconds / user</a:t>
                      </a:r>
                    </a:p>
                  </a:txBody>
                  <a:tcPr anchor="ctr"/>
                </a:tc>
                <a:extLst>
                  <a:ext uri="{0D108BD9-81ED-4DB2-BD59-A6C34878D82A}">
                    <a16:rowId xmlns:a16="http://schemas.microsoft.com/office/drawing/2014/main" val="162647143"/>
                  </a:ext>
                </a:extLst>
              </a:tr>
              <a:tr h="370840">
                <a:tc>
                  <a:txBody>
                    <a:bodyPr/>
                    <a:lstStyle/>
                    <a:p>
                      <a:pPr algn="r"/>
                      <a:r>
                        <a:rPr lang="en-GB" sz="1600" dirty="0"/>
                        <a:t>Updating users (not email)</a:t>
                      </a:r>
                    </a:p>
                  </a:txBody>
                  <a:tcPr anchor="ctr"/>
                </a:tc>
                <a:tc>
                  <a:txBody>
                    <a:bodyPr/>
                    <a:lstStyle/>
                    <a:p>
                      <a:pPr algn="ctr"/>
                      <a:r>
                        <a:rPr lang="en-GB" sz="1600" dirty="0"/>
                        <a:t>4.9 seconds / user</a:t>
                      </a:r>
                    </a:p>
                  </a:txBody>
                  <a:tcPr anchor="ctr"/>
                </a:tc>
                <a:tc row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b="1" dirty="0"/>
                        <a:t>3 seconds / user</a:t>
                      </a:r>
                    </a:p>
                  </a:txBody>
                  <a:tcPr anchor="ctr"/>
                </a:tc>
                <a:extLst>
                  <a:ext uri="{0D108BD9-81ED-4DB2-BD59-A6C34878D82A}">
                    <a16:rowId xmlns:a16="http://schemas.microsoft.com/office/drawing/2014/main" val="3145967086"/>
                  </a:ext>
                </a:extLst>
              </a:tr>
              <a:tr h="370840">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Updating users’ email</a:t>
                      </a:r>
                    </a:p>
                  </a:txBody>
                  <a:tcPr anchor="ctr"/>
                </a:tc>
                <a:tc>
                  <a:txBody>
                    <a:bodyPr/>
                    <a:lstStyle/>
                    <a:p>
                      <a:pPr algn="ctr"/>
                      <a:r>
                        <a:rPr lang="en-GB" sz="1600" dirty="0"/>
                        <a:t>9.2 seconds / user</a:t>
                      </a:r>
                    </a:p>
                  </a:txBody>
                  <a:tcPr anchor="ctr"/>
                </a:tc>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294398365"/>
                  </a:ext>
                </a:extLst>
              </a:tr>
              <a:tr h="370840">
                <a:tc>
                  <a:txBody>
                    <a:bodyPr/>
                    <a:lstStyle/>
                    <a:p>
                      <a:pPr algn="r"/>
                      <a:r>
                        <a:rPr lang="en-GB" sz="1600" dirty="0"/>
                        <a:t>Updating users</a:t>
                      </a:r>
                      <a:br>
                        <a:rPr lang="en-GB" sz="1600" dirty="0"/>
                      </a:br>
                      <a:r>
                        <a:rPr lang="en-GB" sz="1600" dirty="0"/>
                        <a:t>(that don’t need an update!)</a:t>
                      </a:r>
                    </a:p>
                  </a:txBody>
                  <a:tcPr anchor="ctr"/>
                </a:tc>
                <a:tc>
                  <a:txBody>
                    <a:bodyPr/>
                    <a:lstStyle/>
                    <a:p>
                      <a:pPr algn="ctr"/>
                      <a:r>
                        <a:rPr lang="en-GB" sz="1600" dirty="0"/>
                        <a:t>2.8 seconds / user</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b="1" dirty="0"/>
                        <a:t>1.2 seconds / user</a:t>
                      </a:r>
                    </a:p>
                  </a:txBody>
                  <a:tcPr anchor="ctr"/>
                </a:tc>
                <a:extLst>
                  <a:ext uri="{0D108BD9-81ED-4DB2-BD59-A6C34878D82A}">
                    <a16:rowId xmlns:a16="http://schemas.microsoft.com/office/drawing/2014/main" val="1308285669"/>
                  </a:ext>
                </a:extLst>
              </a:tr>
            </a:tbl>
          </a:graphicData>
        </a:graphic>
      </p:graphicFrame>
      <p:sp>
        <p:nvSpPr>
          <p:cNvPr id="7" name="Scroll: Vertical 6">
            <a:extLst>
              <a:ext uri="{FF2B5EF4-FFF2-40B4-BE49-F238E27FC236}">
                <a16:creationId xmlns:a16="http://schemas.microsoft.com/office/drawing/2014/main" id="{E892E672-F791-467E-876A-195154F2B4FF}"/>
              </a:ext>
            </a:extLst>
          </p:cNvPr>
          <p:cNvSpPr/>
          <p:nvPr/>
        </p:nvSpPr>
        <p:spPr bwMode="gray">
          <a:xfrm>
            <a:off x="581876" y="5052388"/>
            <a:ext cx="2899877" cy="724158"/>
          </a:xfrm>
          <a:prstGeom prst="verticalScroll">
            <a:avLst/>
          </a:prstGeom>
          <a:solidFill>
            <a:schemeClr val="accent5">
              <a:lumMod val="40000"/>
              <a:lumOff val="60000"/>
            </a:schemeClr>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Test comparison based on ‘empty’ SAC Service, the difference is greater with more users registered</a:t>
            </a:r>
          </a:p>
        </p:txBody>
      </p:sp>
      <p:sp>
        <p:nvSpPr>
          <p:cNvPr id="6" name="Arrow: Up-Down 5">
            <a:extLst>
              <a:ext uri="{FF2B5EF4-FFF2-40B4-BE49-F238E27FC236}">
                <a16:creationId xmlns:a16="http://schemas.microsoft.com/office/drawing/2014/main" id="{99984367-5A5E-45AB-90E3-B1FB8FCC7D8C}"/>
              </a:ext>
            </a:extLst>
          </p:cNvPr>
          <p:cNvSpPr/>
          <p:nvPr/>
        </p:nvSpPr>
        <p:spPr bwMode="gray">
          <a:xfrm>
            <a:off x="10270671" y="2645229"/>
            <a:ext cx="489857" cy="1704350"/>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 name="Arrow: Up-Down 8">
            <a:extLst>
              <a:ext uri="{FF2B5EF4-FFF2-40B4-BE49-F238E27FC236}">
                <a16:creationId xmlns:a16="http://schemas.microsoft.com/office/drawing/2014/main" id="{BD7221F7-15BE-4CC0-866D-493F8E834809}"/>
              </a:ext>
            </a:extLst>
          </p:cNvPr>
          <p:cNvSpPr/>
          <p:nvPr/>
        </p:nvSpPr>
        <p:spPr bwMode="gray">
          <a:xfrm>
            <a:off x="7773454" y="3633489"/>
            <a:ext cx="489857" cy="677108"/>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6997015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3507983"/>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4727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620000"/>
            <a:ext cx="11186477" cy="4734000"/>
          </a:xfrm>
        </p:spPr>
        <p:txBody>
          <a:bodyPr>
            <a:normAutofit fontScale="85000" lnSpcReduction="20000"/>
          </a:bodyPr>
          <a:lstStyle/>
          <a:p>
            <a:r>
              <a:rPr lang="en-GB" dirty="0"/>
              <a:t>Common use-cases for developing a solution for this API</a:t>
            </a:r>
          </a:p>
          <a:p>
            <a:pPr lvl="1"/>
            <a:r>
              <a:rPr lang="en-GB" dirty="0"/>
              <a:t>Need to build integration with a Provisioning Solution or a custom solution to</a:t>
            </a:r>
          </a:p>
          <a:p>
            <a:pPr lvl="2"/>
            <a:r>
              <a:rPr lang="en-GB" dirty="0"/>
              <a:t>Create users</a:t>
            </a:r>
          </a:p>
          <a:p>
            <a:pPr lvl="2"/>
            <a:r>
              <a:rPr lang="en-GB" dirty="0"/>
              <a:t>Manage team membership</a:t>
            </a:r>
          </a:p>
          <a:p>
            <a:pPr lvl="2"/>
            <a:r>
              <a:rPr lang="en-GB" dirty="0"/>
              <a:t>Delete users, for example ones that haven’t used the Service for a while</a:t>
            </a:r>
          </a:p>
          <a:p>
            <a:pPr lvl="2"/>
            <a:endParaRPr lang="en-GB" dirty="0"/>
          </a:p>
          <a:p>
            <a:pPr lvl="2"/>
            <a:r>
              <a:rPr lang="en-GB" dirty="0"/>
              <a:t>Using an API for mass user management can be more efficient and less error prone</a:t>
            </a:r>
          </a:p>
          <a:p>
            <a:pPr lvl="2"/>
            <a:r>
              <a:rPr lang="en-GB" dirty="0"/>
              <a:t>Creating users can be automated, even when no provisioning solution is used by enabling ‘automatic user creation’ as part of the SAML Single-Sign-On. However there are times users need to be created before they login:</a:t>
            </a:r>
          </a:p>
          <a:p>
            <a:pPr lvl="3"/>
            <a:r>
              <a:rPr lang="en-GB" dirty="0"/>
              <a:t>For example, to receive a publication, (though external recipients are supported, it may be more desirable to have them as registered users within the service)</a:t>
            </a:r>
          </a:p>
          <a:p>
            <a:pPr lvl="2"/>
            <a:endParaRPr lang="en-GB" dirty="0"/>
          </a:p>
          <a:p>
            <a:pPr lvl="1"/>
            <a:r>
              <a:rPr lang="en-GB" dirty="0"/>
              <a:t>Synchronising users’ team membership with a Provisioning Solution</a:t>
            </a:r>
          </a:p>
          <a:p>
            <a:pPr lvl="2"/>
            <a:r>
              <a:rPr lang="en-GB" dirty="0"/>
              <a:t>as something caused the two systems to be out of sync with each other</a:t>
            </a:r>
          </a:p>
          <a:p>
            <a:pPr lvl="1"/>
            <a:endParaRPr lang="en-GB" dirty="0"/>
          </a:p>
          <a:p>
            <a:pPr lvl="1"/>
            <a:r>
              <a:rPr lang="en-GB" dirty="0"/>
              <a:t>Examples of solutions that pre-integration with SAP Analytics Cloud:</a:t>
            </a:r>
          </a:p>
          <a:p>
            <a:pPr lvl="2"/>
            <a:r>
              <a:rPr lang="en-GB" dirty="0">
                <a:hlinkClick r:id="rId3"/>
              </a:rPr>
              <a:t>SAP Cloud Identity Access Governance (IAG) solution</a:t>
            </a:r>
            <a:endParaRPr lang="en-GB" dirty="0"/>
          </a:p>
          <a:p>
            <a:pPr lvl="2"/>
            <a:r>
              <a:rPr lang="en-GB" dirty="0">
                <a:hlinkClick r:id="rId4"/>
              </a:rPr>
              <a:t>SAP Cloud Identify Services – Identity Provisioning solution</a:t>
            </a:r>
            <a:r>
              <a:rPr lang="en-GB" dirty="0"/>
              <a:t> </a:t>
            </a:r>
          </a:p>
          <a:p>
            <a:pPr lvl="2"/>
            <a:r>
              <a:rPr lang="en-GB" dirty="0"/>
              <a:t>You still need to invest development effort in their configuring, but you won’t need to program the SAC API</a:t>
            </a:r>
          </a:p>
          <a:p>
            <a:pPr lvl="2"/>
            <a:r>
              <a:rPr lang="en-GB" dirty="0"/>
              <a:t>Both have restrictions</a:t>
            </a:r>
          </a:p>
        </p:txBody>
      </p:sp>
      <p:sp>
        <p:nvSpPr>
          <p:cNvPr id="4" name="Title"/>
          <p:cNvSpPr>
            <a:spLocks noGrp="1"/>
          </p:cNvSpPr>
          <p:nvPr>
            <p:ph type="title"/>
          </p:nvPr>
        </p:nvSpPr>
        <p:spPr>
          <a:xfrm>
            <a:off x="504001" y="504000"/>
            <a:ext cx="11186476" cy="677108"/>
          </a:xfrm>
        </p:spPr>
        <p:txBody>
          <a:bodyPr/>
          <a:lstStyle/>
          <a:p>
            <a:r>
              <a:rPr lang="en-GB"/>
              <a:t>Introduction to the SAP Analytics Cloud SCIM API</a:t>
            </a:r>
            <a:br>
              <a:rPr lang="en-GB"/>
            </a:br>
            <a:r>
              <a:rPr lang="en-GB" sz="2000" b="0"/>
              <a:t>Common use-cases</a:t>
            </a:r>
            <a:endParaRPr lang="en-GB" b="0" dirty="0"/>
          </a:p>
        </p:txBody>
      </p:sp>
      <p:pic>
        <p:nvPicPr>
          <p:cNvPr id="8" name="Picture 7">
            <a:extLst>
              <a:ext uri="{FF2B5EF4-FFF2-40B4-BE49-F238E27FC236}">
                <a16:creationId xmlns:a16="http://schemas.microsoft.com/office/drawing/2014/main" id="{C7CC0B17-32DA-4236-A961-A453B9A195DC}"/>
              </a:ext>
            </a:extLst>
          </p:cNvPr>
          <p:cNvPicPr>
            <a:picLocks noChangeAspect="1"/>
          </p:cNvPicPr>
          <p:nvPr/>
        </p:nvPicPr>
        <p:blipFill>
          <a:blip r:embed="rId5"/>
          <a:stretch>
            <a:fillRect/>
          </a:stretch>
        </p:blipFill>
        <p:spPr>
          <a:xfrm>
            <a:off x="10578394" y="1620000"/>
            <a:ext cx="854356" cy="105838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8F6D8BB-1593-44FE-A543-F1D89FB1680B}"/>
              </a:ext>
            </a:extLst>
          </p:cNvPr>
          <p:cNvPicPr>
            <a:picLocks noChangeAspect="1"/>
          </p:cNvPicPr>
          <p:nvPr/>
        </p:nvPicPr>
        <p:blipFill>
          <a:blip r:embed="rId6"/>
          <a:stretch>
            <a:fillRect/>
          </a:stretch>
        </p:blipFill>
        <p:spPr>
          <a:xfrm>
            <a:off x="9490209" y="1581746"/>
            <a:ext cx="733216" cy="1096636"/>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C28DFD12-36B3-4E87-845F-E87D8932002D}"/>
              </a:ext>
            </a:extLst>
          </p:cNvPr>
          <p:cNvPicPr>
            <a:picLocks noChangeAspect="1"/>
          </p:cNvPicPr>
          <p:nvPr/>
        </p:nvPicPr>
        <p:blipFill>
          <a:blip r:embed="rId7"/>
          <a:stretch>
            <a:fillRect/>
          </a:stretch>
        </p:blipFill>
        <p:spPr>
          <a:xfrm>
            <a:off x="8371963" y="1586586"/>
            <a:ext cx="758719" cy="10775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6438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Combining </a:t>
            </a:r>
            <a:r>
              <a:rPr lang="en-GB">
                <a:solidFill>
                  <a:schemeClr val="accent1"/>
                </a:solidFill>
              </a:rPr>
              <a:t>workflows</a:t>
            </a:r>
            <a:br>
              <a:rPr lang="en-GB">
                <a:solidFill>
                  <a:schemeClr val="accent1"/>
                </a:solidFill>
              </a:rPr>
            </a:br>
            <a:r>
              <a:rPr lang="en-GB">
                <a:solidFill>
                  <a:schemeClr val="accent1"/>
                </a:solidFill>
              </a:rPr>
              <a:t>to obtain predictable User IDs</a:t>
            </a:r>
            <a:endParaRPr lang="en-GB" dirty="0"/>
          </a:p>
        </p:txBody>
      </p:sp>
      <p:pic>
        <p:nvPicPr>
          <p:cNvPr id="6" name="Picture Placeholder 5">
            <a:extLst>
              <a:ext uri="{FF2B5EF4-FFF2-40B4-BE49-F238E27FC236}">
                <a16:creationId xmlns:a16="http://schemas.microsoft.com/office/drawing/2014/main" id="{8CB0CE35-F46F-495F-BC3C-8161394062F4}"/>
              </a:ext>
            </a:extLst>
          </p:cNvPr>
          <p:cNvPicPr>
            <a:picLocks noGrp="1" noChangeAspect="1"/>
          </p:cNvPicPr>
          <p:nvPr>
            <p:ph type="pic" sz="quarter" idx="12"/>
          </p:nvPr>
        </p:nvPicPr>
        <p:blipFill>
          <a:blip r:embed="rId3"/>
          <a:srcRect t="17190" b="17190"/>
          <a:stretch>
            <a:fillRect/>
          </a:stretch>
        </p:blipFill>
        <p:spPr/>
      </p:pic>
    </p:spTree>
    <p:extLst>
      <p:ext uri="{BB962C8B-B14F-4D97-AF65-F5344CB8AC3E}">
        <p14:creationId xmlns:p14="http://schemas.microsoft.com/office/powerpoint/2010/main" val="19991757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DB672F-4157-49C4-A77F-F5AA4F0374AA}"/>
              </a:ext>
            </a:extLst>
          </p:cNvPr>
          <p:cNvPicPr>
            <a:picLocks noChangeAspect="1"/>
          </p:cNvPicPr>
          <p:nvPr/>
        </p:nvPicPr>
        <p:blipFill>
          <a:blip r:embed="rId3"/>
          <a:stretch>
            <a:fillRect/>
          </a:stretch>
        </p:blipFill>
        <p:spPr>
          <a:xfrm>
            <a:off x="6857485" y="172115"/>
            <a:ext cx="5234580" cy="5464057"/>
          </a:xfrm>
          <a:prstGeom prst="rect">
            <a:avLst/>
          </a:prstGeom>
          <a:ln>
            <a:noFill/>
          </a:ln>
          <a:effectLst>
            <a:outerShdw blurRad="292100" dist="139700" dir="2700000" algn="tl" rotWithShape="0">
              <a:srgbClr val="333333">
                <a:alpha val="65000"/>
              </a:srgbClr>
            </a:outerShdw>
          </a:effectLst>
        </p:spPr>
      </p:pic>
      <p:sp>
        <p:nvSpPr>
          <p:cNvPr id="9" name="Text Placeholder">
            <a:extLst>
              <a:ext uri="{FF2B5EF4-FFF2-40B4-BE49-F238E27FC236}">
                <a16:creationId xmlns:a16="http://schemas.microsoft.com/office/drawing/2014/main" id="{5D381003-AD11-4B98-91EA-B43803796AC8}"/>
              </a:ext>
            </a:extLst>
          </p:cNvPr>
          <p:cNvSpPr txBox="1">
            <a:spLocks/>
          </p:cNvSpPr>
          <p:nvPr/>
        </p:nvSpPr>
        <p:spPr bwMode="black">
          <a:xfrm>
            <a:off x="437137" y="1315793"/>
            <a:ext cx="7047396" cy="5370091"/>
          </a:xfrm>
          <a:prstGeom prst="rect">
            <a:avLst/>
          </a:prstGeom>
        </p:spPr>
        <p:txBody>
          <a:bodyPr vert="horz" lIns="0" tIns="0" rIns="0" bIns="0" rtlCol="0">
            <a:normAutofit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400" dirty="0"/>
              <a:t>When creating the user the </a:t>
            </a:r>
            <a:r>
              <a:rPr lang="en-GB" sz="1400" b="1" dirty="0" err="1"/>
              <a:t>userName</a:t>
            </a:r>
            <a:r>
              <a:rPr lang="en-GB" sz="1400" dirty="0"/>
              <a:t> must match that of the email</a:t>
            </a:r>
          </a:p>
          <a:p>
            <a:pPr lvl="1"/>
            <a:r>
              <a:rPr lang="en-GB" sz="1400" dirty="0"/>
              <a:t>The </a:t>
            </a:r>
            <a:r>
              <a:rPr lang="en-GB" sz="1400" b="1" dirty="0" err="1"/>
              <a:t>userName</a:t>
            </a:r>
            <a:r>
              <a:rPr lang="en-GB" sz="1400" dirty="0"/>
              <a:t> (and the </a:t>
            </a:r>
            <a:r>
              <a:rPr lang="en-GB" sz="1400" b="1" dirty="0"/>
              <a:t>path /</a:t>
            </a:r>
            <a:r>
              <a:rPr lang="en-GB" sz="1400" b="1" dirty="0" err="1"/>
              <a:t>api</a:t>
            </a:r>
            <a:r>
              <a:rPr lang="en-GB" sz="1400" b="1" dirty="0"/>
              <a:t>/v1/</a:t>
            </a:r>
            <a:r>
              <a:rPr lang="en-GB" sz="1400" b="1" dirty="0" err="1"/>
              <a:t>scim</a:t>
            </a:r>
            <a:r>
              <a:rPr lang="en-GB" sz="1400" b="1" dirty="0"/>
              <a:t>/Users/{</a:t>
            </a:r>
            <a:r>
              <a:rPr lang="en-GB" sz="1400" b="1" dirty="0" err="1"/>
              <a:t>userId</a:t>
            </a:r>
            <a:r>
              <a:rPr lang="en-GB" sz="1400" b="1" dirty="0"/>
              <a:t>}</a:t>
            </a:r>
            <a:r>
              <a:rPr lang="en-GB" sz="1400" dirty="0"/>
              <a:t>) allocated will be based on the email up to the ‘</a:t>
            </a:r>
            <a:r>
              <a:rPr lang="en-GB" sz="1400" b="1" dirty="0"/>
              <a:t>@</a:t>
            </a:r>
            <a:r>
              <a:rPr lang="en-GB" sz="1400" dirty="0"/>
              <a:t>’, and certain characters removed</a:t>
            </a:r>
          </a:p>
          <a:p>
            <a:pPr lvl="2"/>
            <a:r>
              <a:rPr lang="en-GB" sz="1400" dirty="0"/>
              <a:t>For example </a:t>
            </a:r>
            <a:r>
              <a:rPr lang="en-GB" sz="1400" b="1" dirty="0"/>
              <a:t>first.last@myorg.org </a:t>
            </a:r>
            <a:r>
              <a:rPr lang="en-GB" sz="1400" dirty="0"/>
              <a:t>will be </a:t>
            </a:r>
            <a:r>
              <a:rPr lang="en-GB" sz="1400" b="1" dirty="0" err="1"/>
              <a:t>firstlast</a:t>
            </a:r>
            <a:endParaRPr lang="en-GB" sz="1400" b="1" dirty="0"/>
          </a:p>
          <a:p>
            <a:pPr lvl="2"/>
            <a:r>
              <a:rPr lang="en-GB" sz="1400" dirty="0"/>
              <a:t>A long email will truncate the username as </a:t>
            </a:r>
            <a:r>
              <a:rPr lang="en-GB" sz="1400" b="1" dirty="0" err="1"/>
              <a:t>userName</a:t>
            </a:r>
            <a:r>
              <a:rPr lang="en-GB" sz="1400" dirty="0"/>
              <a:t> has max 20 characters</a:t>
            </a:r>
          </a:p>
          <a:p>
            <a:pPr lvl="1"/>
            <a:r>
              <a:rPr lang="en-GB" sz="1400" dirty="0"/>
              <a:t>But there’s often a need to have the </a:t>
            </a:r>
            <a:r>
              <a:rPr lang="en-GB" sz="1400" b="1" dirty="0" err="1"/>
              <a:t>userName</a:t>
            </a:r>
            <a:r>
              <a:rPr lang="en-GB" sz="1400" dirty="0"/>
              <a:t> to be more predicable and known by other systems</a:t>
            </a:r>
          </a:p>
          <a:p>
            <a:pPr lvl="1"/>
            <a:r>
              <a:rPr lang="en-GB" sz="1400" dirty="0"/>
              <a:t>As a workaround (as suggested by an SAP community member):</a:t>
            </a:r>
          </a:p>
          <a:p>
            <a:pPr lvl="1"/>
            <a:r>
              <a:rPr lang="en-GB" sz="1400" dirty="0"/>
              <a:t>A) create the user, but with the wrong email! </a:t>
            </a:r>
            <a:r>
              <a:rPr lang="en-GB" sz="1400" b="1" dirty="0" err="1"/>
              <a:t>userid</a:t>
            </a:r>
            <a:r>
              <a:rPr lang="en-GB" sz="1400" b="1" dirty="0"/>
              <a:t>@...</a:t>
            </a:r>
          </a:p>
          <a:p>
            <a:pPr lvl="2"/>
            <a:r>
              <a:rPr lang="en-GB" sz="1400" dirty="0"/>
              <a:t>This will allow SAC to allocate the </a:t>
            </a:r>
            <a:r>
              <a:rPr lang="en-GB" sz="1400" b="1" dirty="0" err="1"/>
              <a:t>userName</a:t>
            </a:r>
            <a:r>
              <a:rPr lang="en-GB" sz="1400" dirty="0"/>
              <a:t> “MATTHEW1”</a:t>
            </a:r>
          </a:p>
          <a:p>
            <a:pPr lvl="1"/>
            <a:r>
              <a:rPr lang="en-GB" sz="1400" dirty="0"/>
              <a:t>B) read the user to obtain a list of default roles added to the user after the user was created (we don’t want to drop them when we do C)</a:t>
            </a:r>
          </a:p>
          <a:p>
            <a:pPr lvl="1"/>
            <a:r>
              <a:rPr lang="en-GB" sz="1400" dirty="0"/>
              <a:t>C) update the user with the ‘right’ </a:t>
            </a:r>
            <a:r>
              <a:rPr lang="en-GB" sz="1400" b="1" dirty="0"/>
              <a:t>email</a:t>
            </a:r>
          </a:p>
          <a:p>
            <a:pPr lvl="2"/>
            <a:r>
              <a:rPr lang="en-GB" sz="1400" dirty="0"/>
              <a:t>Now the user has been created, we </a:t>
            </a:r>
            <a:r>
              <a:rPr lang="en-GB" sz="1400" u="sng" dirty="0"/>
              <a:t>can</a:t>
            </a:r>
            <a:r>
              <a:rPr lang="en-GB" sz="1400" dirty="0"/>
              <a:t> change the </a:t>
            </a:r>
            <a:r>
              <a:rPr lang="en-GB" sz="1400" b="1" dirty="0"/>
              <a:t>email</a:t>
            </a:r>
            <a:br>
              <a:rPr lang="en-GB" sz="1400" b="1" dirty="0"/>
            </a:br>
            <a:r>
              <a:rPr lang="en-GB" sz="1400" dirty="0"/>
              <a:t>(unlike </a:t>
            </a:r>
            <a:r>
              <a:rPr lang="en-GB" sz="1400" b="1" dirty="0" err="1"/>
              <a:t>userName</a:t>
            </a:r>
            <a:r>
              <a:rPr lang="en-GB" sz="1400" b="1" dirty="0"/>
              <a:t> </a:t>
            </a:r>
            <a:r>
              <a:rPr lang="en-GB" sz="1400" dirty="0"/>
              <a:t>which we can’t change)</a:t>
            </a:r>
            <a:endParaRPr lang="en-GB" sz="1400" b="1" dirty="0"/>
          </a:p>
          <a:p>
            <a:pPr lvl="1"/>
            <a:r>
              <a:rPr lang="en-GB" sz="1400" dirty="0"/>
              <a:t>We had to create the user with the wrong email, just so the </a:t>
            </a:r>
            <a:r>
              <a:rPr lang="en-GB" sz="1400" b="1" dirty="0" err="1"/>
              <a:t>userName</a:t>
            </a:r>
            <a:r>
              <a:rPr lang="en-GB" sz="1400" dirty="0"/>
              <a:t> becomes what we want it to be, not what SAC tells us it should be! Then, we update the </a:t>
            </a:r>
            <a:r>
              <a:rPr lang="en-GB" sz="1400" b="1" dirty="0"/>
              <a:t>email</a:t>
            </a:r>
            <a:r>
              <a:rPr lang="en-GB" sz="1400" dirty="0"/>
              <a:t>, keeping the </a:t>
            </a:r>
            <a:r>
              <a:rPr lang="en-GB" sz="1400" b="1" dirty="0" err="1"/>
              <a:t>userName</a:t>
            </a:r>
            <a:r>
              <a:rPr lang="en-GB" sz="1400" dirty="0"/>
              <a:t> untouched</a:t>
            </a:r>
          </a:p>
          <a:p>
            <a:pPr lvl="1"/>
            <a:r>
              <a:rPr lang="en-GB" sz="1400" dirty="0"/>
              <a:t>A  drawback of using this workflow, to update a user, will always create a new user that will need to be deleted, so the ‘update-create’ workflow is then needed to ensure highest throughput</a:t>
            </a:r>
          </a:p>
          <a:p>
            <a:pPr lvl="1"/>
            <a:r>
              <a:rPr lang="en-GB" sz="1400" dirty="0"/>
              <a:t>(Sample scripts 13x supports this workflow)</a:t>
            </a:r>
          </a:p>
        </p:txBody>
      </p:sp>
      <p:sp>
        <p:nvSpPr>
          <p:cNvPr id="12" name="Arrow: Right 11">
            <a:extLst>
              <a:ext uri="{FF2B5EF4-FFF2-40B4-BE49-F238E27FC236}">
                <a16:creationId xmlns:a16="http://schemas.microsoft.com/office/drawing/2014/main" id="{5D0275E1-2503-475F-869B-8999CF668372}"/>
              </a:ext>
            </a:extLst>
          </p:cNvPr>
          <p:cNvSpPr/>
          <p:nvPr/>
        </p:nvSpPr>
        <p:spPr bwMode="gray">
          <a:xfrm rot="531079">
            <a:off x="7709770" y="216057"/>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A</a:t>
            </a:r>
          </a:p>
        </p:txBody>
      </p:sp>
      <p:sp>
        <p:nvSpPr>
          <p:cNvPr id="13" name="Arrow: Right 12">
            <a:extLst>
              <a:ext uri="{FF2B5EF4-FFF2-40B4-BE49-F238E27FC236}">
                <a16:creationId xmlns:a16="http://schemas.microsoft.com/office/drawing/2014/main" id="{305C824C-6428-4FFE-86FD-3E1620C1C05A}"/>
              </a:ext>
            </a:extLst>
          </p:cNvPr>
          <p:cNvSpPr/>
          <p:nvPr/>
        </p:nvSpPr>
        <p:spPr bwMode="gray">
          <a:xfrm rot="531079">
            <a:off x="8363776" y="2278504"/>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B</a:t>
            </a:r>
          </a:p>
        </p:txBody>
      </p:sp>
      <p:sp>
        <p:nvSpPr>
          <p:cNvPr id="14" name="Arrow: Right 13">
            <a:extLst>
              <a:ext uri="{FF2B5EF4-FFF2-40B4-BE49-F238E27FC236}">
                <a16:creationId xmlns:a16="http://schemas.microsoft.com/office/drawing/2014/main" id="{E89E2A38-253C-4B4F-9051-D51288262682}"/>
              </a:ext>
            </a:extLst>
          </p:cNvPr>
          <p:cNvSpPr/>
          <p:nvPr/>
        </p:nvSpPr>
        <p:spPr bwMode="gray">
          <a:xfrm rot="531079">
            <a:off x="7524314" y="4171719"/>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C</a:t>
            </a:r>
          </a:p>
        </p:txBody>
      </p:sp>
      <p:sp>
        <p:nvSpPr>
          <p:cNvPr id="10" name="Title">
            <a:extLst>
              <a:ext uri="{FF2B5EF4-FFF2-40B4-BE49-F238E27FC236}">
                <a16:creationId xmlns:a16="http://schemas.microsoft.com/office/drawing/2014/main" id="{758EA97D-F0B0-4CEA-9A58-88B3A19321E2}"/>
              </a:ext>
            </a:extLst>
          </p:cNvPr>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To obtain predicable userName when using SAML email</a:t>
            </a:r>
            <a:endParaRPr lang="en-GB" sz="2000" b="0" dirty="0"/>
          </a:p>
        </p:txBody>
      </p:sp>
    </p:spTree>
    <p:extLst>
      <p:ext uri="{BB962C8B-B14F-4D97-AF65-F5344CB8AC3E}">
        <p14:creationId xmlns:p14="http://schemas.microsoft.com/office/powerpoint/2010/main" val="29989851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a:extLst>
              <a:ext uri="{FF2B5EF4-FFF2-40B4-BE49-F238E27FC236}">
                <a16:creationId xmlns:a16="http://schemas.microsoft.com/office/drawing/2014/main" id="{5D381003-AD11-4B98-91EA-B43803796AC8}"/>
              </a:ext>
            </a:extLst>
          </p:cNvPr>
          <p:cNvSpPr txBox="1">
            <a:spLocks/>
          </p:cNvSpPr>
          <p:nvPr/>
        </p:nvSpPr>
        <p:spPr bwMode="black">
          <a:xfrm>
            <a:off x="437137" y="1379483"/>
            <a:ext cx="6657346" cy="5306401"/>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400" dirty="0"/>
              <a:t>The ‘update-create’ workflow for this becomes as shown</a:t>
            </a:r>
          </a:p>
          <a:p>
            <a:pPr lvl="1"/>
            <a:r>
              <a:rPr lang="en-GB" sz="1400" dirty="0"/>
              <a:t>Possible ‘gotcha’ with these workflows is any default role could change the ‘Business Intelligence License Type’ and the GET/PUT pair could undo this if you test or change that property</a:t>
            </a:r>
          </a:p>
          <a:p>
            <a:pPr lvl="1"/>
            <a:endParaRPr lang="en-GB" sz="1400" dirty="0"/>
          </a:p>
          <a:p>
            <a:pPr lvl="1"/>
            <a:r>
              <a:rPr lang="en-GB" sz="1400" dirty="0"/>
              <a:t>(Sample scripts 23x support workflow)</a:t>
            </a:r>
          </a:p>
        </p:txBody>
      </p:sp>
      <p:sp>
        <p:nvSpPr>
          <p:cNvPr id="10" name="Title">
            <a:extLst>
              <a:ext uri="{FF2B5EF4-FFF2-40B4-BE49-F238E27FC236}">
                <a16:creationId xmlns:a16="http://schemas.microsoft.com/office/drawing/2014/main" id="{758EA97D-F0B0-4CEA-9A58-88B3A19321E2}"/>
              </a:ext>
            </a:extLst>
          </p:cNvPr>
          <p:cNvSpPr>
            <a:spLocks noGrp="1"/>
          </p:cNvSpPr>
          <p:nvPr>
            <p:ph type="title"/>
          </p:nvPr>
        </p:nvSpPr>
        <p:spPr>
          <a:xfrm>
            <a:off x="504001" y="504000"/>
            <a:ext cx="11186476" cy="677108"/>
          </a:xfrm>
        </p:spPr>
        <p:txBody>
          <a:bodyPr/>
          <a:lstStyle/>
          <a:p>
            <a:r>
              <a:rPr lang="en-GB"/>
              <a:t>Combining create and update workflows</a:t>
            </a:r>
            <a:br>
              <a:rPr lang="en-GB"/>
            </a:br>
            <a:r>
              <a:rPr lang="en-GB" sz="2000" b="0"/>
              <a:t>To obtain predicable userName when using SAML email</a:t>
            </a:r>
            <a:endParaRPr lang="en-GB" sz="2000" b="0" dirty="0"/>
          </a:p>
        </p:txBody>
      </p:sp>
      <p:pic>
        <p:nvPicPr>
          <p:cNvPr id="2" name="Picture 1">
            <a:extLst>
              <a:ext uri="{FF2B5EF4-FFF2-40B4-BE49-F238E27FC236}">
                <a16:creationId xmlns:a16="http://schemas.microsoft.com/office/drawing/2014/main" id="{699C0103-1583-49FD-8B66-0AB247A9C998}"/>
              </a:ext>
            </a:extLst>
          </p:cNvPr>
          <p:cNvPicPr>
            <a:picLocks noChangeAspect="1"/>
          </p:cNvPicPr>
          <p:nvPr/>
        </p:nvPicPr>
        <p:blipFill>
          <a:blip r:embed="rId3"/>
          <a:stretch>
            <a:fillRect/>
          </a:stretch>
        </p:blipFill>
        <p:spPr>
          <a:xfrm>
            <a:off x="5730292" y="2007061"/>
            <a:ext cx="5834061" cy="42246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65692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3832173"/>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643508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Team </a:t>
            </a:r>
            <a:r>
              <a:rPr lang="en-GB">
                <a:solidFill>
                  <a:schemeClr val="accent1"/>
                </a:solidFill>
              </a:rPr>
              <a:t>updates</a:t>
            </a:r>
            <a:endParaRPr lang="en-GB" dirty="0"/>
          </a:p>
        </p:txBody>
      </p:sp>
      <p:pic>
        <p:nvPicPr>
          <p:cNvPr id="6" name="Picture Placeholder 5">
            <a:extLst>
              <a:ext uri="{FF2B5EF4-FFF2-40B4-BE49-F238E27FC236}">
                <a16:creationId xmlns:a16="http://schemas.microsoft.com/office/drawing/2014/main" id="{C32DF26F-EF2C-4AD0-ADA7-2F4D1D85C9B3}"/>
              </a:ext>
            </a:extLst>
          </p:cNvPr>
          <p:cNvPicPr>
            <a:picLocks noGrp="1" noChangeAspect="1"/>
          </p:cNvPicPr>
          <p:nvPr>
            <p:ph type="pic" sz="quarter" idx="12"/>
          </p:nvPr>
        </p:nvPicPr>
        <p:blipFill rotWithShape="1">
          <a:blip r:embed="rId3"/>
          <a:srcRect t="32236" b="22142"/>
          <a:stretch/>
        </p:blipFill>
        <p:spPr>
          <a:xfrm>
            <a:off x="0" y="3192164"/>
            <a:ext cx="12195175" cy="3665836"/>
          </a:xfrm>
        </p:spPr>
      </p:pic>
    </p:spTree>
    <p:extLst>
      <p:ext uri="{BB962C8B-B14F-4D97-AF65-F5344CB8AC3E}">
        <p14:creationId xmlns:p14="http://schemas.microsoft.com/office/powerpoint/2010/main" val="5759615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4594630"/>
            <a:ext cx="5918396" cy="1722602"/>
          </a:xfrm>
        </p:spPr>
        <p:txBody>
          <a:bodyPr>
            <a:normAutofit/>
          </a:bodyPr>
          <a:lstStyle/>
          <a:p>
            <a:pPr lvl="0"/>
            <a:r>
              <a:rPr lang="en-GB" sz="1800" dirty="0"/>
              <a:t>Updating teams:</a:t>
            </a:r>
          </a:p>
          <a:p>
            <a:pPr lvl="1"/>
            <a:r>
              <a:rPr lang="en-GB" sz="1600" dirty="0"/>
              <a:t>Always a GET/PUT request pair</a:t>
            </a:r>
          </a:p>
          <a:p>
            <a:pPr lvl="2"/>
            <a:r>
              <a:rPr lang="en-GB" sz="1600" dirty="0"/>
              <a:t>GET reads the current membership</a:t>
            </a:r>
          </a:p>
          <a:p>
            <a:pPr lvl="2"/>
            <a:r>
              <a:rPr lang="en-GB" sz="1600" dirty="0"/>
              <a:t>PUT writes back the new membership</a:t>
            </a:r>
          </a:p>
          <a:p>
            <a:pPr lvl="1"/>
            <a:r>
              <a:rPr lang="en-GB" sz="1600" dirty="0"/>
              <a:t>There’s currently no API to perform a PATCH operation to add or remove individual users or roles (see roadmap!)</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Overview</a:t>
            </a:r>
            <a:endParaRPr lang="en-GB" sz="2000" b="0" dirty="0"/>
          </a:p>
        </p:txBody>
      </p:sp>
      <p:pic>
        <p:nvPicPr>
          <p:cNvPr id="8" name="Picture 7">
            <a:extLst>
              <a:ext uri="{FF2B5EF4-FFF2-40B4-BE49-F238E27FC236}">
                <a16:creationId xmlns:a16="http://schemas.microsoft.com/office/drawing/2014/main" id="{9DF6A7D8-B031-4735-8DFA-B4419D0D2EFD}"/>
              </a:ext>
            </a:extLst>
          </p:cNvPr>
          <p:cNvPicPr>
            <a:picLocks noChangeAspect="1"/>
          </p:cNvPicPr>
          <p:nvPr/>
        </p:nvPicPr>
        <p:blipFill rotWithShape="1">
          <a:blip r:embed="rId3"/>
          <a:srcRect r="5437"/>
          <a:stretch/>
        </p:blipFill>
        <p:spPr>
          <a:xfrm>
            <a:off x="9814556" y="1404230"/>
            <a:ext cx="2027386" cy="2729377"/>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35EB541-3EC7-4226-A36E-3874D82934CD}"/>
              </a:ext>
            </a:extLst>
          </p:cNvPr>
          <p:cNvPicPr>
            <a:picLocks noChangeAspect="1"/>
          </p:cNvPicPr>
          <p:nvPr/>
        </p:nvPicPr>
        <p:blipFill>
          <a:blip r:embed="rId4"/>
          <a:stretch>
            <a:fillRect/>
          </a:stretch>
        </p:blipFill>
        <p:spPr>
          <a:xfrm>
            <a:off x="6725850" y="436956"/>
            <a:ext cx="903606" cy="111939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7BED3CBB-5F8A-47CE-8056-0BE63995ABFD}"/>
              </a:ext>
            </a:extLst>
          </p:cNvPr>
          <p:cNvPicPr>
            <a:picLocks noChangeAspect="1"/>
          </p:cNvPicPr>
          <p:nvPr/>
        </p:nvPicPr>
        <p:blipFill>
          <a:blip r:embed="rId5"/>
          <a:stretch>
            <a:fillRect/>
          </a:stretch>
        </p:blipFill>
        <p:spPr>
          <a:xfrm>
            <a:off x="5227903" y="463486"/>
            <a:ext cx="748431" cy="111939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8863D191-66F6-4F36-9C5F-48DD6B5C8C62}"/>
              </a:ext>
            </a:extLst>
          </p:cNvPr>
          <p:cNvPicPr>
            <a:picLocks noChangeAspect="1"/>
          </p:cNvPicPr>
          <p:nvPr/>
        </p:nvPicPr>
        <p:blipFill>
          <a:blip r:embed="rId6"/>
          <a:stretch>
            <a:fillRect/>
          </a:stretch>
        </p:blipFill>
        <p:spPr>
          <a:xfrm>
            <a:off x="8428876" y="436956"/>
            <a:ext cx="788211" cy="1119392"/>
          </a:xfrm>
          <a:prstGeom prst="rect">
            <a:avLst/>
          </a:prstGeom>
          <a:ln>
            <a:noFill/>
          </a:ln>
          <a:effectLst>
            <a:outerShdw blurRad="292100" dist="139700" dir="2700000" algn="tl" rotWithShape="0">
              <a:srgbClr val="333333">
                <a:alpha val="65000"/>
              </a:srgbClr>
            </a:outerShdw>
          </a:effectLst>
        </p:spPr>
      </p:pic>
      <p:sp>
        <p:nvSpPr>
          <p:cNvPr id="13" name="Arrow: Right 12">
            <a:extLst>
              <a:ext uri="{FF2B5EF4-FFF2-40B4-BE49-F238E27FC236}">
                <a16:creationId xmlns:a16="http://schemas.microsoft.com/office/drawing/2014/main" id="{221D4F85-8B4D-4B70-9419-F692CFFEDDFC}"/>
              </a:ext>
            </a:extLst>
          </p:cNvPr>
          <p:cNvSpPr/>
          <p:nvPr/>
        </p:nvSpPr>
        <p:spPr bwMode="gray">
          <a:xfrm>
            <a:off x="6534192" y="2495192"/>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users as members of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4" name="Arrow: Right 13">
            <a:extLst>
              <a:ext uri="{FF2B5EF4-FFF2-40B4-BE49-F238E27FC236}">
                <a16:creationId xmlns:a16="http://schemas.microsoft.com/office/drawing/2014/main" id="{06DB6D75-471A-4B1F-A374-614172D6D826}"/>
              </a:ext>
            </a:extLst>
          </p:cNvPr>
          <p:cNvSpPr/>
          <p:nvPr/>
        </p:nvSpPr>
        <p:spPr bwMode="gray">
          <a:xfrm>
            <a:off x="6534192" y="3531917"/>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400" b="0" i="0" u="none" strike="noStrike" kern="0" cap="none" spc="0" normalizeH="0" baseline="0" noProof="0" dirty="0">
                <a:effectLst/>
                <a:uLnTx/>
                <a:uFillTx/>
                <a:ea typeface="Arial Unicode MS" pitchFamily="34" charset="-128"/>
                <a:cs typeface="Arial Unicode MS" pitchFamily="34" charset="-128"/>
              </a:rPr>
              <a:t>Delete Team</a:t>
            </a:r>
          </a:p>
        </p:txBody>
      </p:sp>
      <p:sp>
        <p:nvSpPr>
          <p:cNvPr id="15" name="Arrow: Right 14">
            <a:extLst>
              <a:ext uri="{FF2B5EF4-FFF2-40B4-BE49-F238E27FC236}">
                <a16:creationId xmlns:a16="http://schemas.microsoft.com/office/drawing/2014/main" id="{4CEF4866-85EB-40FB-9C90-312A5CC210CA}"/>
              </a:ext>
            </a:extLst>
          </p:cNvPr>
          <p:cNvSpPr/>
          <p:nvPr/>
        </p:nvSpPr>
        <p:spPr bwMode="gray">
          <a:xfrm>
            <a:off x="6534192" y="2993254"/>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6" name="Arrow: Right 15">
            <a:extLst>
              <a:ext uri="{FF2B5EF4-FFF2-40B4-BE49-F238E27FC236}">
                <a16:creationId xmlns:a16="http://schemas.microsoft.com/office/drawing/2014/main" id="{89E67F3D-8375-4200-AB45-E7B24642D1A6}"/>
              </a:ext>
            </a:extLst>
          </p:cNvPr>
          <p:cNvSpPr/>
          <p:nvPr/>
        </p:nvSpPr>
        <p:spPr bwMode="gray">
          <a:xfrm>
            <a:off x="6534192" y="1993136"/>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Create Empty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7" name="Arrow: Right 16">
            <a:extLst>
              <a:ext uri="{FF2B5EF4-FFF2-40B4-BE49-F238E27FC236}">
                <a16:creationId xmlns:a16="http://schemas.microsoft.com/office/drawing/2014/main" id="{12BF3569-06D9-4163-AB8E-B3C686EE2109}"/>
              </a:ext>
            </a:extLst>
          </p:cNvPr>
          <p:cNvSpPr/>
          <p:nvPr/>
        </p:nvSpPr>
        <p:spPr bwMode="gray">
          <a:xfrm>
            <a:off x="4104795" y="2997248"/>
            <a:ext cx="2356980"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which (multiple) Roles,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8" name="Arrow: Right 17">
            <a:extLst>
              <a:ext uri="{FF2B5EF4-FFF2-40B4-BE49-F238E27FC236}">
                <a16:creationId xmlns:a16="http://schemas.microsoft.com/office/drawing/2014/main" id="{37ADA401-3390-497B-BFBC-FA92359C3913}"/>
              </a:ext>
            </a:extLst>
          </p:cNvPr>
          <p:cNvSpPr/>
          <p:nvPr/>
        </p:nvSpPr>
        <p:spPr bwMode="gray">
          <a:xfrm>
            <a:off x="4715437" y="1378780"/>
            <a:ext cx="1716294"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Roles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9" name="Arrow: Right 18">
            <a:extLst>
              <a:ext uri="{FF2B5EF4-FFF2-40B4-BE49-F238E27FC236}">
                <a16:creationId xmlns:a16="http://schemas.microsoft.com/office/drawing/2014/main" id="{28753D25-31BB-4341-B118-60368E03E0C5}"/>
              </a:ext>
            </a:extLst>
          </p:cNvPr>
          <p:cNvSpPr/>
          <p:nvPr/>
        </p:nvSpPr>
        <p:spPr bwMode="gray">
          <a:xfrm>
            <a:off x="6422397" y="1369441"/>
            <a:ext cx="1716294"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Teams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0" name="Arrow: Right 19">
            <a:extLst>
              <a:ext uri="{FF2B5EF4-FFF2-40B4-BE49-F238E27FC236}">
                <a16:creationId xmlns:a16="http://schemas.microsoft.com/office/drawing/2014/main" id="{B07723B3-8379-4B66-BCB0-A099DEE7CB1D}"/>
              </a:ext>
            </a:extLst>
          </p:cNvPr>
          <p:cNvSpPr/>
          <p:nvPr/>
        </p:nvSpPr>
        <p:spPr bwMode="gray">
          <a:xfrm>
            <a:off x="4726046" y="2486635"/>
            <a:ext cx="1716295"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roles the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1" name="Arrow: Right 20">
            <a:extLst>
              <a:ext uri="{FF2B5EF4-FFF2-40B4-BE49-F238E27FC236}">
                <a16:creationId xmlns:a16="http://schemas.microsoft.com/office/drawing/2014/main" id="{51098691-937B-4A7C-BB14-169DE001B35F}"/>
              </a:ext>
            </a:extLst>
          </p:cNvPr>
          <p:cNvSpPr/>
          <p:nvPr/>
        </p:nvSpPr>
        <p:spPr bwMode="gray">
          <a:xfrm>
            <a:off x="8137640" y="3000576"/>
            <a:ext cx="1860206"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multiple users to/from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id="{5205F669-8282-4D89-A0B2-F6D74D4866DA}"/>
              </a:ext>
            </a:extLst>
          </p:cNvPr>
          <p:cNvPicPr>
            <a:picLocks noChangeAspect="1"/>
          </p:cNvPicPr>
          <p:nvPr/>
        </p:nvPicPr>
        <p:blipFill>
          <a:blip r:embed="rId7"/>
          <a:stretch>
            <a:fillRect/>
          </a:stretch>
        </p:blipFill>
        <p:spPr>
          <a:xfrm>
            <a:off x="379311" y="1413644"/>
            <a:ext cx="3279421" cy="3037191"/>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A9154D34-AC08-4A76-9CAF-A9BB45D5DA16}"/>
              </a:ext>
            </a:extLst>
          </p:cNvPr>
          <p:cNvPicPr>
            <a:picLocks noChangeAspect="1"/>
          </p:cNvPicPr>
          <p:nvPr/>
        </p:nvPicPr>
        <p:blipFill>
          <a:blip r:embed="rId8"/>
          <a:stretch>
            <a:fillRect/>
          </a:stretch>
        </p:blipFill>
        <p:spPr>
          <a:xfrm>
            <a:off x="6821215" y="4792981"/>
            <a:ext cx="4791744" cy="14194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69714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92407"/>
            <a:ext cx="4076237" cy="3886361"/>
          </a:xfrm>
        </p:spPr>
        <p:txBody>
          <a:bodyPr>
            <a:normAutofit/>
          </a:bodyPr>
          <a:lstStyle/>
          <a:p>
            <a:pPr lvl="0"/>
            <a:r>
              <a:rPr lang="en-GB" sz="1800" dirty="0"/>
              <a:t>Updating team user membership:</a:t>
            </a:r>
          </a:p>
          <a:p>
            <a:pPr lvl="1"/>
            <a:r>
              <a:rPr lang="en-GB" sz="1600" dirty="0"/>
              <a:t>GET/PUT request pair</a:t>
            </a:r>
          </a:p>
          <a:p>
            <a:pPr lvl="1"/>
            <a:r>
              <a:rPr lang="en-GB" sz="1600" dirty="0"/>
              <a:t>Requires logic on the client-side to add/remove members to/from the members array as appropriate </a:t>
            </a:r>
          </a:p>
          <a:p>
            <a:pPr lvl="1"/>
            <a:r>
              <a:rPr lang="en-GB" sz="1600" dirty="0"/>
              <a:t>The PUT contains ALL the members</a:t>
            </a:r>
          </a:p>
          <a:p>
            <a:pPr lvl="1"/>
            <a:r>
              <a:rPr lang="en-GB" sz="1600" dirty="0"/>
              <a:t>The PUT response is similar to the GET response, in that it returns the team definition with all its members and roles</a:t>
            </a:r>
          </a:p>
          <a:p>
            <a:pPr lvl="2"/>
            <a:r>
              <a:rPr lang="en-GB" sz="1600" dirty="0"/>
              <a:t>Can be handy to check all members have been added</a:t>
            </a:r>
          </a:p>
          <a:p>
            <a:pPr lvl="1"/>
            <a:r>
              <a:rPr lang="en-GB" sz="1600" dirty="0"/>
              <a:t>Updating applies to both members and roles of the team</a:t>
            </a:r>
          </a:p>
          <a:p>
            <a:pPr lvl="1"/>
            <a:endParaRPr lang="en-GB" sz="1600" dirty="0"/>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Basics</a:t>
            </a:r>
            <a:endParaRPr lang="en-GB" sz="2000" b="0" dirty="0"/>
          </a:p>
        </p:txBody>
      </p:sp>
      <p:pic>
        <p:nvPicPr>
          <p:cNvPr id="23" name="Picture 22">
            <a:extLst>
              <a:ext uri="{FF2B5EF4-FFF2-40B4-BE49-F238E27FC236}">
                <a16:creationId xmlns:a16="http://schemas.microsoft.com/office/drawing/2014/main" id="{45155ECB-A1DF-4BD6-B030-ABA4CBA9FF30}"/>
              </a:ext>
            </a:extLst>
          </p:cNvPr>
          <p:cNvPicPr>
            <a:picLocks noChangeAspect="1"/>
          </p:cNvPicPr>
          <p:nvPr/>
        </p:nvPicPr>
        <p:blipFill>
          <a:blip r:embed="rId3"/>
          <a:stretch>
            <a:fillRect/>
          </a:stretch>
        </p:blipFill>
        <p:spPr>
          <a:xfrm>
            <a:off x="5489287" y="4611624"/>
            <a:ext cx="5881984" cy="1742376"/>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5F3CDB94-FEC4-4980-B71F-5AC08DD6ABDE}"/>
              </a:ext>
            </a:extLst>
          </p:cNvPr>
          <p:cNvPicPr>
            <a:picLocks noChangeAspect="1"/>
          </p:cNvPicPr>
          <p:nvPr/>
        </p:nvPicPr>
        <p:blipFill>
          <a:blip r:embed="rId4"/>
          <a:stretch>
            <a:fillRect/>
          </a:stretch>
        </p:blipFill>
        <p:spPr>
          <a:xfrm>
            <a:off x="5115698" y="624655"/>
            <a:ext cx="6839584" cy="35426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664520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92408"/>
            <a:ext cx="4371033" cy="2488923"/>
          </a:xfrm>
        </p:spPr>
        <p:txBody>
          <a:bodyPr>
            <a:normAutofit/>
          </a:bodyPr>
          <a:lstStyle/>
          <a:p>
            <a:pPr lvl="0"/>
            <a:r>
              <a:rPr lang="en-GB" sz="1800" dirty="0"/>
              <a:t>Updating team membership:</a:t>
            </a:r>
          </a:p>
          <a:p>
            <a:pPr lvl="1"/>
            <a:r>
              <a:rPr lang="en-GB" sz="1600" dirty="0"/>
              <a:t>Always update the team with all team members in one operation </a:t>
            </a:r>
          </a:p>
          <a:p>
            <a:pPr lvl="2"/>
            <a:r>
              <a:rPr lang="en-GB" sz="1600" dirty="0"/>
              <a:t>rather than updating a team for each user</a:t>
            </a:r>
          </a:p>
          <a:p>
            <a:pPr lvl="1"/>
            <a:r>
              <a:rPr lang="en-GB" sz="1600" dirty="0"/>
              <a:t>Same applies for roles a team is a member of</a:t>
            </a:r>
          </a:p>
          <a:p>
            <a:pPr lvl="1"/>
            <a:endParaRPr lang="en-GB" sz="1600" dirty="0"/>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Best practice</a:t>
            </a:r>
            <a:endParaRPr lang="en-GB" sz="2000" b="0" dirty="0"/>
          </a:p>
        </p:txBody>
      </p:sp>
      <p:pic>
        <p:nvPicPr>
          <p:cNvPr id="3" name="Picture 2">
            <a:extLst>
              <a:ext uri="{FF2B5EF4-FFF2-40B4-BE49-F238E27FC236}">
                <a16:creationId xmlns:a16="http://schemas.microsoft.com/office/drawing/2014/main" id="{C3C6B8FD-6A78-4F42-BB74-98FA374D9A92}"/>
              </a:ext>
            </a:extLst>
          </p:cNvPr>
          <p:cNvPicPr>
            <a:picLocks noChangeAspect="1"/>
          </p:cNvPicPr>
          <p:nvPr/>
        </p:nvPicPr>
        <p:blipFill>
          <a:blip r:embed="rId3"/>
          <a:stretch>
            <a:fillRect/>
          </a:stretch>
        </p:blipFill>
        <p:spPr>
          <a:xfrm>
            <a:off x="5257484" y="-70136"/>
            <a:ext cx="5967627" cy="3200711"/>
          </a:xfrm>
          <a:prstGeom prst="rect">
            <a:avLst/>
          </a:prstGeom>
          <a:ln>
            <a:noFill/>
          </a:ln>
          <a:effectLst>
            <a:outerShdw blurRad="292100" dist="139700" dir="2700000" algn="tl" rotWithShape="0">
              <a:srgbClr val="333333">
                <a:alpha val="65000"/>
              </a:srgbClr>
            </a:outerShdw>
          </a:effectLst>
        </p:spPr>
      </p:pic>
      <p:sp>
        <p:nvSpPr>
          <p:cNvPr id="7" name="Arrow: Up-Down 6">
            <a:extLst>
              <a:ext uri="{FF2B5EF4-FFF2-40B4-BE49-F238E27FC236}">
                <a16:creationId xmlns:a16="http://schemas.microsoft.com/office/drawing/2014/main" id="{237D677D-617E-4C38-BBC4-3A7546C16C27}"/>
              </a:ext>
            </a:extLst>
          </p:cNvPr>
          <p:cNvSpPr/>
          <p:nvPr/>
        </p:nvSpPr>
        <p:spPr bwMode="gray">
          <a:xfrm>
            <a:off x="5972646" y="3201914"/>
            <a:ext cx="489857" cy="677108"/>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8" name="Text Placeholder">
            <a:extLst>
              <a:ext uri="{FF2B5EF4-FFF2-40B4-BE49-F238E27FC236}">
                <a16:creationId xmlns:a16="http://schemas.microsoft.com/office/drawing/2014/main" id="{25469EC4-D789-42B1-A9EA-A0731EF924FF}"/>
              </a:ext>
            </a:extLst>
          </p:cNvPr>
          <p:cNvSpPr txBox="1">
            <a:spLocks/>
          </p:cNvSpPr>
          <p:nvPr/>
        </p:nvSpPr>
        <p:spPr bwMode="black">
          <a:xfrm>
            <a:off x="4580238" y="3950362"/>
            <a:ext cx="3830635" cy="2668896"/>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1 = 8 requests</a:t>
            </a:r>
          </a:p>
          <a:p>
            <a:pPr lvl="2"/>
            <a:r>
              <a:rPr lang="en-GB" sz="1600" dirty="0"/>
              <a:t>Each user has a GET/PUT</a:t>
            </a:r>
          </a:p>
          <a:p>
            <a:pPr lvl="1"/>
            <a:r>
              <a:rPr lang="en-GB" sz="1600" b="1" dirty="0"/>
              <a:t>Requests = 2 x users </a:t>
            </a:r>
          </a:p>
          <a:p>
            <a:pPr lvl="2"/>
            <a:endParaRPr lang="en-GB" sz="1600" dirty="0"/>
          </a:p>
        </p:txBody>
      </p:sp>
      <p:sp>
        <p:nvSpPr>
          <p:cNvPr id="9" name="Text Placeholder">
            <a:extLst>
              <a:ext uri="{FF2B5EF4-FFF2-40B4-BE49-F238E27FC236}">
                <a16:creationId xmlns:a16="http://schemas.microsoft.com/office/drawing/2014/main" id="{717507C5-74E1-4A98-99BA-A387A2F1C9BC}"/>
              </a:ext>
            </a:extLst>
          </p:cNvPr>
          <p:cNvSpPr txBox="1">
            <a:spLocks/>
          </p:cNvSpPr>
          <p:nvPr/>
        </p:nvSpPr>
        <p:spPr bwMode="black">
          <a:xfrm>
            <a:off x="8475832" y="3950359"/>
            <a:ext cx="3569987" cy="2668896"/>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Workflow 2 = 2 requests</a:t>
            </a:r>
          </a:p>
          <a:p>
            <a:pPr lvl="2"/>
            <a:r>
              <a:rPr lang="en-GB" sz="1600" dirty="0"/>
              <a:t>Each team has a GET/PUT </a:t>
            </a:r>
          </a:p>
          <a:p>
            <a:pPr lvl="1"/>
            <a:r>
              <a:rPr lang="en-GB" sz="1600" b="1" dirty="0"/>
              <a:t>Requests = 2 </a:t>
            </a:r>
          </a:p>
          <a:p>
            <a:pPr lvl="1"/>
            <a:endParaRPr lang="en-GB" sz="1600" b="1" dirty="0"/>
          </a:p>
          <a:p>
            <a:pPr lvl="2"/>
            <a:endParaRPr lang="en-GB" sz="1600" dirty="0"/>
          </a:p>
          <a:p>
            <a:pPr lvl="2"/>
            <a:endParaRPr lang="en-GB" sz="1600" dirty="0"/>
          </a:p>
        </p:txBody>
      </p:sp>
      <p:sp>
        <p:nvSpPr>
          <p:cNvPr id="12" name="Arrow: Up-Down 11">
            <a:extLst>
              <a:ext uri="{FF2B5EF4-FFF2-40B4-BE49-F238E27FC236}">
                <a16:creationId xmlns:a16="http://schemas.microsoft.com/office/drawing/2014/main" id="{156B45F2-ACD4-49D5-BE73-961DBB98B406}"/>
              </a:ext>
            </a:extLst>
          </p:cNvPr>
          <p:cNvSpPr/>
          <p:nvPr/>
        </p:nvSpPr>
        <p:spPr bwMode="gray">
          <a:xfrm>
            <a:off x="9637642" y="954461"/>
            <a:ext cx="489857" cy="2874931"/>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graphicFrame>
        <p:nvGraphicFramePr>
          <p:cNvPr id="13" name="Table 5">
            <a:extLst>
              <a:ext uri="{FF2B5EF4-FFF2-40B4-BE49-F238E27FC236}">
                <a16:creationId xmlns:a16="http://schemas.microsoft.com/office/drawing/2014/main" id="{9A39BA85-682D-44F3-B268-AADA80E1907C}"/>
              </a:ext>
            </a:extLst>
          </p:cNvPr>
          <p:cNvGraphicFramePr>
            <a:graphicFrameLocks noGrp="1"/>
          </p:cNvGraphicFramePr>
          <p:nvPr>
            <p:extLst>
              <p:ext uri="{D42A27DB-BD31-4B8C-83A1-F6EECF244321}">
                <p14:modId xmlns:p14="http://schemas.microsoft.com/office/powerpoint/2010/main" val="316050926"/>
              </p:ext>
            </p:extLst>
          </p:nvPr>
        </p:nvGraphicFramePr>
        <p:xfrm>
          <a:off x="2969568" y="5053635"/>
          <a:ext cx="8255543" cy="1483360"/>
        </p:xfrm>
        <a:graphic>
          <a:graphicData uri="http://schemas.openxmlformats.org/drawingml/2006/table">
            <a:tbl>
              <a:tblPr firstRow="1" bandRow="1">
                <a:tableStyleId>{284E427A-3D55-4303-BF80-6455036E1DE7}</a:tableStyleId>
              </a:tblPr>
              <a:tblGrid>
                <a:gridCol w="3218180">
                  <a:extLst>
                    <a:ext uri="{9D8B030D-6E8A-4147-A177-3AD203B41FA5}">
                      <a16:colId xmlns:a16="http://schemas.microsoft.com/office/drawing/2014/main" val="15489516"/>
                    </a:ext>
                  </a:extLst>
                </a:gridCol>
                <a:gridCol w="2514944">
                  <a:extLst>
                    <a:ext uri="{9D8B030D-6E8A-4147-A177-3AD203B41FA5}">
                      <a16:colId xmlns:a16="http://schemas.microsoft.com/office/drawing/2014/main" val="2316678607"/>
                    </a:ext>
                  </a:extLst>
                </a:gridCol>
                <a:gridCol w="2522419">
                  <a:extLst>
                    <a:ext uri="{9D8B030D-6E8A-4147-A177-3AD203B41FA5}">
                      <a16:colId xmlns:a16="http://schemas.microsoft.com/office/drawing/2014/main" val="1461133856"/>
                    </a:ext>
                  </a:extLst>
                </a:gridCol>
              </a:tblGrid>
              <a:tr h="370840">
                <a:tc>
                  <a:txBody>
                    <a:bodyPr/>
                    <a:lstStyle/>
                    <a:p>
                      <a:pPr algn="ctr"/>
                      <a:r>
                        <a:rPr lang="en-GB" sz="1600" dirty="0"/>
                        <a:t>Activity</a:t>
                      </a:r>
                    </a:p>
                  </a:txBody>
                  <a:tcPr anchor="ctr"/>
                </a:tc>
                <a:tc>
                  <a:txBody>
                    <a:bodyPr/>
                    <a:lstStyle/>
                    <a:p>
                      <a:pPr algn="ctr"/>
                      <a:r>
                        <a:rPr lang="en-GB" sz="1600" dirty="0"/>
                        <a:t>Workflow 1</a:t>
                      </a:r>
                    </a:p>
                  </a:txBody>
                  <a:tcPr anchor="ctr"/>
                </a:tc>
                <a:tc>
                  <a:txBody>
                    <a:bodyPr/>
                    <a:lstStyle/>
                    <a:p>
                      <a:pPr algn="ctr"/>
                      <a:r>
                        <a:rPr lang="en-GB" sz="1600" dirty="0"/>
                        <a:t>Workflow 2</a:t>
                      </a:r>
                    </a:p>
                  </a:txBody>
                  <a:tcPr anchor="ctr"/>
                </a:tc>
                <a:extLst>
                  <a:ext uri="{0D108BD9-81ED-4DB2-BD59-A6C34878D82A}">
                    <a16:rowId xmlns:a16="http://schemas.microsoft.com/office/drawing/2014/main" val="1664290802"/>
                  </a:ext>
                </a:extLst>
              </a:tr>
              <a:tr h="370840">
                <a:tc rowSpan="3">
                  <a:txBody>
                    <a:bodyPr/>
                    <a:lstStyle/>
                    <a:p>
                      <a:pPr algn="ctr"/>
                      <a:r>
                        <a:rPr lang="en-GB" sz="1600" dirty="0"/>
                        <a:t>Adding 500 users into a team</a:t>
                      </a:r>
                    </a:p>
                  </a:txBody>
                  <a:tcPr anchor="ctr"/>
                </a:tc>
                <a:tc>
                  <a:txBody>
                    <a:bodyPr/>
                    <a:lstStyle/>
                    <a:p>
                      <a:pPr lvl="0" algn="ctr"/>
                      <a:r>
                        <a:rPr lang="en-GB" sz="1400" b="1"/>
                        <a:t>13mins 14 seconds</a:t>
                      </a:r>
                      <a:endParaRPr lang="en-GB" sz="1400" b="1" dirty="0"/>
                    </a:p>
                  </a:txBody>
                  <a:tcPr anchor="ctr"/>
                </a:tc>
                <a:tc>
                  <a:txBody>
                    <a:bodyPr/>
                    <a:lstStyle/>
                    <a:p>
                      <a:pPr lvl="0" algn="ctr"/>
                      <a:r>
                        <a:rPr lang="en-GB" sz="1400" b="1"/>
                        <a:t>13.1 seconds</a:t>
                      </a:r>
                      <a:endParaRPr lang="en-GB" sz="1400" b="1" dirty="0"/>
                    </a:p>
                  </a:txBody>
                  <a:tcPr anchor="ctr"/>
                </a:tc>
                <a:extLst>
                  <a:ext uri="{0D108BD9-81ED-4DB2-BD59-A6C34878D82A}">
                    <a16:rowId xmlns:a16="http://schemas.microsoft.com/office/drawing/2014/main" val="162647143"/>
                  </a:ext>
                </a:extLst>
              </a:tr>
              <a:tr h="370840">
                <a:tc vMerge="1">
                  <a:txBody>
                    <a:bodyPr/>
                    <a:lstStyle/>
                    <a:p>
                      <a:pPr algn="r"/>
                      <a:endParaRPr lang="en-GB" sz="1800" dirty="0"/>
                    </a:p>
                  </a:txBody>
                  <a:tcPr anchor="ctr"/>
                </a:tc>
                <a:tc>
                  <a:txBody>
                    <a:bodyPr/>
                    <a:lstStyle/>
                    <a:p>
                      <a:pPr lvl="0" algn="ctr"/>
                      <a:r>
                        <a:rPr lang="en-GB" sz="1400" b="1"/>
                        <a:t>~15.9 seconds / user</a:t>
                      </a:r>
                      <a:endParaRPr lang="en-GB" sz="1400" b="1" dirty="0"/>
                    </a:p>
                  </a:txBody>
                  <a:tcPr anchor="ctr"/>
                </a:tc>
                <a:tc>
                  <a:txBody>
                    <a:bodyPr/>
                    <a:lstStyle/>
                    <a:p>
                      <a:pPr lvl="0" algn="ctr"/>
                      <a:r>
                        <a:rPr lang="en-GB" sz="1400" b="1"/>
                        <a:t>~ 0.26 seconds / user</a:t>
                      </a:r>
                      <a:endParaRPr lang="en-GB" sz="1400" b="1" dirty="0"/>
                    </a:p>
                  </a:txBody>
                  <a:tcPr anchor="ctr"/>
                </a:tc>
                <a:extLst>
                  <a:ext uri="{0D108BD9-81ED-4DB2-BD59-A6C34878D82A}">
                    <a16:rowId xmlns:a16="http://schemas.microsoft.com/office/drawing/2014/main" val="3802956860"/>
                  </a:ext>
                </a:extLst>
              </a:tr>
              <a:tr h="370840">
                <a:tc vMerge="1">
                  <a:txBody>
                    <a:bodyPr/>
                    <a:lstStyle/>
                    <a:p>
                      <a:pPr algn="r"/>
                      <a:endParaRPr lang="en-GB" sz="1800" dirty="0"/>
                    </a:p>
                  </a:txBody>
                  <a:tcPr anchor="ctr"/>
                </a:tc>
                <a:tc>
                  <a:txBody>
                    <a:bodyPr/>
                    <a:lstStyle/>
                    <a:p>
                      <a:pPr lvl="0" algn="ctr"/>
                      <a:r>
                        <a:rPr lang="en-GB" sz="1400" b="1"/>
                        <a:t>13 mins 14 sec / team</a:t>
                      </a:r>
                      <a:endParaRPr lang="en-GB" sz="1400" b="1" dirty="0"/>
                    </a:p>
                  </a:txBody>
                  <a:tcPr anchor="ctr"/>
                </a:tc>
                <a:tc>
                  <a:txBody>
                    <a:bodyPr/>
                    <a:lstStyle/>
                    <a:p>
                      <a:pPr lvl="0" algn="ctr"/>
                      <a:r>
                        <a:rPr lang="en-GB" sz="1400" b="1"/>
                        <a:t>13.1 seconds / team</a:t>
                      </a:r>
                      <a:endParaRPr lang="en-GB" sz="1400" b="1" dirty="0"/>
                    </a:p>
                  </a:txBody>
                  <a:tcPr anchor="ctr"/>
                </a:tc>
                <a:extLst>
                  <a:ext uri="{0D108BD9-81ED-4DB2-BD59-A6C34878D82A}">
                    <a16:rowId xmlns:a16="http://schemas.microsoft.com/office/drawing/2014/main" val="480329788"/>
                  </a:ext>
                </a:extLst>
              </a:tr>
            </a:tbl>
          </a:graphicData>
        </a:graphic>
      </p:graphicFrame>
      <p:sp>
        <p:nvSpPr>
          <p:cNvPr id="10" name="Scroll: Vertical 9">
            <a:extLst>
              <a:ext uri="{FF2B5EF4-FFF2-40B4-BE49-F238E27FC236}">
                <a16:creationId xmlns:a16="http://schemas.microsoft.com/office/drawing/2014/main" id="{83A5F497-2D28-4EBB-B6FF-3C6588014D13}"/>
              </a:ext>
            </a:extLst>
          </p:cNvPr>
          <p:cNvSpPr/>
          <p:nvPr/>
        </p:nvSpPr>
        <p:spPr bwMode="gray">
          <a:xfrm>
            <a:off x="422031" y="5492631"/>
            <a:ext cx="2357808" cy="934546"/>
          </a:xfrm>
          <a:prstGeom prst="verticalScroll">
            <a:avLst/>
          </a:prstGeom>
          <a:solidFill>
            <a:schemeClr val="accent5">
              <a:lumMod val="40000"/>
              <a:lumOff val="60000"/>
            </a:schemeClr>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Test comparison based on ‘empty’ SAC Service, the difference is greater with more users registered</a:t>
            </a:r>
          </a:p>
        </p:txBody>
      </p:sp>
    </p:spTree>
    <p:extLst>
      <p:ext uri="{BB962C8B-B14F-4D97-AF65-F5344CB8AC3E}">
        <p14:creationId xmlns:p14="http://schemas.microsoft.com/office/powerpoint/2010/main" val="32488511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1404257"/>
            <a:ext cx="8476714" cy="5242728"/>
          </a:xfrm>
        </p:spPr>
        <p:txBody>
          <a:bodyPr>
            <a:normAutofit fontScale="92500" lnSpcReduction="10000"/>
          </a:bodyPr>
          <a:lstStyle/>
          <a:p>
            <a:pPr lvl="0"/>
            <a:r>
              <a:rPr lang="en-GB" sz="1800" dirty="0"/>
              <a:t>Updating teams:</a:t>
            </a:r>
          </a:p>
          <a:p>
            <a:pPr lvl="1"/>
            <a:r>
              <a:rPr lang="en-GB" sz="1600" dirty="0"/>
              <a:t>Team (/Groups) endpoint is synchronous and subject to 5 minute timeout</a:t>
            </a:r>
          </a:p>
          <a:p>
            <a:pPr lvl="1"/>
            <a:r>
              <a:rPr lang="en-GB" sz="1600" dirty="0"/>
              <a:t>The duration of the PUT call is dependent upon a number of factors:</a:t>
            </a:r>
          </a:p>
          <a:p>
            <a:pPr lvl="2"/>
            <a:r>
              <a:rPr lang="en-GB" sz="1600" dirty="0"/>
              <a:t>Number of users (members) already in the team</a:t>
            </a:r>
          </a:p>
          <a:p>
            <a:pPr lvl="2"/>
            <a:r>
              <a:rPr lang="en-GB" sz="1600" dirty="0"/>
              <a:t>Number of users being added and removed compared to the previous membership</a:t>
            </a:r>
          </a:p>
          <a:p>
            <a:pPr lvl="2"/>
            <a:r>
              <a:rPr lang="en-GB" sz="1600" dirty="0"/>
              <a:t>Number of roles being added and removed compared to the previous membership</a:t>
            </a:r>
          </a:p>
          <a:p>
            <a:pPr lvl="2"/>
            <a:r>
              <a:rPr lang="en-GB" sz="1600" dirty="0"/>
              <a:t>Number of users registered in the SAP Analytics Cloud service, not necessarily a member of any team</a:t>
            </a:r>
          </a:p>
          <a:p>
            <a:pPr lvl="2"/>
            <a:endParaRPr lang="en-GB" sz="1600" dirty="0"/>
          </a:p>
          <a:p>
            <a:pPr lvl="1"/>
            <a:r>
              <a:rPr lang="en-GB" sz="1600" dirty="0"/>
              <a:t>Means</a:t>
            </a:r>
          </a:p>
          <a:p>
            <a:pPr lvl="2"/>
            <a:r>
              <a:rPr lang="en-GB" sz="1600" dirty="0"/>
              <a:t>When adding/removing members</a:t>
            </a:r>
          </a:p>
          <a:p>
            <a:pPr lvl="3"/>
            <a:r>
              <a:rPr lang="en-GB" sz="1400" dirty="0"/>
              <a:t>the greater the number of members in the team, the longer the response time</a:t>
            </a:r>
          </a:p>
          <a:p>
            <a:pPr lvl="3"/>
            <a:r>
              <a:rPr lang="en-GB" sz="1400" dirty="0"/>
              <a:t>the number of roles, has no impact on the response time</a:t>
            </a:r>
          </a:p>
          <a:p>
            <a:pPr lvl="2"/>
            <a:r>
              <a:rPr lang="en-GB" sz="1600" dirty="0"/>
              <a:t>When adding/removing roles:</a:t>
            </a:r>
          </a:p>
          <a:p>
            <a:pPr lvl="3"/>
            <a:r>
              <a:rPr lang="en-GB" sz="1400" dirty="0"/>
              <a:t>the greater the number of members in the team, the longer the response time</a:t>
            </a:r>
          </a:p>
          <a:p>
            <a:pPr lvl="3"/>
            <a:r>
              <a:rPr lang="en-GB" sz="1400" dirty="0"/>
              <a:t>the number of roles, has no impact on the response time</a:t>
            </a:r>
          </a:p>
          <a:p>
            <a:pPr lvl="2"/>
            <a:r>
              <a:rPr lang="en-GB" sz="1600" dirty="0"/>
              <a:t>In turn, this means as more users are added (into the team and also into the Service), the duration will extend</a:t>
            </a:r>
          </a:p>
          <a:p>
            <a:pPr lvl="2"/>
            <a:endParaRPr lang="en-GB" sz="1600" dirty="0"/>
          </a:p>
          <a:p>
            <a:pPr lvl="2"/>
            <a:r>
              <a:rPr lang="en-GB" sz="1600" dirty="0"/>
              <a:t>May need to ‘chunk’ updates made to the team for both members and roles</a:t>
            </a:r>
          </a:p>
          <a:p>
            <a:pPr lvl="2"/>
            <a:r>
              <a:rPr lang="en-GB" sz="1600" dirty="0"/>
              <a:t>Only necessary when the team size &gt; 4,500 users</a:t>
            </a:r>
          </a:p>
          <a:p>
            <a:pPr lvl="1"/>
            <a:endParaRPr lang="en-GB" sz="1600" dirty="0"/>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Teams over 4,500 members</a:t>
            </a:r>
            <a:endParaRPr lang="en-GB" sz="2000" b="0" dirty="0"/>
          </a:p>
        </p:txBody>
      </p:sp>
      <p:pic>
        <p:nvPicPr>
          <p:cNvPr id="3" name="Picture 2">
            <a:extLst>
              <a:ext uri="{FF2B5EF4-FFF2-40B4-BE49-F238E27FC236}">
                <a16:creationId xmlns:a16="http://schemas.microsoft.com/office/drawing/2014/main" id="{F598FED9-6E1F-464B-A0CB-D13689E9C648}"/>
              </a:ext>
            </a:extLst>
          </p:cNvPr>
          <p:cNvPicPr>
            <a:picLocks noChangeAspect="1"/>
          </p:cNvPicPr>
          <p:nvPr/>
        </p:nvPicPr>
        <p:blipFill rotWithShape="1">
          <a:blip r:embed="rId3"/>
          <a:srcRect r="36644"/>
          <a:stretch/>
        </p:blipFill>
        <p:spPr>
          <a:xfrm>
            <a:off x="9153413" y="1606378"/>
            <a:ext cx="2806486" cy="29531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0636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620000"/>
            <a:ext cx="5089493" cy="4716000"/>
          </a:xfrm>
        </p:spPr>
        <p:txBody>
          <a:bodyPr>
            <a:normAutofit fontScale="92500"/>
          </a:bodyPr>
          <a:lstStyle/>
          <a:p>
            <a:pPr lvl="0"/>
            <a:r>
              <a:rPr lang="en-GB" dirty="0"/>
              <a:t>Adding 3,000 users into an empty team</a:t>
            </a:r>
          </a:p>
          <a:p>
            <a:pPr lvl="1"/>
            <a:r>
              <a:rPr lang="en-GB" dirty="0"/>
              <a:t>Need the GET to read the current definition, metadata, </a:t>
            </a:r>
            <a:r>
              <a:rPr lang="en-GB" dirty="0" err="1"/>
              <a:t>displayname</a:t>
            </a:r>
            <a:r>
              <a:rPr lang="en-GB" dirty="0"/>
              <a:t>, roles</a:t>
            </a:r>
          </a:p>
          <a:p>
            <a:pPr lvl="1"/>
            <a:endParaRPr lang="en-GB" dirty="0"/>
          </a:p>
          <a:p>
            <a:pPr lvl="1"/>
            <a:endParaRPr lang="en-GB" dirty="0"/>
          </a:p>
          <a:p>
            <a:pPr lvl="1"/>
            <a:r>
              <a:rPr lang="en-GB" dirty="0"/>
              <a:t>First ‘chunk’ PUT contains the first 1000 users</a:t>
            </a:r>
          </a:p>
          <a:p>
            <a:pPr lvl="1"/>
            <a:r>
              <a:rPr lang="en-GB" dirty="0"/>
              <a:t>Second ‘chunk’ PUT adds in another 1000 users</a:t>
            </a:r>
          </a:p>
          <a:p>
            <a:pPr lvl="1"/>
            <a:r>
              <a:rPr lang="en-GB" dirty="0"/>
              <a:t>Third ‘chunk’ PUT adds the remaining users</a:t>
            </a:r>
          </a:p>
          <a:p>
            <a:pPr lvl="1"/>
            <a:endParaRPr lang="en-GB" dirty="0"/>
          </a:p>
          <a:p>
            <a:pPr lvl="1"/>
            <a:endParaRPr lang="en-GB" dirty="0"/>
          </a:p>
          <a:p>
            <a:pPr lvl="1"/>
            <a:r>
              <a:rPr lang="en-GB" dirty="0"/>
              <a:t>Chunking the update ensures that each request completes within the 5 minute window</a:t>
            </a:r>
          </a:p>
          <a:p>
            <a:pPr lvl="2"/>
            <a:r>
              <a:rPr lang="en-GB" dirty="0"/>
              <a:t>(More on chunk size later)</a:t>
            </a:r>
          </a:p>
          <a:p>
            <a:pPr lvl="2"/>
            <a:r>
              <a:rPr lang="en-GB" dirty="0"/>
              <a:t>This is a slightly silly example as you only need to chunk when the team size is &gt; 4,500 members</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Adding users into a team, chunk example</a:t>
            </a:r>
            <a:endParaRPr lang="en-GB" dirty="0"/>
          </a:p>
        </p:txBody>
      </p:sp>
      <p:pic>
        <p:nvPicPr>
          <p:cNvPr id="5" name="Picture 4">
            <a:extLst>
              <a:ext uri="{FF2B5EF4-FFF2-40B4-BE49-F238E27FC236}">
                <a16:creationId xmlns:a16="http://schemas.microsoft.com/office/drawing/2014/main" id="{2D67096B-0645-450E-AFA1-781F9769ED15}"/>
              </a:ext>
            </a:extLst>
          </p:cNvPr>
          <p:cNvPicPr>
            <a:picLocks noChangeAspect="1"/>
          </p:cNvPicPr>
          <p:nvPr/>
        </p:nvPicPr>
        <p:blipFill>
          <a:blip r:embed="rId3"/>
          <a:stretch>
            <a:fillRect/>
          </a:stretch>
        </p:blipFill>
        <p:spPr>
          <a:xfrm>
            <a:off x="6005738" y="1471612"/>
            <a:ext cx="5457825" cy="39147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8016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942512" y="3757117"/>
            <a:ext cx="5847973" cy="2694782"/>
          </a:xfrm>
        </p:spPr>
        <p:txBody>
          <a:bodyPr>
            <a:normAutofit fontScale="92500" lnSpcReduction="10000"/>
          </a:bodyPr>
          <a:lstStyle/>
          <a:p>
            <a:pPr lvl="0"/>
            <a:r>
              <a:rPr lang="en-GB" sz="1800" dirty="0"/>
              <a:t>Key facts</a:t>
            </a:r>
          </a:p>
          <a:p>
            <a:pPr lvl="1"/>
            <a:r>
              <a:rPr lang="en-GB" sz="1600" dirty="0"/>
              <a:t>It is a non-blocking API</a:t>
            </a:r>
          </a:p>
          <a:p>
            <a:pPr lvl="2">
              <a:lnSpc>
                <a:spcPct val="120000"/>
              </a:lnSpc>
            </a:pPr>
            <a:r>
              <a:rPr lang="en-GB" sz="1600" dirty="0"/>
              <a:t>However, errors are expected if you attempt to update the same objects simultaneously</a:t>
            </a:r>
          </a:p>
          <a:p>
            <a:pPr lvl="2">
              <a:lnSpc>
                <a:spcPct val="120000"/>
              </a:lnSpc>
            </a:pPr>
            <a:r>
              <a:rPr lang="en-GB" sz="1600" dirty="0"/>
              <a:t>For example, updating a Team membership in the User Interface and via the API at the same time could result in:</a:t>
            </a:r>
            <a:br>
              <a:rPr lang="en-GB" sz="1600" dirty="0"/>
            </a:br>
            <a:r>
              <a:rPr lang="en-GB" sz="1200" dirty="0"/>
              <a:t>Response: {"status":500,"message":"Error executing the user/group operation."}</a:t>
            </a:r>
            <a:br>
              <a:rPr lang="en-GB" sz="1200" dirty="0"/>
            </a:br>
            <a:r>
              <a:rPr lang="en-GB" sz="1600" dirty="0"/>
              <a:t>Re-submit the request to resolve</a:t>
            </a:r>
          </a:p>
          <a:p>
            <a:pPr lvl="2">
              <a:lnSpc>
                <a:spcPct val="120000"/>
              </a:lnSpc>
            </a:pPr>
            <a:r>
              <a:rPr lang="en-GB" sz="1600" dirty="0"/>
              <a:t>Parallel operations are allowed</a:t>
            </a:r>
          </a:p>
          <a:p>
            <a:pPr lvl="1"/>
            <a:r>
              <a:rPr lang="en-GB" sz="1600" dirty="0"/>
              <a:t>It is a synchronous API and has a 5 minute timeout</a:t>
            </a:r>
          </a:p>
        </p:txBody>
      </p:sp>
      <p:sp>
        <p:nvSpPr>
          <p:cNvPr id="4" name="Title"/>
          <p:cNvSpPr>
            <a:spLocks noGrp="1"/>
          </p:cNvSpPr>
          <p:nvPr>
            <p:ph type="title"/>
          </p:nvPr>
        </p:nvSpPr>
        <p:spPr>
          <a:xfrm>
            <a:off x="504001" y="504000"/>
            <a:ext cx="11186476" cy="677108"/>
          </a:xfrm>
        </p:spPr>
        <p:txBody>
          <a:bodyPr/>
          <a:lstStyle/>
          <a:p>
            <a:r>
              <a:rPr lang="en-GB"/>
              <a:t>Introduction to the SCIM API</a:t>
            </a:r>
            <a:br>
              <a:rPr lang="en-GB"/>
            </a:br>
            <a:r>
              <a:rPr lang="en-GB" sz="2000" b="0"/>
              <a:t>Key facts, official links and scope</a:t>
            </a:r>
            <a:endParaRPr lang="en-GB" b="0" dirty="0"/>
          </a:p>
        </p:txBody>
      </p:sp>
      <p:pic>
        <p:nvPicPr>
          <p:cNvPr id="2" name="Picture 1">
            <a:extLst>
              <a:ext uri="{FF2B5EF4-FFF2-40B4-BE49-F238E27FC236}">
                <a16:creationId xmlns:a16="http://schemas.microsoft.com/office/drawing/2014/main" id="{E32E31F3-B91C-4C14-8A90-B0DA141CE131}"/>
              </a:ext>
            </a:extLst>
          </p:cNvPr>
          <p:cNvPicPr>
            <a:picLocks noChangeAspect="1"/>
          </p:cNvPicPr>
          <p:nvPr/>
        </p:nvPicPr>
        <p:blipFill>
          <a:blip r:embed="rId3"/>
          <a:stretch>
            <a:fillRect/>
          </a:stretch>
        </p:blipFill>
        <p:spPr>
          <a:xfrm>
            <a:off x="1007310" y="1701592"/>
            <a:ext cx="1124883" cy="1794234"/>
          </a:xfrm>
          <a:prstGeom prst="rect">
            <a:avLst/>
          </a:prstGeom>
          <a:ln>
            <a:noFill/>
          </a:ln>
          <a:effectLst>
            <a:outerShdw blurRad="292100" dist="139700" dir="2700000" algn="tl" rotWithShape="0">
              <a:srgbClr val="333333">
                <a:alpha val="65000"/>
              </a:srgbClr>
            </a:outerShdw>
          </a:effectLst>
        </p:spPr>
      </p:pic>
      <p:sp>
        <p:nvSpPr>
          <p:cNvPr id="3" name="Rectangle: Rounded Corners 2">
            <a:extLst>
              <a:ext uri="{FF2B5EF4-FFF2-40B4-BE49-F238E27FC236}">
                <a16:creationId xmlns:a16="http://schemas.microsoft.com/office/drawing/2014/main" id="{F60CDECB-9594-49F4-8F29-EDFB09A0D1A4}"/>
              </a:ext>
            </a:extLst>
          </p:cNvPr>
          <p:cNvSpPr/>
          <p:nvPr/>
        </p:nvSpPr>
        <p:spPr bwMode="gray">
          <a:xfrm>
            <a:off x="1007310" y="2605168"/>
            <a:ext cx="3958612" cy="498518"/>
          </a:xfrm>
          <a:prstGeom prst="roundRect">
            <a:avLst/>
          </a:prstGeom>
          <a:noFill/>
          <a:ln w="25400" algn="ctr">
            <a:solidFill>
              <a:srgbClr val="0070C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5" name="TextBox 4">
            <a:extLst>
              <a:ext uri="{FF2B5EF4-FFF2-40B4-BE49-F238E27FC236}">
                <a16:creationId xmlns:a16="http://schemas.microsoft.com/office/drawing/2014/main" id="{ADB9C86B-D32D-4C2F-B2CB-C225920C4B56}"/>
              </a:ext>
            </a:extLst>
          </p:cNvPr>
          <p:cNvSpPr txBox="1"/>
          <p:nvPr/>
        </p:nvSpPr>
        <p:spPr>
          <a:xfrm>
            <a:off x="2132193" y="2708977"/>
            <a:ext cx="2863852" cy="307777"/>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2000" kern="0" dirty="0">
                <a:solidFill>
                  <a:srgbClr val="0070C0"/>
                </a:solidFill>
                <a:ea typeface="Arial Unicode MS" pitchFamily="34" charset="-128"/>
                <a:cs typeface="Arial Unicode MS" pitchFamily="34" charset="-128"/>
              </a:rPr>
              <a:t>Scope of this article</a:t>
            </a:r>
          </a:p>
        </p:txBody>
      </p:sp>
      <p:pic>
        <p:nvPicPr>
          <p:cNvPr id="6" name="Picture 5">
            <a:extLst>
              <a:ext uri="{FF2B5EF4-FFF2-40B4-BE49-F238E27FC236}">
                <a16:creationId xmlns:a16="http://schemas.microsoft.com/office/drawing/2014/main" id="{2CEF9BBA-CBB6-491A-A258-AD2E21C16C21}"/>
              </a:ext>
            </a:extLst>
          </p:cNvPr>
          <p:cNvPicPr>
            <a:picLocks noChangeAspect="1"/>
          </p:cNvPicPr>
          <p:nvPr/>
        </p:nvPicPr>
        <p:blipFill rotWithShape="1">
          <a:blip r:embed="rId4"/>
          <a:srcRect r="5437"/>
          <a:stretch/>
        </p:blipFill>
        <p:spPr>
          <a:xfrm>
            <a:off x="6672273" y="406101"/>
            <a:ext cx="1846918" cy="248642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A80DE75-3276-48DB-A230-2A281AAA667D}"/>
              </a:ext>
            </a:extLst>
          </p:cNvPr>
          <p:cNvPicPr>
            <a:picLocks noChangeAspect="1"/>
          </p:cNvPicPr>
          <p:nvPr/>
        </p:nvPicPr>
        <p:blipFill>
          <a:blip r:embed="rId5"/>
          <a:stretch>
            <a:fillRect/>
          </a:stretch>
        </p:blipFill>
        <p:spPr>
          <a:xfrm>
            <a:off x="8931974" y="406101"/>
            <a:ext cx="1863066" cy="2486422"/>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99D50456-8C9B-47F6-86C6-F736D218AC7A}"/>
              </a:ext>
            </a:extLst>
          </p:cNvPr>
          <p:cNvSpPr txBox="1"/>
          <p:nvPr/>
        </p:nvSpPr>
        <p:spPr>
          <a:xfrm>
            <a:off x="1962882" y="1305221"/>
            <a:ext cx="2308324"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2400" kern="0" dirty="0">
                <a:solidFill>
                  <a:srgbClr val="0070C0"/>
                </a:solidFill>
                <a:ea typeface="Arial Unicode MS" pitchFamily="34" charset="-128"/>
                <a:cs typeface="Arial Unicode MS" pitchFamily="34" charset="-128"/>
              </a:rPr>
              <a:t>Scope of the API</a:t>
            </a:r>
          </a:p>
        </p:txBody>
      </p:sp>
      <p:sp>
        <p:nvSpPr>
          <p:cNvPr id="12" name="Rectangle: Rounded Corners 11">
            <a:extLst>
              <a:ext uri="{FF2B5EF4-FFF2-40B4-BE49-F238E27FC236}">
                <a16:creationId xmlns:a16="http://schemas.microsoft.com/office/drawing/2014/main" id="{05FCB3C8-68E1-4E7E-972D-08DC153770F6}"/>
              </a:ext>
            </a:extLst>
          </p:cNvPr>
          <p:cNvSpPr/>
          <p:nvPr/>
        </p:nvSpPr>
        <p:spPr bwMode="gray">
          <a:xfrm>
            <a:off x="846930" y="1305221"/>
            <a:ext cx="4446039" cy="2246953"/>
          </a:xfrm>
          <a:custGeom>
            <a:avLst/>
            <a:gdLst>
              <a:gd name="connsiteX0" fmla="*/ 0 w 4352193"/>
              <a:gd name="connsiteY0" fmla="*/ 571038 h 3426162"/>
              <a:gd name="connsiteX1" fmla="*/ 571038 w 4352193"/>
              <a:gd name="connsiteY1" fmla="*/ 0 h 3426162"/>
              <a:gd name="connsiteX2" fmla="*/ 3781155 w 4352193"/>
              <a:gd name="connsiteY2" fmla="*/ 0 h 3426162"/>
              <a:gd name="connsiteX3" fmla="*/ 4352193 w 4352193"/>
              <a:gd name="connsiteY3" fmla="*/ 571038 h 3426162"/>
              <a:gd name="connsiteX4" fmla="*/ 4352193 w 4352193"/>
              <a:gd name="connsiteY4" fmla="*/ 2855124 h 3426162"/>
              <a:gd name="connsiteX5" fmla="*/ 3781155 w 4352193"/>
              <a:gd name="connsiteY5" fmla="*/ 3426162 h 3426162"/>
              <a:gd name="connsiteX6" fmla="*/ 571038 w 4352193"/>
              <a:gd name="connsiteY6" fmla="*/ 3426162 h 3426162"/>
              <a:gd name="connsiteX7" fmla="*/ 0 w 4352193"/>
              <a:gd name="connsiteY7" fmla="*/ 2855124 h 3426162"/>
              <a:gd name="connsiteX8" fmla="*/ 0 w 4352193"/>
              <a:gd name="connsiteY8" fmla="*/ 571038 h 3426162"/>
              <a:gd name="connsiteX0" fmla="*/ 0 w 4352193"/>
              <a:gd name="connsiteY0" fmla="*/ 571038 h 3426162"/>
              <a:gd name="connsiteX1" fmla="*/ 571038 w 4352193"/>
              <a:gd name="connsiteY1" fmla="*/ 0 h 3426162"/>
              <a:gd name="connsiteX2" fmla="*/ 3781155 w 4352193"/>
              <a:gd name="connsiteY2" fmla="*/ 0 h 3426162"/>
              <a:gd name="connsiteX3" fmla="*/ 4352193 w 4352193"/>
              <a:gd name="connsiteY3" fmla="*/ 571038 h 3426162"/>
              <a:gd name="connsiteX4" fmla="*/ 4352193 w 4352193"/>
              <a:gd name="connsiteY4" fmla="*/ 3060608 h 3426162"/>
              <a:gd name="connsiteX5" fmla="*/ 3781155 w 4352193"/>
              <a:gd name="connsiteY5" fmla="*/ 3426162 h 3426162"/>
              <a:gd name="connsiteX6" fmla="*/ 571038 w 4352193"/>
              <a:gd name="connsiteY6" fmla="*/ 3426162 h 3426162"/>
              <a:gd name="connsiteX7" fmla="*/ 0 w 4352193"/>
              <a:gd name="connsiteY7" fmla="*/ 2855124 h 3426162"/>
              <a:gd name="connsiteX8" fmla="*/ 0 w 4352193"/>
              <a:gd name="connsiteY8" fmla="*/ 571038 h 3426162"/>
              <a:gd name="connsiteX0" fmla="*/ 0 w 4352193"/>
              <a:gd name="connsiteY0" fmla="*/ 571038 h 3426162"/>
              <a:gd name="connsiteX1" fmla="*/ 571038 w 4352193"/>
              <a:gd name="connsiteY1" fmla="*/ 0 h 3426162"/>
              <a:gd name="connsiteX2" fmla="*/ 3781155 w 4352193"/>
              <a:gd name="connsiteY2" fmla="*/ 0 h 3426162"/>
              <a:gd name="connsiteX3" fmla="*/ 4352193 w 4352193"/>
              <a:gd name="connsiteY3" fmla="*/ 571038 h 3426162"/>
              <a:gd name="connsiteX4" fmla="*/ 4352193 w 4352193"/>
              <a:gd name="connsiteY4" fmla="*/ 3060608 h 3426162"/>
              <a:gd name="connsiteX5" fmla="*/ 3976364 w 4352193"/>
              <a:gd name="connsiteY5" fmla="*/ 3426162 h 3426162"/>
              <a:gd name="connsiteX6" fmla="*/ 571038 w 4352193"/>
              <a:gd name="connsiteY6" fmla="*/ 3426162 h 3426162"/>
              <a:gd name="connsiteX7" fmla="*/ 0 w 4352193"/>
              <a:gd name="connsiteY7" fmla="*/ 2855124 h 3426162"/>
              <a:gd name="connsiteX8" fmla="*/ 0 w 4352193"/>
              <a:gd name="connsiteY8" fmla="*/ 571038 h 3426162"/>
              <a:gd name="connsiteX0" fmla="*/ 52 w 4352245"/>
              <a:gd name="connsiteY0" fmla="*/ 571038 h 3426162"/>
              <a:gd name="connsiteX1" fmla="*/ 571090 w 4352245"/>
              <a:gd name="connsiteY1" fmla="*/ 0 h 3426162"/>
              <a:gd name="connsiteX2" fmla="*/ 3781207 w 4352245"/>
              <a:gd name="connsiteY2" fmla="*/ 0 h 3426162"/>
              <a:gd name="connsiteX3" fmla="*/ 4352245 w 4352245"/>
              <a:gd name="connsiteY3" fmla="*/ 571038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2855124 h 3426162"/>
              <a:gd name="connsiteX8" fmla="*/ 52 w 4352245"/>
              <a:gd name="connsiteY8" fmla="*/ 571038 h 3426162"/>
              <a:gd name="connsiteX0" fmla="*/ 52 w 4352245"/>
              <a:gd name="connsiteY0" fmla="*/ 571038 h 3426162"/>
              <a:gd name="connsiteX1" fmla="*/ 571090 w 4352245"/>
              <a:gd name="connsiteY1" fmla="*/ 0 h 3426162"/>
              <a:gd name="connsiteX2" fmla="*/ 3781207 w 4352245"/>
              <a:gd name="connsiteY2" fmla="*/ 0 h 3426162"/>
              <a:gd name="connsiteX3" fmla="*/ 4352245 w 4352245"/>
              <a:gd name="connsiteY3" fmla="*/ 571038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3060607 h 3426162"/>
              <a:gd name="connsiteX8" fmla="*/ 52 w 4352245"/>
              <a:gd name="connsiteY8" fmla="*/ 571038 h 3426162"/>
              <a:gd name="connsiteX0" fmla="*/ 52 w 4352245"/>
              <a:gd name="connsiteY0" fmla="*/ 324458 h 3426162"/>
              <a:gd name="connsiteX1" fmla="*/ 571090 w 4352245"/>
              <a:gd name="connsiteY1" fmla="*/ 0 h 3426162"/>
              <a:gd name="connsiteX2" fmla="*/ 3781207 w 4352245"/>
              <a:gd name="connsiteY2" fmla="*/ 0 h 3426162"/>
              <a:gd name="connsiteX3" fmla="*/ 4352245 w 4352245"/>
              <a:gd name="connsiteY3" fmla="*/ 571038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3060607 h 3426162"/>
              <a:gd name="connsiteX8" fmla="*/ 52 w 4352245"/>
              <a:gd name="connsiteY8" fmla="*/ 324458 h 3426162"/>
              <a:gd name="connsiteX0" fmla="*/ 52 w 4352245"/>
              <a:gd name="connsiteY0" fmla="*/ 324458 h 3426162"/>
              <a:gd name="connsiteX1" fmla="*/ 355332 w 4352245"/>
              <a:gd name="connsiteY1" fmla="*/ 0 h 3426162"/>
              <a:gd name="connsiteX2" fmla="*/ 3781207 w 4352245"/>
              <a:gd name="connsiteY2" fmla="*/ 0 h 3426162"/>
              <a:gd name="connsiteX3" fmla="*/ 4352245 w 4352245"/>
              <a:gd name="connsiteY3" fmla="*/ 571038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3060607 h 3426162"/>
              <a:gd name="connsiteX8" fmla="*/ 52 w 4352245"/>
              <a:gd name="connsiteY8" fmla="*/ 324458 h 3426162"/>
              <a:gd name="connsiteX0" fmla="*/ 52 w 4352245"/>
              <a:gd name="connsiteY0" fmla="*/ 324458 h 3426162"/>
              <a:gd name="connsiteX1" fmla="*/ 355332 w 4352245"/>
              <a:gd name="connsiteY1" fmla="*/ 0 h 3426162"/>
              <a:gd name="connsiteX2" fmla="*/ 4027787 w 4352245"/>
              <a:gd name="connsiteY2" fmla="*/ 0 h 3426162"/>
              <a:gd name="connsiteX3" fmla="*/ 4352245 w 4352245"/>
              <a:gd name="connsiteY3" fmla="*/ 571038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3060607 h 3426162"/>
              <a:gd name="connsiteX8" fmla="*/ 52 w 4352245"/>
              <a:gd name="connsiteY8" fmla="*/ 324458 h 3426162"/>
              <a:gd name="connsiteX0" fmla="*/ 52 w 4352245"/>
              <a:gd name="connsiteY0" fmla="*/ 324458 h 3426162"/>
              <a:gd name="connsiteX1" fmla="*/ 355332 w 4352245"/>
              <a:gd name="connsiteY1" fmla="*/ 0 h 3426162"/>
              <a:gd name="connsiteX2" fmla="*/ 4027787 w 4352245"/>
              <a:gd name="connsiteY2" fmla="*/ 0 h 3426162"/>
              <a:gd name="connsiteX3" fmla="*/ 4352245 w 4352245"/>
              <a:gd name="connsiteY3" fmla="*/ 355280 h 3426162"/>
              <a:gd name="connsiteX4" fmla="*/ 4352245 w 4352245"/>
              <a:gd name="connsiteY4" fmla="*/ 3060608 h 3426162"/>
              <a:gd name="connsiteX5" fmla="*/ 3976416 w 4352245"/>
              <a:gd name="connsiteY5" fmla="*/ 3426162 h 3426162"/>
              <a:gd name="connsiteX6" fmla="*/ 303962 w 4352245"/>
              <a:gd name="connsiteY6" fmla="*/ 3426162 h 3426162"/>
              <a:gd name="connsiteX7" fmla="*/ 52 w 4352245"/>
              <a:gd name="connsiteY7" fmla="*/ 3060607 h 3426162"/>
              <a:gd name="connsiteX8" fmla="*/ 52 w 4352245"/>
              <a:gd name="connsiteY8" fmla="*/ 324458 h 342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2245" h="3426162">
                <a:moveTo>
                  <a:pt x="52" y="324458"/>
                </a:moveTo>
                <a:cubicBezTo>
                  <a:pt x="52" y="9082"/>
                  <a:pt x="39956" y="0"/>
                  <a:pt x="355332" y="0"/>
                </a:cubicBezTo>
                <a:lnTo>
                  <a:pt x="4027787" y="0"/>
                </a:lnTo>
                <a:cubicBezTo>
                  <a:pt x="4343163" y="0"/>
                  <a:pt x="4352245" y="39904"/>
                  <a:pt x="4352245" y="355280"/>
                </a:cubicBezTo>
                <a:lnTo>
                  <a:pt x="4352245" y="3060608"/>
                </a:lnTo>
                <a:cubicBezTo>
                  <a:pt x="4352245" y="3375984"/>
                  <a:pt x="4291792" y="3426162"/>
                  <a:pt x="3976416" y="3426162"/>
                </a:cubicBezTo>
                <a:lnTo>
                  <a:pt x="303962" y="3426162"/>
                </a:lnTo>
                <a:cubicBezTo>
                  <a:pt x="-11414" y="3426162"/>
                  <a:pt x="52" y="3375983"/>
                  <a:pt x="52" y="3060607"/>
                </a:cubicBezTo>
                <a:lnTo>
                  <a:pt x="52" y="324458"/>
                </a:lnTo>
                <a:close/>
              </a:path>
            </a:pathLst>
          </a:custGeom>
          <a:noFill/>
          <a:ln w="25400" algn="ctr">
            <a:solidFill>
              <a:srgbClr val="0070C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3" name="Text Placeholder">
            <a:extLst>
              <a:ext uri="{FF2B5EF4-FFF2-40B4-BE49-F238E27FC236}">
                <a16:creationId xmlns:a16="http://schemas.microsoft.com/office/drawing/2014/main" id="{85C106AE-9346-48E3-8764-C1CA95436686}"/>
              </a:ext>
            </a:extLst>
          </p:cNvPr>
          <p:cNvSpPr txBox="1">
            <a:spLocks/>
          </p:cNvSpPr>
          <p:nvPr/>
        </p:nvSpPr>
        <p:spPr bwMode="black">
          <a:xfrm>
            <a:off x="404690" y="3757665"/>
            <a:ext cx="5427447" cy="2799726"/>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sz="1800" dirty="0"/>
              <a:t>Scope of this article</a:t>
            </a:r>
          </a:p>
          <a:p>
            <a:pPr lvl="1"/>
            <a:r>
              <a:rPr lang="en-GB" sz="1600" dirty="0"/>
              <a:t>Focus to on Users and Groups (roles and teams)</a:t>
            </a:r>
          </a:p>
          <a:p>
            <a:pPr lvl="1"/>
            <a:endParaRPr lang="en-GB" sz="1600" dirty="0"/>
          </a:p>
          <a:p>
            <a:r>
              <a:rPr lang="en-GB" sz="1800" dirty="0"/>
              <a:t>Official links</a:t>
            </a:r>
          </a:p>
          <a:p>
            <a:pPr lvl="1"/>
            <a:r>
              <a:rPr lang="en-GB" sz="1600" dirty="0">
                <a:hlinkClick r:id="rId6"/>
              </a:rPr>
              <a:t>Getting started with REST API</a:t>
            </a:r>
            <a:endParaRPr lang="en-GB" sz="1600" dirty="0">
              <a:hlinkClick r:id="rId7"/>
            </a:endParaRPr>
          </a:p>
          <a:p>
            <a:pPr lvl="1"/>
            <a:r>
              <a:rPr lang="en-GB" sz="1600" dirty="0">
                <a:hlinkClick r:id="rId7"/>
              </a:rPr>
              <a:t>User and Team Provisioning API </a:t>
            </a:r>
            <a:endParaRPr lang="en-GB" sz="1600" dirty="0"/>
          </a:p>
          <a:p>
            <a:pPr lvl="1"/>
            <a:r>
              <a:rPr lang="en-GB" sz="1600" dirty="0">
                <a:hlinkClick r:id="rId8"/>
              </a:rPr>
              <a:t>SAP API Business Hub API for this API</a:t>
            </a:r>
            <a:endParaRPr lang="en-GB" sz="1600" dirty="0"/>
          </a:p>
          <a:p>
            <a:pPr lvl="1"/>
            <a:r>
              <a:rPr lang="en-GB" sz="1600" dirty="0"/>
              <a:t>Follow the </a:t>
            </a:r>
            <a:r>
              <a:rPr lang="en-GB" sz="1600" dirty="0">
                <a:hlinkClick r:id="rId9"/>
              </a:rPr>
              <a:t>SAP Roadmap</a:t>
            </a:r>
            <a:r>
              <a:rPr lang="en-GB" sz="1600" dirty="0"/>
              <a:t> for planned enhancements</a:t>
            </a:r>
          </a:p>
          <a:p>
            <a:pPr lvl="1"/>
            <a:endParaRPr lang="en-GB" sz="1600" dirty="0"/>
          </a:p>
        </p:txBody>
      </p:sp>
    </p:spTree>
    <p:extLst>
      <p:ext uri="{BB962C8B-B14F-4D97-AF65-F5344CB8AC3E}">
        <p14:creationId xmlns:p14="http://schemas.microsoft.com/office/powerpoint/2010/main" val="17960576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1620000"/>
            <a:ext cx="5251822" cy="4519543"/>
          </a:xfrm>
        </p:spPr>
        <p:txBody>
          <a:bodyPr>
            <a:normAutofit fontScale="92500" lnSpcReduction="20000"/>
          </a:bodyPr>
          <a:lstStyle/>
          <a:p>
            <a:pPr lvl="0"/>
            <a:r>
              <a:rPr lang="en-GB" dirty="0"/>
              <a:t>Chunk size is for both adding and removing</a:t>
            </a:r>
          </a:p>
          <a:p>
            <a:pPr lvl="1"/>
            <a:r>
              <a:rPr lang="en-GB" dirty="0"/>
              <a:t>If the chunk size is 1000, then to remove 1000 members from a team (of 1000 members) and add 1000 different members would require 3 requests</a:t>
            </a:r>
          </a:p>
          <a:p>
            <a:pPr lvl="1"/>
            <a:endParaRPr lang="en-GB" dirty="0"/>
          </a:p>
          <a:p>
            <a:pPr lvl="1"/>
            <a:r>
              <a:rPr lang="en-GB" dirty="0"/>
              <a:t>The time to remove 1000 users is roughly the same as to add 1000 users</a:t>
            </a:r>
          </a:p>
          <a:p>
            <a:pPr lvl="1"/>
            <a:endParaRPr lang="en-GB" dirty="0"/>
          </a:p>
          <a:p>
            <a:pPr lvl="1"/>
            <a:r>
              <a:rPr lang="en-GB" dirty="0"/>
              <a:t>Its quicker to remove the users first before adding, since the duration is dependent on the number of members in the team</a:t>
            </a:r>
          </a:p>
          <a:p>
            <a:pPr lvl="2"/>
            <a:r>
              <a:rPr lang="en-GB" dirty="0"/>
              <a:t>Always remove users (that need to be removed) before adding users to gain greatest throughput</a:t>
            </a:r>
          </a:p>
          <a:p>
            <a:pPr lvl="2"/>
            <a:endParaRPr lang="en-GB" dirty="0"/>
          </a:p>
          <a:p>
            <a:pPr lvl="1"/>
            <a:r>
              <a:rPr lang="en-GB" dirty="0"/>
              <a:t>If the chunk size was 2000, then it could be completed in 1 PUT request</a:t>
            </a:r>
          </a:p>
          <a:p>
            <a:pPr lvl="2"/>
            <a:r>
              <a:rPr lang="en-GB" dirty="0"/>
              <a:t>The chunk would be ‘full’, as 1000 users are being removed and 1000 are being added</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Adding and removing users in/out of a team, chunk example</a:t>
            </a:r>
            <a:endParaRPr lang="en-GB" dirty="0"/>
          </a:p>
        </p:txBody>
      </p:sp>
      <p:pic>
        <p:nvPicPr>
          <p:cNvPr id="5" name="Picture 4">
            <a:extLst>
              <a:ext uri="{FF2B5EF4-FFF2-40B4-BE49-F238E27FC236}">
                <a16:creationId xmlns:a16="http://schemas.microsoft.com/office/drawing/2014/main" id="{A392527A-4F6C-477B-8F6C-E501CDCFA695}"/>
              </a:ext>
            </a:extLst>
          </p:cNvPr>
          <p:cNvPicPr>
            <a:picLocks noChangeAspect="1"/>
          </p:cNvPicPr>
          <p:nvPr/>
        </p:nvPicPr>
        <p:blipFill>
          <a:blip r:embed="rId3"/>
          <a:stretch>
            <a:fillRect/>
          </a:stretch>
        </p:blipFill>
        <p:spPr>
          <a:xfrm>
            <a:off x="6097239" y="1847850"/>
            <a:ext cx="5419725" cy="2705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476726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343608"/>
            <a:ext cx="10851356" cy="4992392"/>
          </a:xfrm>
        </p:spPr>
        <p:txBody>
          <a:bodyPr>
            <a:normAutofit lnSpcReduction="10000"/>
          </a:bodyPr>
          <a:lstStyle/>
          <a:p>
            <a:pPr lvl="0"/>
            <a:r>
              <a:rPr lang="en-GB" dirty="0"/>
              <a:t>Chunk size for members</a:t>
            </a:r>
          </a:p>
          <a:p>
            <a:pPr lvl="1"/>
            <a:r>
              <a:rPr lang="en-GB" dirty="0"/>
              <a:t>Chunking in size of 1,000 members will not cause a timeout until the team size is over 30,000 users</a:t>
            </a:r>
          </a:p>
          <a:p>
            <a:pPr lvl="1"/>
            <a:r>
              <a:rPr lang="en-GB" dirty="0"/>
              <a:t>However, changing membership of teams with over 1,000 members is slower than it could be, since multiple calls will be made unnecessarily</a:t>
            </a:r>
          </a:p>
          <a:p>
            <a:pPr marL="0" lvl="1" indent="0">
              <a:buNone/>
            </a:pPr>
            <a:endParaRPr lang="en-GB" dirty="0"/>
          </a:p>
          <a:p>
            <a:pPr lvl="1"/>
            <a:r>
              <a:rPr lang="en-GB" dirty="0"/>
              <a:t>For the greatest throughput use the following formula to determine the initial chunk size:</a:t>
            </a:r>
          </a:p>
          <a:p>
            <a:pPr lvl="1"/>
            <a:r>
              <a:rPr lang="en-GB" b="1" dirty="0"/>
              <a:t>Initial user chunk size =</a:t>
            </a:r>
            <a:br>
              <a:rPr lang="en-GB" b="1" dirty="0"/>
            </a:br>
            <a:r>
              <a:rPr lang="en-GB" b="1" dirty="0"/>
              <a:t>	 </a:t>
            </a:r>
            <a:r>
              <a:rPr lang="en-GB" b="1" dirty="0">
                <a:solidFill>
                  <a:schemeClr val="accent5"/>
                </a:solidFill>
              </a:rPr>
              <a:t>(</a:t>
            </a:r>
            <a:r>
              <a:rPr lang="en-GB" b="1" dirty="0"/>
              <a:t>  </a:t>
            </a:r>
            <a:r>
              <a:rPr lang="en-GB" b="1" dirty="0">
                <a:solidFill>
                  <a:schemeClr val="accent6">
                    <a:lumMod val="60000"/>
                    <a:lumOff val="40000"/>
                  </a:schemeClr>
                </a:solidFill>
              </a:rPr>
              <a:t>(</a:t>
            </a:r>
            <a:r>
              <a:rPr lang="en-GB" b="1" dirty="0"/>
              <a:t>42 - </a:t>
            </a:r>
            <a:r>
              <a:rPr lang="en-GB" b="1" dirty="0">
                <a:solidFill>
                  <a:schemeClr val="accent3"/>
                </a:solidFill>
              </a:rPr>
              <a:t>(</a:t>
            </a:r>
            <a:r>
              <a:rPr lang="en-GB" b="1" dirty="0"/>
              <a:t>42 - </a:t>
            </a:r>
            <a:r>
              <a:rPr lang="en-GB" b="1" dirty="0" err="1"/>
              <a:t>users_per_second</a:t>
            </a:r>
            <a:r>
              <a:rPr lang="en-GB" b="1" dirty="0">
                <a:solidFill>
                  <a:schemeClr val="accent3"/>
                </a:solidFill>
              </a:rPr>
              <a:t>)</a:t>
            </a:r>
            <a:r>
              <a:rPr lang="en-GB" b="1" dirty="0">
                <a:solidFill>
                  <a:schemeClr val="accent6">
                    <a:lumMod val="60000"/>
                    <a:lumOff val="40000"/>
                  </a:schemeClr>
                </a:solidFill>
              </a:rPr>
              <a:t>)</a:t>
            </a:r>
            <a:r>
              <a:rPr lang="en-GB" b="1" dirty="0"/>
              <a:t> x 210 </a:t>
            </a:r>
            <a:r>
              <a:rPr lang="en-GB" b="1" dirty="0">
                <a:solidFill>
                  <a:schemeClr val="accent5"/>
                </a:solidFill>
              </a:rPr>
              <a:t>)</a:t>
            </a:r>
            <a:r>
              <a:rPr lang="en-GB" b="1" dirty="0"/>
              <a:t> - </a:t>
            </a:r>
            <a:r>
              <a:rPr lang="en-GB" b="1" dirty="0">
                <a:solidFill>
                  <a:srgbClr val="00B050"/>
                </a:solidFill>
              </a:rPr>
              <a:t>(</a:t>
            </a:r>
            <a:r>
              <a:rPr lang="en-GB" b="1" dirty="0" err="1"/>
              <a:t>number_of_users_in_the_team</a:t>
            </a:r>
            <a:r>
              <a:rPr lang="en-GB" b="1" dirty="0"/>
              <a:t> x 0.14</a:t>
            </a:r>
            <a:r>
              <a:rPr lang="en-GB" b="1" dirty="0">
                <a:solidFill>
                  <a:srgbClr val="00B050"/>
                </a:solidFill>
              </a:rPr>
              <a:t>)</a:t>
            </a:r>
          </a:p>
          <a:p>
            <a:pPr lvl="1"/>
            <a:endParaRPr lang="en-GB" dirty="0"/>
          </a:p>
          <a:p>
            <a:pPr lvl="1"/>
            <a:r>
              <a:rPr lang="en-GB" dirty="0"/>
              <a:t>Formula:</a:t>
            </a:r>
          </a:p>
          <a:p>
            <a:pPr lvl="2"/>
            <a:r>
              <a:rPr lang="en-GB" dirty="0"/>
              <a:t>210 is the target duration for the request in seconds</a:t>
            </a:r>
          </a:p>
          <a:p>
            <a:pPr lvl="2"/>
            <a:r>
              <a:rPr lang="en-GB" b="1" dirty="0" err="1"/>
              <a:t>users_per_second</a:t>
            </a:r>
            <a:r>
              <a:rPr lang="en-GB" b="1" dirty="0"/>
              <a:t> </a:t>
            </a:r>
            <a:r>
              <a:rPr lang="en-GB" dirty="0"/>
              <a:t>is dependent upon the number of users registered in the Service</a:t>
            </a:r>
          </a:p>
          <a:p>
            <a:pPr lvl="3"/>
            <a:r>
              <a:rPr lang="en-GB" dirty="0"/>
              <a:t>Maximum should be 41.1 for a service with a very limited user population</a:t>
            </a:r>
          </a:p>
          <a:p>
            <a:pPr lvl="3"/>
            <a:r>
              <a:rPr lang="en-GB" dirty="0"/>
              <a:t>Reducing to 31.5 for a Service with a 40K user population</a:t>
            </a:r>
          </a:p>
          <a:p>
            <a:pPr lvl="3"/>
            <a:r>
              <a:rPr lang="en-GB" dirty="0"/>
              <a:t>And reducing again to 21.85714 for a Service with a 80K user population</a:t>
            </a:r>
          </a:p>
          <a:p>
            <a:pPr lvl="3"/>
            <a:r>
              <a:rPr lang="en-GB" dirty="0"/>
              <a:t>21.85714 enables chunking for the largest team even at 32,500 users</a:t>
            </a:r>
          </a:p>
          <a:p>
            <a:pPr lvl="3"/>
            <a:r>
              <a:rPr lang="en-GB" dirty="0"/>
              <a:t>The value ‘21.85714’ is hardcoded into the sample scripts – feel free to global search and replace this value</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Chunk size for members of a team</a:t>
            </a:r>
            <a:endParaRPr lang="en-GB" dirty="0"/>
          </a:p>
        </p:txBody>
      </p:sp>
    </p:spTree>
    <p:extLst>
      <p:ext uri="{BB962C8B-B14F-4D97-AF65-F5344CB8AC3E}">
        <p14:creationId xmlns:p14="http://schemas.microsoft.com/office/powerpoint/2010/main" val="38330642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693468" y="5200650"/>
            <a:ext cx="10916145" cy="1234204"/>
          </a:xfrm>
        </p:spPr>
        <p:txBody>
          <a:bodyPr>
            <a:normAutofit fontScale="92500" lnSpcReduction="10000"/>
          </a:bodyPr>
          <a:lstStyle/>
          <a:p>
            <a:pPr lvl="0"/>
            <a:r>
              <a:rPr lang="en-GB" dirty="0"/>
              <a:t>Adding 32,767 users into an empty team on a Service with 80,000 users</a:t>
            </a:r>
          </a:p>
          <a:p>
            <a:pPr lvl="1"/>
            <a:r>
              <a:rPr lang="en-GB" dirty="0"/>
              <a:t>First ‘chunk’ PUT contains the first 4590 users, then 8262, then 11200 etc.</a:t>
            </a:r>
          </a:p>
          <a:p>
            <a:pPr lvl="1"/>
            <a:r>
              <a:rPr lang="en-GB" dirty="0"/>
              <a:t>Each request was less than 5 minutes, whilst the entire duration to add 32767 users was ~50 minutes</a:t>
            </a:r>
          </a:p>
          <a:p>
            <a:pPr lvl="1"/>
            <a:r>
              <a:rPr lang="en-GB" dirty="0"/>
              <a:t>As the team size increases, the request duration increases reflected by the ‘API users/sec’ observed throughput</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Adding users into a team, optimised chunk example</a:t>
            </a:r>
            <a:endParaRPr lang="en-GB" dirty="0"/>
          </a:p>
        </p:txBody>
      </p:sp>
      <p:pic>
        <p:nvPicPr>
          <p:cNvPr id="8" name="Picture 7">
            <a:extLst>
              <a:ext uri="{FF2B5EF4-FFF2-40B4-BE49-F238E27FC236}">
                <a16:creationId xmlns:a16="http://schemas.microsoft.com/office/drawing/2014/main" id="{4FB66BEC-4D94-4BBC-893E-ECE57D66C3E6}"/>
              </a:ext>
            </a:extLst>
          </p:cNvPr>
          <p:cNvPicPr>
            <a:picLocks noChangeAspect="1"/>
          </p:cNvPicPr>
          <p:nvPr/>
        </p:nvPicPr>
        <p:blipFill>
          <a:blip r:embed="rId3"/>
          <a:stretch>
            <a:fillRect/>
          </a:stretch>
        </p:blipFill>
        <p:spPr>
          <a:xfrm>
            <a:off x="10284202" y="155331"/>
            <a:ext cx="1679222" cy="480059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C318243-8344-46C6-A72D-D904301740F9}"/>
              </a:ext>
            </a:extLst>
          </p:cNvPr>
          <p:cNvPicPr>
            <a:picLocks noChangeAspect="1"/>
          </p:cNvPicPr>
          <p:nvPr/>
        </p:nvPicPr>
        <p:blipFill>
          <a:blip r:embed="rId4"/>
          <a:stretch>
            <a:fillRect/>
          </a:stretch>
        </p:blipFill>
        <p:spPr>
          <a:xfrm>
            <a:off x="1910973" y="1259063"/>
            <a:ext cx="6082392" cy="3696867"/>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2514EC84-4E68-4A89-A8ED-90CBB667CF45}"/>
              </a:ext>
            </a:extLst>
          </p:cNvPr>
          <p:cNvSpPr txBox="1"/>
          <p:nvPr/>
        </p:nvSpPr>
        <p:spPr>
          <a:xfrm>
            <a:off x="8723139" y="945749"/>
            <a:ext cx="1551707" cy="430887"/>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1 (4,590 users)</a:t>
            </a:r>
            <a:br>
              <a:rPr lang="en-GB" sz="1800" kern="0" dirty="0">
                <a:ea typeface="Arial Unicode MS" pitchFamily="34" charset="-128"/>
                <a:cs typeface="Arial Unicode MS" pitchFamily="34" charset="-128"/>
              </a:rPr>
            </a:br>
            <a:r>
              <a:rPr lang="en-GB" sz="1000" kern="0" dirty="0">
                <a:ea typeface="Arial Unicode MS" pitchFamily="34" charset="-128"/>
                <a:cs typeface="Arial Unicode MS" pitchFamily="34" charset="-128"/>
              </a:rPr>
              <a:t>236 seconds</a:t>
            </a:r>
          </a:p>
        </p:txBody>
      </p:sp>
      <p:sp>
        <p:nvSpPr>
          <p:cNvPr id="12" name="TextBox 11">
            <a:extLst>
              <a:ext uri="{FF2B5EF4-FFF2-40B4-BE49-F238E27FC236}">
                <a16:creationId xmlns:a16="http://schemas.microsoft.com/office/drawing/2014/main" id="{D532163A-21C1-4395-976F-AB19215572F5}"/>
              </a:ext>
            </a:extLst>
          </p:cNvPr>
          <p:cNvSpPr txBox="1"/>
          <p:nvPr/>
        </p:nvSpPr>
        <p:spPr>
          <a:xfrm>
            <a:off x="8723139" y="1664497"/>
            <a:ext cx="1551707"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2 (8,262 users)</a:t>
            </a:r>
            <a:br>
              <a:rPr lang="en-GB" sz="1800" kern="0" dirty="0">
                <a:ea typeface="Arial Unicode MS" pitchFamily="34" charset="-128"/>
                <a:cs typeface="Arial Unicode MS" pitchFamily="34" charset="-128"/>
              </a:rPr>
            </a:br>
            <a:r>
              <a:rPr lang="en-GB" sz="1100" kern="0" dirty="0">
                <a:ea typeface="Arial Unicode MS" pitchFamily="34" charset="-128"/>
                <a:cs typeface="Arial Unicode MS" pitchFamily="34" charset="-128"/>
              </a:rPr>
              <a:t>458 seconds</a:t>
            </a:r>
            <a:endParaRPr lang="en-GB" sz="1800" kern="0" dirty="0">
              <a:ea typeface="Arial Unicode MS" pitchFamily="34" charset="-128"/>
              <a:cs typeface="Arial Unicode MS" pitchFamily="34" charset="-128"/>
            </a:endParaRPr>
          </a:p>
        </p:txBody>
      </p:sp>
      <p:sp>
        <p:nvSpPr>
          <p:cNvPr id="13" name="TextBox 12">
            <a:extLst>
              <a:ext uri="{FF2B5EF4-FFF2-40B4-BE49-F238E27FC236}">
                <a16:creationId xmlns:a16="http://schemas.microsoft.com/office/drawing/2014/main" id="{B5E3FE3A-F996-406F-AEEF-1F2045165434}"/>
              </a:ext>
            </a:extLst>
          </p:cNvPr>
          <p:cNvSpPr txBox="1"/>
          <p:nvPr/>
        </p:nvSpPr>
        <p:spPr>
          <a:xfrm>
            <a:off x="8594899" y="2398556"/>
            <a:ext cx="1679947" cy="446276"/>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3 (11,200 users)</a:t>
            </a:r>
            <a:br>
              <a:rPr lang="en-GB" sz="1800" kern="0" dirty="0">
                <a:ea typeface="Arial Unicode MS" pitchFamily="34" charset="-128"/>
                <a:cs typeface="Arial Unicode MS" pitchFamily="34" charset="-128"/>
              </a:rPr>
            </a:br>
            <a:r>
              <a:rPr lang="en-GB" sz="1100" kern="0" dirty="0">
                <a:ea typeface="Arial Unicode MS" pitchFamily="34" charset="-128"/>
                <a:cs typeface="Arial Unicode MS" pitchFamily="34" charset="-128"/>
              </a:rPr>
              <a:t>666 seconds</a:t>
            </a:r>
            <a:endParaRPr lang="en-GB" sz="1800" kern="0" dirty="0">
              <a:ea typeface="Arial Unicode MS" pitchFamily="34" charset="-128"/>
              <a:cs typeface="Arial Unicode MS" pitchFamily="34" charset="-128"/>
            </a:endParaRPr>
          </a:p>
        </p:txBody>
      </p:sp>
      <p:sp>
        <p:nvSpPr>
          <p:cNvPr id="14" name="TextBox 13">
            <a:extLst>
              <a:ext uri="{FF2B5EF4-FFF2-40B4-BE49-F238E27FC236}">
                <a16:creationId xmlns:a16="http://schemas.microsoft.com/office/drawing/2014/main" id="{43F93209-983B-457C-9468-CF281DB6E643}"/>
              </a:ext>
            </a:extLst>
          </p:cNvPr>
          <p:cNvSpPr txBox="1"/>
          <p:nvPr/>
        </p:nvSpPr>
        <p:spPr>
          <a:xfrm>
            <a:off x="8594899" y="3132615"/>
            <a:ext cx="1679947"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4 (14,138 users)</a:t>
            </a:r>
            <a:br>
              <a:rPr lang="en-GB" sz="1800" kern="0" dirty="0">
                <a:ea typeface="Arial Unicode MS" pitchFamily="34" charset="-128"/>
                <a:cs typeface="Arial Unicode MS" pitchFamily="34" charset="-128"/>
              </a:rPr>
            </a:br>
            <a:r>
              <a:rPr lang="en-GB" sz="1100" kern="0" dirty="0">
                <a:ea typeface="Arial Unicode MS" pitchFamily="34" charset="-128"/>
                <a:cs typeface="Arial Unicode MS" pitchFamily="34" charset="-128"/>
              </a:rPr>
              <a:t>885 seconds</a:t>
            </a:r>
            <a:endParaRPr lang="en-GB" sz="1800" kern="0" dirty="0">
              <a:ea typeface="Arial Unicode MS" pitchFamily="34" charset="-128"/>
              <a:cs typeface="Arial Unicode MS" pitchFamily="34" charset="-128"/>
            </a:endParaRPr>
          </a:p>
        </p:txBody>
      </p:sp>
      <p:sp>
        <p:nvSpPr>
          <p:cNvPr id="15" name="TextBox 14">
            <a:extLst>
              <a:ext uri="{FF2B5EF4-FFF2-40B4-BE49-F238E27FC236}">
                <a16:creationId xmlns:a16="http://schemas.microsoft.com/office/drawing/2014/main" id="{6D29CFAF-67FC-4414-8528-6BABEEACE53B}"/>
              </a:ext>
            </a:extLst>
          </p:cNvPr>
          <p:cNvSpPr txBox="1"/>
          <p:nvPr/>
        </p:nvSpPr>
        <p:spPr>
          <a:xfrm>
            <a:off x="8594899" y="3888180"/>
            <a:ext cx="1679947"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5 (17,076 users)</a:t>
            </a:r>
            <a:br>
              <a:rPr lang="en-GB" sz="1800" kern="0" dirty="0">
                <a:ea typeface="Arial Unicode MS" pitchFamily="34" charset="-128"/>
                <a:cs typeface="Arial Unicode MS" pitchFamily="34" charset="-128"/>
              </a:rPr>
            </a:br>
            <a:r>
              <a:rPr lang="en-GB" sz="1100" kern="0" dirty="0">
                <a:ea typeface="Arial Unicode MS" pitchFamily="34" charset="-128"/>
                <a:cs typeface="Arial Unicode MS" pitchFamily="34" charset="-128"/>
              </a:rPr>
              <a:t>1143 seconds</a:t>
            </a:r>
            <a:endParaRPr lang="en-GB" sz="1800" kern="0" dirty="0">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id="{F75A0931-78EC-43CC-9B90-CC35C65B0349}"/>
              </a:ext>
            </a:extLst>
          </p:cNvPr>
          <p:cNvSpPr txBox="1"/>
          <p:nvPr/>
        </p:nvSpPr>
        <p:spPr>
          <a:xfrm>
            <a:off x="8594899" y="4602713"/>
            <a:ext cx="1679947"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ea typeface="Arial Unicode MS" pitchFamily="34" charset="-128"/>
                <a:cs typeface="Arial Unicode MS" pitchFamily="34" charset="-128"/>
              </a:rPr>
              <a:t>6 (19,426 users)</a:t>
            </a:r>
            <a:br>
              <a:rPr lang="en-GB" sz="1800" kern="0" dirty="0">
                <a:ea typeface="Arial Unicode MS" pitchFamily="34" charset="-128"/>
                <a:cs typeface="Arial Unicode MS" pitchFamily="34" charset="-128"/>
              </a:rPr>
            </a:br>
            <a:r>
              <a:rPr lang="en-GB" sz="1100" kern="0" dirty="0">
                <a:ea typeface="Arial Unicode MS" pitchFamily="34" charset="-128"/>
                <a:cs typeface="Arial Unicode MS" pitchFamily="34" charset="-128"/>
              </a:rPr>
              <a:t>1362 seconds</a:t>
            </a:r>
            <a:endParaRPr lang="en-GB" sz="1800" kern="0" dirty="0">
              <a:ea typeface="Arial Unicode MS" pitchFamily="34" charset="-128"/>
              <a:cs typeface="Arial Unicode MS" pitchFamily="34" charset="-128"/>
            </a:endParaRPr>
          </a:p>
        </p:txBody>
      </p:sp>
    </p:spTree>
    <p:extLst>
      <p:ext uri="{BB962C8B-B14F-4D97-AF65-F5344CB8AC3E}">
        <p14:creationId xmlns:p14="http://schemas.microsoft.com/office/powerpoint/2010/main" val="531568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525496"/>
            <a:ext cx="10916145" cy="4828504"/>
          </a:xfrm>
        </p:spPr>
        <p:txBody>
          <a:bodyPr>
            <a:normAutofit fontScale="92500" lnSpcReduction="20000"/>
          </a:bodyPr>
          <a:lstStyle/>
          <a:p>
            <a:pPr lvl="0"/>
            <a:r>
              <a:rPr lang="en-GB" dirty="0"/>
              <a:t>Adjusting chunk size</a:t>
            </a:r>
          </a:p>
          <a:p>
            <a:pPr lvl="1"/>
            <a:r>
              <a:rPr lang="en-GB" dirty="0"/>
              <a:t>Maintaining the same chunk size for the duration of the operation when:</a:t>
            </a:r>
          </a:p>
          <a:p>
            <a:pPr lvl="2"/>
            <a:r>
              <a:rPr lang="en-GB" dirty="0"/>
              <a:t>adding users into a team could cause a timeout</a:t>
            </a:r>
          </a:p>
          <a:p>
            <a:pPr lvl="2"/>
            <a:r>
              <a:rPr lang="en-GB" dirty="0"/>
              <a:t>removing users from a team will reduce throughput</a:t>
            </a:r>
          </a:p>
          <a:p>
            <a:pPr lvl="2"/>
            <a:endParaRPr lang="en-GB" dirty="0"/>
          </a:p>
          <a:p>
            <a:pPr lvl="1"/>
            <a:r>
              <a:rPr lang="en-GB" dirty="0"/>
              <a:t>Need to adjust chunk size as team size changes over time</a:t>
            </a:r>
          </a:p>
          <a:p>
            <a:pPr lvl="1"/>
            <a:endParaRPr lang="en-GB" dirty="0"/>
          </a:p>
          <a:p>
            <a:pPr lvl="1"/>
            <a:r>
              <a:rPr lang="en-GB" dirty="0"/>
              <a:t>Suggested ‘configuration’ to make</a:t>
            </a:r>
          </a:p>
          <a:p>
            <a:pPr lvl="2"/>
            <a:r>
              <a:rPr lang="en-GB" dirty="0"/>
              <a:t>When last PUT was:</a:t>
            </a:r>
          </a:p>
          <a:p>
            <a:pPr lvl="3"/>
            <a:r>
              <a:rPr lang="en-GB" dirty="0"/>
              <a:t>&gt; 4 mins 30 seconds, then reduce chunk size by 40%</a:t>
            </a:r>
          </a:p>
          <a:p>
            <a:pPr lvl="3"/>
            <a:r>
              <a:rPr lang="en-GB" dirty="0"/>
              <a:t>&gt; 3 mins 30 seconds, then reduce chunk size by 20%</a:t>
            </a:r>
          </a:p>
          <a:p>
            <a:pPr lvl="3"/>
            <a:r>
              <a:rPr lang="en-GB" dirty="0"/>
              <a:t>&lt; 1 min, then increase chunk size by 100%</a:t>
            </a:r>
          </a:p>
          <a:p>
            <a:pPr lvl="3"/>
            <a:r>
              <a:rPr lang="en-GB" dirty="0"/>
              <a:t>&lt; 2 mins, then increase chunk size by 75%</a:t>
            </a:r>
          </a:p>
          <a:p>
            <a:pPr lvl="3"/>
            <a:endParaRPr lang="en-GB" dirty="0"/>
          </a:p>
          <a:p>
            <a:pPr lvl="1"/>
            <a:r>
              <a:rPr lang="en-GB" dirty="0"/>
              <a:t>Only change the chunk size when the</a:t>
            </a:r>
          </a:p>
          <a:p>
            <a:pPr lvl="2"/>
            <a:r>
              <a:rPr lang="en-GB" dirty="0"/>
              <a:t>chunk was ‘full’</a:t>
            </a:r>
          </a:p>
          <a:p>
            <a:pPr lvl="2"/>
            <a:r>
              <a:rPr lang="en-GB" dirty="0"/>
              <a:t>request wasn’t a ‘repeated’ call due to a previous failure or re-attempt</a:t>
            </a:r>
          </a:p>
          <a:p>
            <a:pPr lvl="1"/>
            <a:r>
              <a:rPr lang="en-GB" dirty="0"/>
              <a:t>as such requests tend to be quicker</a:t>
            </a:r>
          </a:p>
        </p:txBody>
      </p:sp>
      <p:sp>
        <p:nvSpPr>
          <p:cNvPr id="4" name="Title"/>
          <p:cNvSpPr>
            <a:spLocks noGrp="1"/>
          </p:cNvSpPr>
          <p:nvPr>
            <p:ph type="title"/>
          </p:nvPr>
        </p:nvSpPr>
        <p:spPr>
          <a:xfrm>
            <a:off x="504001" y="504000"/>
            <a:ext cx="11186476" cy="677108"/>
          </a:xfrm>
        </p:spPr>
        <p:txBody>
          <a:bodyPr/>
          <a:lstStyle/>
          <a:p>
            <a:r>
              <a:rPr lang="en-GB"/>
              <a:t>Updating teams</a:t>
            </a:r>
            <a:br>
              <a:rPr lang="en-GB"/>
            </a:br>
            <a:r>
              <a:rPr lang="en-GB" sz="2000" b="0"/>
              <a:t>Adding/removing users in/out of a team, dynamic chunk sizing</a:t>
            </a:r>
            <a:endParaRPr lang="en-GB" dirty="0"/>
          </a:p>
        </p:txBody>
      </p:sp>
      <p:pic>
        <p:nvPicPr>
          <p:cNvPr id="9" name="Picture 8">
            <a:extLst>
              <a:ext uri="{FF2B5EF4-FFF2-40B4-BE49-F238E27FC236}">
                <a16:creationId xmlns:a16="http://schemas.microsoft.com/office/drawing/2014/main" id="{3C318243-8344-46C6-A72D-D904301740F9}"/>
              </a:ext>
            </a:extLst>
          </p:cNvPr>
          <p:cNvPicPr>
            <a:picLocks noChangeAspect="1"/>
          </p:cNvPicPr>
          <p:nvPr/>
        </p:nvPicPr>
        <p:blipFill>
          <a:blip r:embed="rId3"/>
          <a:stretch>
            <a:fillRect/>
          </a:stretch>
        </p:blipFill>
        <p:spPr>
          <a:xfrm>
            <a:off x="7136494" y="2317432"/>
            <a:ext cx="4663115" cy="28342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654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4621530"/>
            <a:ext cx="5766172" cy="1714469"/>
          </a:xfrm>
        </p:spPr>
        <p:txBody>
          <a:bodyPr/>
          <a:lstStyle/>
          <a:p>
            <a:pPr lvl="0"/>
            <a:r>
              <a:rPr lang="en-GB" dirty="0"/>
              <a:t>Updating roles the team is a member of</a:t>
            </a:r>
          </a:p>
          <a:p>
            <a:pPr lvl="1"/>
            <a:r>
              <a:rPr lang="en-GB" dirty="0"/>
              <a:t>Identical to updating user membership</a:t>
            </a:r>
          </a:p>
          <a:p>
            <a:pPr lvl="1"/>
            <a:r>
              <a:rPr lang="en-GB" dirty="0"/>
              <a:t>Except chunking of roles needs a different formula</a:t>
            </a:r>
          </a:p>
          <a:p>
            <a:pPr marL="0" lvl="1" indent="0">
              <a:buNone/>
            </a:pPr>
            <a:endParaRPr lang="en-GB" dirty="0"/>
          </a:p>
        </p:txBody>
      </p:sp>
      <p:pic>
        <p:nvPicPr>
          <p:cNvPr id="5" name="Picture 4">
            <a:extLst>
              <a:ext uri="{FF2B5EF4-FFF2-40B4-BE49-F238E27FC236}">
                <a16:creationId xmlns:a16="http://schemas.microsoft.com/office/drawing/2014/main" id="{80E03739-E37C-4046-9070-BC83A42A4CF5}"/>
              </a:ext>
            </a:extLst>
          </p:cNvPr>
          <p:cNvPicPr>
            <a:picLocks noChangeAspect="1"/>
          </p:cNvPicPr>
          <p:nvPr/>
        </p:nvPicPr>
        <p:blipFill>
          <a:blip r:embed="rId3"/>
          <a:stretch>
            <a:fillRect/>
          </a:stretch>
        </p:blipFill>
        <p:spPr>
          <a:xfrm>
            <a:off x="1105932" y="1382724"/>
            <a:ext cx="3279421" cy="3037191"/>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274AD166-3BE9-489F-8F3E-F5607A3AF074}"/>
              </a:ext>
            </a:extLst>
          </p:cNvPr>
          <p:cNvPicPr>
            <a:picLocks noChangeAspect="1"/>
          </p:cNvPicPr>
          <p:nvPr/>
        </p:nvPicPr>
        <p:blipFill>
          <a:blip r:embed="rId4"/>
          <a:stretch>
            <a:fillRect/>
          </a:stretch>
        </p:blipFill>
        <p:spPr>
          <a:xfrm>
            <a:off x="5341403" y="504000"/>
            <a:ext cx="6033589" cy="3249415"/>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9E8F32AC-E36B-4142-A571-335F6C57FA24}"/>
              </a:ext>
            </a:extLst>
          </p:cNvPr>
          <p:cNvPicPr>
            <a:picLocks noChangeAspect="1"/>
          </p:cNvPicPr>
          <p:nvPr/>
        </p:nvPicPr>
        <p:blipFill>
          <a:blip r:embed="rId5"/>
          <a:stretch>
            <a:fillRect/>
          </a:stretch>
        </p:blipFill>
        <p:spPr>
          <a:xfrm>
            <a:off x="6898732" y="4621531"/>
            <a:ext cx="4791744" cy="1419423"/>
          </a:xfrm>
          <a:prstGeom prst="rect">
            <a:avLst/>
          </a:prstGeom>
          <a:ln>
            <a:noFill/>
          </a:ln>
          <a:effectLst>
            <a:outerShdw blurRad="292100" dist="139700" dir="2700000" algn="tl" rotWithShape="0">
              <a:srgbClr val="333333">
                <a:alpha val="65000"/>
              </a:srgbClr>
            </a:outerShdw>
          </a:effectLst>
        </p:spPr>
      </p:pic>
      <p:sp>
        <p:nvSpPr>
          <p:cNvPr id="9" name="Title">
            <a:extLst>
              <a:ext uri="{FF2B5EF4-FFF2-40B4-BE49-F238E27FC236}">
                <a16:creationId xmlns:a16="http://schemas.microsoft.com/office/drawing/2014/main" id="{63A989B4-D02E-4A39-AA3B-B7AF5750E6BE}"/>
              </a:ext>
            </a:extLst>
          </p:cNvPr>
          <p:cNvSpPr>
            <a:spLocks noGrp="1"/>
          </p:cNvSpPr>
          <p:nvPr>
            <p:ph type="title"/>
          </p:nvPr>
        </p:nvSpPr>
        <p:spPr>
          <a:xfrm>
            <a:off x="504001" y="504000"/>
            <a:ext cx="11186476" cy="677108"/>
          </a:xfrm>
        </p:spPr>
        <p:txBody>
          <a:bodyPr/>
          <a:lstStyle/>
          <a:p>
            <a:r>
              <a:rPr lang="en-GB"/>
              <a:t>Updating teams</a:t>
            </a:r>
            <a:br>
              <a:rPr lang="en-GB"/>
            </a:br>
            <a:r>
              <a:rPr lang="en-GB" sz="2000" b="0"/>
              <a:t>Adding teams to roles</a:t>
            </a:r>
            <a:endParaRPr lang="en-GB" sz="2000" b="0" dirty="0"/>
          </a:p>
        </p:txBody>
      </p:sp>
    </p:spTree>
    <p:extLst>
      <p:ext uri="{BB962C8B-B14F-4D97-AF65-F5344CB8AC3E}">
        <p14:creationId xmlns:p14="http://schemas.microsoft.com/office/powerpoint/2010/main" val="21648773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a:extLst>
              <a:ext uri="{FF2B5EF4-FFF2-40B4-BE49-F238E27FC236}">
                <a16:creationId xmlns:a16="http://schemas.microsoft.com/office/drawing/2014/main" id="{6E0D45E8-33C8-496E-AC25-8C5FE77B1182}"/>
              </a:ext>
            </a:extLst>
          </p:cNvPr>
          <p:cNvSpPr>
            <a:spLocks noGrp="1"/>
          </p:cNvSpPr>
          <p:nvPr>
            <p:ph type="body" sz="quarter" idx="10"/>
          </p:nvPr>
        </p:nvSpPr>
        <p:spPr>
          <a:xfrm>
            <a:off x="503998" y="1620000"/>
            <a:ext cx="11105615" cy="4716000"/>
          </a:xfrm>
        </p:spPr>
        <p:txBody>
          <a:bodyPr>
            <a:normAutofit lnSpcReduction="10000"/>
          </a:bodyPr>
          <a:lstStyle/>
          <a:p>
            <a:pPr lvl="0"/>
            <a:r>
              <a:rPr lang="en-GB" dirty="0"/>
              <a:t>Chunk size for roles</a:t>
            </a:r>
          </a:p>
          <a:p>
            <a:pPr lvl="1"/>
            <a:endParaRPr lang="en-GB" dirty="0"/>
          </a:p>
          <a:p>
            <a:pPr lvl="1"/>
            <a:r>
              <a:rPr lang="en-GB" dirty="0"/>
              <a:t>Chunking in size of 1 is suitable for all team sizes, however not optimal if adding the team to lots of roles</a:t>
            </a:r>
          </a:p>
          <a:p>
            <a:pPr marL="0" lvl="1" indent="0">
              <a:buNone/>
            </a:pPr>
            <a:endParaRPr lang="en-GB" dirty="0"/>
          </a:p>
          <a:p>
            <a:pPr lvl="1"/>
            <a:r>
              <a:rPr lang="en-GB" dirty="0"/>
              <a:t>For the greatest throughput use the following formula to determine the initial chunk size:</a:t>
            </a:r>
          </a:p>
          <a:p>
            <a:pPr lvl="1"/>
            <a:r>
              <a:rPr lang="en-GB" b="1" dirty="0"/>
              <a:t>Initial role chunk size = </a:t>
            </a:r>
            <a:r>
              <a:rPr lang="en-GB" b="1" dirty="0">
                <a:solidFill>
                  <a:schemeClr val="accent1"/>
                </a:solidFill>
              </a:rPr>
              <a:t>(</a:t>
            </a:r>
            <a:r>
              <a:rPr lang="en-GB" b="1" dirty="0"/>
              <a:t> </a:t>
            </a:r>
            <a:r>
              <a:rPr lang="en-GB" b="1" dirty="0">
                <a:solidFill>
                  <a:schemeClr val="accent6">
                    <a:lumMod val="60000"/>
                    <a:lumOff val="40000"/>
                  </a:schemeClr>
                </a:solidFill>
              </a:rPr>
              <a:t>(</a:t>
            </a:r>
            <a:r>
              <a:rPr lang="en-GB" b="1" dirty="0"/>
              <a:t> 210 / </a:t>
            </a:r>
            <a:r>
              <a:rPr lang="en-GB" b="1" dirty="0">
                <a:solidFill>
                  <a:srgbClr val="00B050"/>
                </a:solidFill>
              </a:rPr>
              <a:t>(</a:t>
            </a:r>
            <a:r>
              <a:rPr lang="en-GB" b="1" dirty="0"/>
              <a:t> </a:t>
            </a:r>
            <a:r>
              <a:rPr lang="en-GB" b="1" dirty="0" err="1"/>
              <a:t>number_of_users_in_the_team</a:t>
            </a:r>
            <a:r>
              <a:rPr lang="en-GB" b="1" dirty="0"/>
              <a:t> x 46 / 210 </a:t>
            </a:r>
            <a:r>
              <a:rPr lang="en-GB" b="1" dirty="0">
                <a:solidFill>
                  <a:srgbClr val="00B050"/>
                </a:solidFill>
              </a:rPr>
              <a:t>)</a:t>
            </a:r>
            <a:r>
              <a:rPr lang="en-GB" b="1" dirty="0">
                <a:solidFill>
                  <a:schemeClr val="accent6">
                    <a:lumMod val="60000"/>
                    <a:lumOff val="40000"/>
                  </a:schemeClr>
                </a:solidFill>
              </a:rPr>
              <a:t> ) </a:t>
            </a:r>
            <a:r>
              <a:rPr lang="en-GB" b="1" dirty="0"/>
              <a:t>x 10</a:t>
            </a:r>
            <a:r>
              <a:rPr lang="en-GB" b="1" dirty="0">
                <a:solidFill>
                  <a:schemeClr val="accent1"/>
                </a:solidFill>
              </a:rPr>
              <a:t>)</a:t>
            </a:r>
            <a:endParaRPr lang="en-GB" dirty="0">
              <a:solidFill>
                <a:schemeClr val="accent1"/>
              </a:solidFill>
            </a:endParaRPr>
          </a:p>
          <a:p>
            <a:pPr lvl="1"/>
            <a:endParaRPr lang="en-GB" dirty="0"/>
          </a:p>
          <a:p>
            <a:pPr lvl="1"/>
            <a:r>
              <a:rPr lang="en-GB" dirty="0"/>
              <a:t>Formula:</a:t>
            </a:r>
          </a:p>
          <a:p>
            <a:pPr lvl="2"/>
            <a:r>
              <a:rPr lang="en-GB" dirty="0"/>
              <a:t>Good, but conservative for small SAP Analytics Cloud Services and when team size is less than 5,000 members. Always ensure the value is at least 1</a:t>
            </a:r>
          </a:p>
          <a:p>
            <a:pPr lvl="2"/>
            <a:endParaRPr lang="en-GB" dirty="0"/>
          </a:p>
          <a:p>
            <a:pPr lvl="2"/>
            <a:r>
              <a:rPr lang="en-GB" dirty="0"/>
              <a:t>‘210’ is the target duration in seconds</a:t>
            </a:r>
          </a:p>
          <a:p>
            <a:pPr lvl="2"/>
            <a:r>
              <a:rPr lang="en-GB" dirty="0"/>
              <a:t>‘46’ is the average rate of users/role/second on a SAP Analytics Cloud Service with 80,000 users registered. Maximum should be 68 for a service with a very limited user population</a:t>
            </a:r>
          </a:p>
          <a:p>
            <a:pPr lvl="2"/>
            <a:r>
              <a:rPr lang="en-GB" dirty="0"/>
              <a:t>The value ’46/210’ is hardcoded into the sample scripts – feel free to global search and replace this value</a:t>
            </a:r>
          </a:p>
          <a:p>
            <a:pPr lvl="2"/>
            <a:endParaRPr lang="en-GB" dirty="0"/>
          </a:p>
          <a:p>
            <a:pPr lvl="2"/>
            <a:endParaRPr lang="en-GB" dirty="0"/>
          </a:p>
        </p:txBody>
      </p:sp>
      <p:sp>
        <p:nvSpPr>
          <p:cNvPr id="12" name="Title">
            <a:extLst>
              <a:ext uri="{FF2B5EF4-FFF2-40B4-BE49-F238E27FC236}">
                <a16:creationId xmlns:a16="http://schemas.microsoft.com/office/drawing/2014/main" id="{BE52DE39-0E9C-4DD8-B9B5-3F9118D70074}"/>
              </a:ext>
            </a:extLst>
          </p:cNvPr>
          <p:cNvSpPr>
            <a:spLocks noGrp="1"/>
          </p:cNvSpPr>
          <p:nvPr>
            <p:ph type="title"/>
          </p:nvPr>
        </p:nvSpPr>
        <p:spPr>
          <a:xfrm>
            <a:off x="504001" y="504000"/>
            <a:ext cx="11186476" cy="677108"/>
          </a:xfrm>
        </p:spPr>
        <p:txBody>
          <a:bodyPr/>
          <a:lstStyle/>
          <a:p>
            <a:r>
              <a:rPr lang="en-GB"/>
              <a:t>Updating teams</a:t>
            </a:r>
            <a:br>
              <a:rPr lang="en-GB"/>
            </a:br>
            <a:r>
              <a:rPr lang="en-GB" sz="2000" b="0"/>
              <a:t>Chunk size for roles a team is member of</a:t>
            </a:r>
            <a:endParaRPr lang="en-GB" sz="2000" b="0" dirty="0"/>
          </a:p>
        </p:txBody>
      </p:sp>
    </p:spTree>
    <p:extLst>
      <p:ext uri="{BB962C8B-B14F-4D97-AF65-F5344CB8AC3E}">
        <p14:creationId xmlns:p14="http://schemas.microsoft.com/office/powerpoint/2010/main" val="25420657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a:extLst>
              <a:ext uri="{FF2B5EF4-FFF2-40B4-BE49-F238E27FC236}">
                <a16:creationId xmlns:a16="http://schemas.microsoft.com/office/drawing/2014/main" id="{6E0D45E8-33C8-496E-AC25-8C5FE77B1182}"/>
              </a:ext>
            </a:extLst>
          </p:cNvPr>
          <p:cNvSpPr>
            <a:spLocks noGrp="1"/>
          </p:cNvSpPr>
          <p:nvPr>
            <p:ph type="body" sz="quarter" idx="10"/>
          </p:nvPr>
        </p:nvSpPr>
        <p:spPr>
          <a:xfrm>
            <a:off x="503999" y="1620000"/>
            <a:ext cx="9167958" cy="4473069"/>
          </a:xfrm>
        </p:spPr>
        <p:txBody>
          <a:bodyPr>
            <a:normAutofit/>
          </a:bodyPr>
          <a:lstStyle/>
          <a:p>
            <a:pPr lvl="0"/>
            <a:r>
              <a:rPr lang="en-GB" dirty="0"/>
              <a:t>Chunk size for roles</a:t>
            </a:r>
          </a:p>
          <a:p>
            <a:pPr lvl="1"/>
            <a:endParaRPr lang="en-GB" dirty="0"/>
          </a:p>
          <a:p>
            <a:pPr lvl="1"/>
            <a:r>
              <a:rPr lang="en-GB" dirty="0"/>
              <a:t>API performance, for adding/removing roles, is dependent upon:</a:t>
            </a:r>
          </a:p>
          <a:p>
            <a:pPr lvl="2"/>
            <a:r>
              <a:rPr lang="en-GB" dirty="0"/>
              <a:t>Number of users in the team</a:t>
            </a:r>
          </a:p>
          <a:p>
            <a:pPr lvl="2"/>
            <a:r>
              <a:rPr lang="en-GB" dirty="0"/>
              <a:t>Number of roles being added or removed compared to the previous team definition</a:t>
            </a:r>
          </a:p>
          <a:p>
            <a:pPr lvl="2"/>
            <a:r>
              <a:rPr lang="en-GB" dirty="0"/>
              <a:t>Number of users registered in SAP Analytics Cloud (regardless if they’re a member of the team or not)</a:t>
            </a:r>
          </a:p>
          <a:p>
            <a:pPr lvl="2"/>
            <a:endParaRPr lang="en-GB" dirty="0"/>
          </a:p>
          <a:p>
            <a:pPr lvl="1"/>
            <a:r>
              <a:rPr lang="en-GB" dirty="0"/>
              <a:t>When adding members into a team, it is necessary to reduce the chunk size. Unlike then, when adding/removing roles the response time is consistent regardless of the number of roles the team is already a member of</a:t>
            </a:r>
          </a:p>
          <a:p>
            <a:pPr lvl="1"/>
            <a:r>
              <a:rPr lang="en-GB" dirty="0"/>
              <a:t>Therefore, there is no need to adjust the role chunk size as roles are added or removed</a:t>
            </a:r>
          </a:p>
          <a:p>
            <a:pPr lvl="1"/>
            <a:endParaRPr lang="en-GB" dirty="0"/>
          </a:p>
        </p:txBody>
      </p:sp>
      <p:sp>
        <p:nvSpPr>
          <p:cNvPr id="12" name="Title">
            <a:extLst>
              <a:ext uri="{FF2B5EF4-FFF2-40B4-BE49-F238E27FC236}">
                <a16:creationId xmlns:a16="http://schemas.microsoft.com/office/drawing/2014/main" id="{BE52DE39-0E9C-4DD8-B9B5-3F9118D70074}"/>
              </a:ext>
            </a:extLst>
          </p:cNvPr>
          <p:cNvSpPr>
            <a:spLocks noGrp="1"/>
          </p:cNvSpPr>
          <p:nvPr>
            <p:ph type="title"/>
          </p:nvPr>
        </p:nvSpPr>
        <p:spPr>
          <a:xfrm>
            <a:off x="504001" y="504000"/>
            <a:ext cx="11186476" cy="677108"/>
          </a:xfrm>
        </p:spPr>
        <p:txBody>
          <a:bodyPr/>
          <a:lstStyle/>
          <a:p>
            <a:r>
              <a:rPr lang="en-GB"/>
              <a:t>Updating teams</a:t>
            </a:r>
            <a:br>
              <a:rPr lang="en-GB"/>
            </a:br>
            <a:r>
              <a:rPr lang="en-GB" sz="2000" b="0"/>
              <a:t>Chunk size for roles a team is member of</a:t>
            </a:r>
            <a:endParaRPr lang="en-GB" sz="2000" b="0" dirty="0"/>
          </a:p>
        </p:txBody>
      </p:sp>
      <p:pic>
        <p:nvPicPr>
          <p:cNvPr id="2" name="Picture 1">
            <a:extLst>
              <a:ext uri="{FF2B5EF4-FFF2-40B4-BE49-F238E27FC236}">
                <a16:creationId xmlns:a16="http://schemas.microsoft.com/office/drawing/2014/main" id="{1B712D6A-BCA0-4123-89FD-1DD659384E70}"/>
              </a:ext>
            </a:extLst>
          </p:cNvPr>
          <p:cNvPicPr>
            <a:picLocks noChangeAspect="1"/>
          </p:cNvPicPr>
          <p:nvPr/>
        </p:nvPicPr>
        <p:blipFill>
          <a:blip r:embed="rId3"/>
          <a:stretch>
            <a:fillRect/>
          </a:stretch>
        </p:blipFill>
        <p:spPr>
          <a:xfrm>
            <a:off x="9671957" y="1464808"/>
            <a:ext cx="1276350" cy="3552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22645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a:extLst>
              <a:ext uri="{FF2B5EF4-FFF2-40B4-BE49-F238E27FC236}">
                <a16:creationId xmlns:a16="http://schemas.microsoft.com/office/drawing/2014/main" id="{6E0D45E8-33C8-496E-AC25-8C5FE77B1182}"/>
              </a:ext>
            </a:extLst>
          </p:cNvPr>
          <p:cNvSpPr>
            <a:spLocks noGrp="1"/>
          </p:cNvSpPr>
          <p:nvPr>
            <p:ph type="body" sz="quarter" idx="10"/>
          </p:nvPr>
        </p:nvSpPr>
        <p:spPr>
          <a:xfrm>
            <a:off x="503999" y="1620000"/>
            <a:ext cx="8852272" cy="4716000"/>
          </a:xfrm>
        </p:spPr>
        <p:txBody>
          <a:bodyPr>
            <a:normAutofit lnSpcReduction="10000"/>
          </a:bodyPr>
          <a:lstStyle/>
          <a:p>
            <a:pPr lvl="0"/>
            <a:r>
              <a:rPr lang="en-GB" dirty="0"/>
              <a:t>Chunk size for roles</a:t>
            </a:r>
          </a:p>
          <a:p>
            <a:pPr lvl="1"/>
            <a:endParaRPr lang="en-GB" dirty="0"/>
          </a:p>
          <a:p>
            <a:pPr lvl="1"/>
            <a:r>
              <a:rPr lang="en-GB" dirty="0"/>
              <a:t>However, the formula (above) doesn’t allow for the greatest throughput for all sizes of SAP Analytics Cloud Services, a slight optimisation is possible</a:t>
            </a:r>
          </a:p>
          <a:p>
            <a:pPr lvl="1"/>
            <a:endParaRPr lang="en-GB" dirty="0"/>
          </a:p>
          <a:p>
            <a:pPr lvl="1"/>
            <a:r>
              <a:rPr lang="en-GB" dirty="0"/>
              <a:t>Suggested ‘configuration’ to make</a:t>
            </a:r>
          </a:p>
          <a:p>
            <a:pPr lvl="2"/>
            <a:r>
              <a:rPr lang="en-GB" dirty="0"/>
              <a:t>When last PUT was:</a:t>
            </a:r>
          </a:p>
          <a:p>
            <a:pPr lvl="3"/>
            <a:r>
              <a:rPr lang="en-GB" dirty="0"/>
              <a:t>&gt; 4 mins 30 seconds, then reduce chunk size by 2</a:t>
            </a:r>
          </a:p>
          <a:p>
            <a:pPr lvl="3"/>
            <a:r>
              <a:rPr lang="en-GB" dirty="0"/>
              <a:t>&gt; 3 mins 30 seconds, then reduce chunk size by 1</a:t>
            </a:r>
          </a:p>
          <a:p>
            <a:pPr lvl="3"/>
            <a:r>
              <a:rPr lang="en-GB" dirty="0"/>
              <a:t>&lt; 20 seconds, then increase chunk size by 3</a:t>
            </a:r>
          </a:p>
          <a:p>
            <a:pPr lvl="3"/>
            <a:r>
              <a:rPr lang="en-GB" dirty="0"/>
              <a:t>&lt; 1 min, then increase chunk size by 2</a:t>
            </a:r>
          </a:p>
          <a:p>
            <a:pPr lvl="3"/>
            <a:r>
              <a:rPr lang="en-GB" dirty="0"/>
              <a:t>&lt; 1 min 30 seconds, then increase chunk size by 1</a:t>
            </a:r>
          </a:p>
          <a:p>
            <a:pPr lvl="3"/>
            <a:endParaRPr lang="en-GB" dirty="0"/>
          </a:p>
          <a:p>
            <a:pPr lvl="2"/>
            <a:r>
              <a:rPr lang="en-GB" dirty="0"/>
              <a:t>When adding/removing roles, the API response time isn’t entirely predicable, so alterations to the role chunk size should be made gradually hence the above only add or remove a few at a time</a:t>
            </a:r>
          </a:p>
        </p:txBody>
      </p:sp>
      <p:sp>
        <p:nvSpPr>
          <p:cNvPr id="12" name="Title">
            <a:extLst>
              <a:ext uri="{FF2B5EF4-FFF2-40B4-BE49-F238E27FC236}">
                <a16:creationId xmlns:a16="http://schemas.microsoft.com/office/drawing/2014/main" id="{BE52DE39-0E9C-4DD8-B9B5-3F9118D70074}"/>
              </a:ext>
            </a:extLst>
          </p:cNvPr>
          <p:cNvSpPr>
            <a:spLocks noGrp="1"/>
          </p:cNvSpPr>
          <p:nvPr>
            <p:ph type="title"/>
          </p:nvPr>
        </p:nvSpPr>
        <p:spPr>
          <a:xfrm>
            <a:off x="504001" y="504000"/>
            <a:ext cx="11186476" cy="677108"/>
          </a:xfrm>
        </p:spPr>
        <p:txBody>
          <a:bodyPr/>
          <a:lstStyle/>
          <a:p>
            <a:r>
              <a:rPr lang="en-GB"/>
              <a:t>Updating teams</a:t>
            </a:r>
            <a:br>
              <a:rPr lang="en-GB"/>
            </a:br>
            <a:r>
              <a:rPr lang="en-GB" sz="2000" b="0"/>
              <a:t>Chunk size for roles a team is member of</a:t>
            </a:r>
            <a:endParaRPr lang="en-GB" sz="2000" b="0" dirty="0"/>
          </a:p>
        </p:txBody>
      </p:sp>
      <p:pic>
        <p:nvPicPr>
          <p:cNvPr id="2" name="Picture 1">
            <a:extLst>
              <a:ext uri="{FF2B5EF4-FFF2-40B4-BE49-F238E27FC236}">
                <a16:creationId xmlns:a16="http://schemas.microsoft.com/office/drawing/2014/main" id="{1B712D6A-BCA0-4123-89FD-1DD659384E70}"/>
              </a:ext>
            </a:extLst>
          </p:cNvPr>
          <p:cNvPicPr>
            <a:picLocks noChangeAspect="1"/>
          </p:cNvPicPr>
          <p:nvPr/>
        </p:nvPicPr>
        <p:blipFill>
          <a:blip r:embed="rId3"/>
          <a:stretch>
            <a:fillRect/>
          </a:stretch>
        </p:blipFill>
        <p:spPr>
          <a:xfrm>
            <a:off x="9671957" y="1464808"/>
            <a:ext cx="1276350" cy="3552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834127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a:extLst>
              <a:ext uri="{FF2B5EF4-FFF2-40B4-BE49-F238E27FC236}">
                <a16:creationId xmlns:a16="http://schemas.microsoft.com/office/drawing/2014/main" id="{6E0D45E8-33C8-496E-AC25-8C5FE77B1182}"/>
              </a:ext>
            </a:extLst>
          </p:cNvPr>
          <p:cNvSpPr>
            <a:spLocks noGrp="1"/>
          </p:cNvSpPr>
          <p:nvPr>
            <p:ph type="body" sz="quarter" idx="10"/>
          </p:nvPr>
        </p:nvSpPr>
        <p:spPr>
          <a:xfrm>
            <a:off x="503999" y="1620000"/>
            <a:ext cx="8852272" cy="4716000"/>
          </a:xfrm>
        </p:spPr>
        <p:txBody>
          <a:bodyPr>
            <a:normAutofit/>
          </a:bodyPr>
          <a:lstStyle/>
          <a:p>
            <a:pPr lvl="0"/>
            <a:r>
              <a:rPr lang="en-GB" dirty="0"/>
              <a:t>Order of operations for greatest throughput</a:t>
            </a:r>
          </a:p>
          <a:p>
            <a:pPr lvl="1"/>
            <a:endParaRPr lang="en-GB" dirty="0"/>
          </a:p>
          <a:p>
            <a:pPr lvl="1"/>
            <a:r>
              <a:rPr lang="en-GB" dirty="0"/>
              <a:t>Given performance of adding or removing roles is depended the number of members in the team:</a:t>
            </a:r>
          </a:p>
          <a:p>
            <a:pPr marL="522287" lvl="2" indent="-342900">
              <a:buFont typeface="+mj-lt"/>
              <a:buAutoNum type="arabicPeriod"/>
            </a:pPr>
            <a:r>
              <a:rPr lang="en-GB" dirty="0"/>
              <a:t>Remove any users from the team (that need to be removed)</a:t>
            </a:r>
          </a:p>
          <a:p>
            <a:pPr marL="522287" lvl="2" indent="-342900">
              <a:buFont typeface="+mj-lt"/>
              <a:buAutoNum type="arabicPeriod"/>
            </a:pPr>
            <a:r>
              <a:rPr lang="en-GB" dirty="0"/>
              <a:t>Then remove any roles from the team (that need to be removed)</a:t>
            </a:r>
          </a:p>
          <a:p>
            <a:pPr marL="522287" lvl="2" indent="-342900">
              <a:buFont typeface="+mj-lt"/>
              <a:buAutoNum type="arabicPeriod"/>
            </a:pPr>
            <a:r>
              <a:rPr lang="en-GB" dirty="0"/>
              <a:t>Then add any roles to the team (that need to be added)</a:t>
            </a:r>
          </a:p>
          <a:p>
            <a:pPr marL="522287" lvl="2" indent="-342900">
              <a:buFont typeface="+mj-lt"/>
              <a:buAutoNum type="arabicPeriod"/>
            </a:pPr>
            <a:r>
              <a:rPr lang="en-GB" dirty="0"/>
              <a:t>Then add any users to the team (that need to be added)</a:t>
            </a:r>
          </a:p>
          <a:p>
            <a:pPr lvl="2"/>
            <a:endParaRPr lang="en-GB" dirty="0"/>
          </a:p>
          <a:p>
            <a:pPr lvl="1"/>
            <a:r>
              <a:rPr lang="en-GB" dirty="0"/>
              <a:t>Changing roles and members at the same time is possible, but could be difficult to predict the duration and ensure the request keeps under 5 minutes</a:t>
            </a:r>
          </a:p>
        </p:txBody>
      </p:sp>
      <p:sp>
        <p:nvSpPr>
          <p:cNvPr id="12" name="Title">
            <a:extLst>
              <a:ext uri="{FF2B5EF4-FFF2-40B4-BE49-F238E27FC236}">
                <a16:creationId xmlns:a16="http://schemas.microsoft.com/office/drawing/2014/main" id="{BE52DE39-0E9C-4DD8-B9B5-3F9118D70074}"/>
              </a:ext>
            </a:extLst>
          </p:cNvPr>
          <p:cNvSpPr>
            <a:spLocks noGrp="1"/>
          </p:cNvSpPr>
          <p:nvPr>
            <p:ph type="title"/>
          </p:nvPr>
        </p:nvSpPr>
        <p:spPr>
          <a:xfrm>
            <a:off x="504001" y="504000"/>
            <a:ext cx="11186476" cy="677108"/>
          </a:xfrm>
        </p:spPr>
        <p:txBody>
          <a:bodyPr/>
          <a:lstStyle/>
          <a:p>
            <a:r>
              <a:rPr lang="en-GB"/>
              <a:t>Updating teams</a:t>
            </a:r>
            <a:br>
              <a:rPr lang="en-GB"/>
            </a:br>
            <a:r>
              <a:rPr lang="en-GB" sz="2000" b="0"/>
              <a:t>Adding/removing roles a team is member of</a:t>
            </a:r>
            <a:endParaRPr lang="en-GB" sz="2000" b="0" dirty="0"/>
          </a:p>
        </p:txBody>
      </p:sp>
      <p:pic>
        <p:nvPicPr>
          <p:cNvPr id="3" name="Picture 2">
            <a:extLst>
              <a:ext uri="{FF2B5EF4-FFF2-40B4-BE49-F238E27FC236}">
                <a16:creationId xmlns:a16="http://schemas.microsoft.com/office/drawing/2014/main" id="{E16392DA-48F1-4F93-BAE5-47759C2CFAE3}"/>
              </a:ext>
            </a:extLst>
          </p:cNvPr>
          <p:cNvPicPr>
            <a:picLocks noChangeAspect="1"/>
          </p:cNvPicPr>
          <p:nvPr/>
        </p:nvPicPr>
        <p:blipFill>
          <a:blip r:embed="rId3"/>
          <a:stretch>
            <a:fillRect/>
          </a:stretch>
        </p:blipFill>
        <p:spPr>
          <a:xfrm>
            <a:off x="9802812" y="704850"/>
            <a:ext cx="1276350" cy="5448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231142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4123121"/>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0675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1637607"/>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66421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Managing </a:t>
            </a:r>
            <a:r>
              <a:rPr lang="en-GB">
                <a:solidFill>
                  <a:schemeClr val="accent1"/>
                </a:solidFill>
              </a:rPr>
              <a:t>errors</a:t>
            </a:r>
            <a:endParaRPr lang="en-GB" dirty="0"/>
          </a:p>
        </p:txBody>
      </p:sp>
      <p:pic>
        <p:nvPicPr>
          <p:cNvPr id="11" name="Picture Placeholder 10">
            <a:extLst>
              <a:ext uri="{FF2B5EF4-FFF2-40B4-BE49-F238E27FC236}">
                <a16:creationId xmlns:a16="http://schemas.microsoft.com/office/drawing/2014/main" id="{5813F482-CA63-4E6B-B85C-42C281DA0DEB}"/>
              </a:ext>
            </a:extLst>
          </p:cNvPr>
          <p:cNvPicPr>
            <a:picLocks noGrp="1" noChangeAspect="1"/>
          </p:cNvPicPr>
          <p:nvPr>
            <p:ph type="pic" sz="quarter" idx="12"/>
          </p:nvPr>
        </p:nvPicPr>
        <p:blipFill>
          <a:blip r:embed="rId3"/>
          <a:srcRect t="28898" b="28898"/>
          <a:stretch>
            <a:fillRect/>
          </a:stretch>
        </p:blipFill>
        <p:spPr/>
      </p:pic>
    </p:spTree>
    <p:extLst>
      <p:ext uri="{BB962C8B-B14F-4D97-AF65-F5344CB8AC3E}">
        <p14:creationId xmlns:p14="http://schemas.microsoft.com/office/powerpoint/2010/main" val="261115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3827121"/>
            <a:ext cx="11186477" cy="2508879"/>
          </a:xfrm>
        </p:spPr>
        <p:txBody>
          <a:bodyPr>
            <a:normAutofit lnSpcReduction="10000"/>
          </a:bodyPr>
          <a:lstStyle/>
          <a:p>
            <a:pPr lvl="0"/>
            <a:r>
              <a:rPr lang="en-GB" dirty="0"/>
              <a:t>Operations spanning multiple sessions</a:t>
            </a:r>
          </a:p>
          <a:p>
            <a:pPr lvl="1"/>
            <a:r>
              <a:rPr lang="en-GB" dirty="0"/>
              <a:t>Multiple requests to complete an operation (like updating a team) can span sessions</a:t>
            </a:r>
          </a:p>
          <a:p>
            <a:pPr lvl="1"/>
            <a:r>
              <a:rPr lang="en-GB" dirty="0"/>
              <a:t>Example:</a:t>
            </a:r>
          </a:p>
          <a:p>
            <a:pPr lvl="2"/>
            <a:r>
              <a:rPr lang="en-GB" dirty="0"/>
              <a:t>Following successful PUT requests, one returns 401</a:t>
            </a:r>
          </a:p>
          <a:p>
            <a:pPr lvl="3"/>
            <a:r>
              <a:rPr lang="en-GB" dirty="0"/>
              <a:t>(403 will be returned if the access token is valid, but the x-</a:t>
            </a:r>
            <a:r>
              <a:rPr lang="en-GB" dirty="0" err="1"/>
              <a:t>csrf</a:t>
            </a:r>
            <a:r>
              <a:rPr lang="en-GB" dirty="0"/>
              <a:t>-token is not)</a:t>
            </a:r>
          </a:p>
          <a:p>
            <a:pPr lvl="2"/>
            <a:r>
              <a:rPr lang="en-GB" dirty="0"/>
              <a:t>Need to get a new access token</a:t>
            </a:r>
          </a:p>
          <a:p>
            <a:pPr lvl="2"/>
            <a:r>
              <a:rPr lang="en-GB" dirty="0"/>
              <a:t>Obtain a new x-</a:t>
            </a:r>
            <a:r>
              <a:rPr lang="en-GB" dirty="0" err="1"/>
              <a:t>csrf</a:t>
            </a:r>
            <a:r>
              <a:rPr lang="en-GB" dirty="0"/>
              <a:t>-token by performing a GET</a:t>
            </a:r>
          </a:p>
          <a:p>
            <a:pPr lvl="2"/>
            <a:r>
              <a:rPr lang="en-GB" dirty="0"/>
              <a:t>Re-submit previous PUT and continue</a:t>
            </a:r>
          </a:p>
        </p:txBody>
      </p:sp>
      <p:sp>
        <p:nvSpPr>
          <p:cNvPr id="4" name="Title"/>
          <p:cNvSpPr>
            <a:spLocks noGrp="1"/>
          </p:cNvSpPr>
          <p:nvPr>
            <p:ph type="title"/>
          </p:nvPr>
        </p:nvSpPr>
        <p:spPr>
          <a:xfrm>
            <a:off x="504001" y="504000"/>
            <a:ext cx="11186476" cy="677108"/>
          </a:xfrm>
        </p:spPr>
        <p:txBody>
          <a:bodyPr/>
          <a:lstStyle/>
          <a:p>
            <a:r>
              <a:rPr lang="en-GB"/>
              <a:t>Managing errors</a:t>
            </a:r>
            <a:br>
              <a:rPr lang="en-GB"/>
            </a:br>
            <a:r>
              <a:rPr lang="en-GB" sz="2000" b="0"/>
              <a:t>Sessions</a:t>
            </a:r>
            <a:endParaRPr lang="en-GB" b="0" dirty="0"/>
          </a:p>
        </p:txBody>
      </p:sp>
      <p:pic>
        <p:nvPicPr>
          <p:cNvPr id="7" name="Picture 6">
            <a:extLst>
              <a:ext uri="{FF2B5EF4-FFF2-40B4-BE49-F238E27FC236}">
                <a16:creationId xmlns:a16="http://schemas.microsoft.com/office/drawing/2014/main" id="{D8E79BE1-BEAF-46EE-BC8C-8F15AF342E0C}"/>
              </a:ext>
            </a:extLst>
          </p:cNvPr>
          <p:cNvPicPr>
            <a:picLocks noChangeAspect="1"/>
          </p:cNvPicPr>
          <p:nvPr/>
        </p:nvPicPr>
        <p:blipFill>
          <a:blip r:embed="rId3"/>
          <a:stretch>
            <a:fillRect/>
          </a:stretch>
        </p:blipFill>
        <p:spPr>
          <a:xfrm>
            <a:off x="3256229" y="410198"/>
            <a:ext cx="6148315" cy="33231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89844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3723357"/>
            <a:ext cx="11186477" cy="2796194"/>
          </a:xfrm>
        </p:spPr>
        <p:txBody>
          <a:bodyPr>
            <a:normAutofit fontScale="92500" lnSpcReduction="20000"/>
          </a:bodyPr>
          <a:lstStyle/>
          <a:p>
            <a:pPr lvl="1"/>
            <a:r>
              <a:rPr lang="en-GB" dirty="0"/>
              <a:t>After obtaining a new </a:t>
            </a:r>
            <a:r>
              <a:rPr lang="en-GB" dirty="0" err="1"/>
              <a:t>accesstoken</a:t>
            </a:r>
            <a:r>
              <a:rPr lang="en-GB" dirty="0"/>
              <a:t>, catch any possible endless loop</a:t>
            </a:r>
          </a:p>
          <a:p>
            <a:pPr lvl="1"/>
            <a:r>
              <a:rPr lang="en-GB" dirty="0"/>
              <a:t>Example:</a:t>
            </a:r>
          </a:p>
          <a:p>
            <a:pPr lvl="2"/>
            <a:r>
              <a:rPr lang="en-GB" dirty="0"/>
              <a:t>Following new </a:t>
            </a:r>
            <a:r>
              <a:rPr lang="en-GB" dirty="0" err="1"/>
              <a:t>accesstoken</a:t>
            </a:r>
            <a:r>
              <a:rPr lang="en-GB" dirty="0"/>
              <a:t> request, upon first GET ‘fetch’ the x-</a:t>
            </a:r>
            <a:r>
              <a:rPr lang="en-GB" dirty="0" err="1"/>
              <a:t>csrf</a:t>
            </a:r>
            <a:r>
              <a:rPr lang="en-GB" dirty="0"/>
              <a:t>-token, but this also returns 401/403</a:t>
            </a:r>
          </a:p>
          <a:p>
            <a:pPr lvl="2"/>
            <a:r>
              <a:rPr lang="en-GB" dirty="0"/>
              <a:t>Endless loops like this are </a:t>
            </a:r>
            <a:r>
              <a:rPr lang="en-GB" u="sng" dirty="0"/>
              <a:t>extremely</a:t>
            </a:r>
            <a:r>
              <a:rPr lang="en-GB" dirty="0"/>
              <a:t> rare events and typically only occur when there’s an issue with the OAuth client in someway. Resolution may require a new OAuth client to be created and used</a:t>
            </a:r>
          </a:p>
          <a:p>
            <a:pPr lvl="1"/>
            <a:r>
              <a:rPr lang="en-GB" dirty="0"/>
              <a:t>Remember that a new x-</a:t>
            </a:r>
            <a:r>
              <a:rPr lang="en-GB" dirty="0" err="1"/>
              <a:t>csrf</a:t>
            </a:r>
            <a:r>
              <a:rPr lang="en-GB" dirty="0"/>
              <a:t>-token must be</a:t>
            </a:r>
          </a:p>
          <a:p>
            <a:pPr lvl="2"/>
            <a:r>
              <a:rPr lang="en-GB" dirty="0"/>
              <a:t>obtained for each new </a:t>
            </a:r>
            <a:r>
              <a:rPr lang="en-GB" dirty="0" err="1"/>
              <a:t>accesstoken</a:t>
            </a:r>
            <a:r>
              <a:rPr lang="en-GB" dirty="0"/>
              <a:t> </a:t>
            </a:r>
          </a:p>
          <a:p>
            <a:pPr lvl="2"/>
            <a:r>
              <a:rPr lang="en-GB" dirty="0"/>
              <a:t>‘fetched’ via a GET request before any non-GET request is made (or you’ll get a 403)</a:t>
            </a:r>
          </a:p>
          <a:p>
            <a:pPr lvl="1"/>
            <a:r>
              <a:rPr lang="en-GB" dirty="0"/>
              <a:t>New sessions:</a:t>
            </a:r>
          </a:p>
          <a:p>
            <a:pPr lvl="2"/>
            <a:r>
              <a:rPr lang="en-GB" dirty="0"/>
              <a:t>Only obtain a new session when one is really needed</a:t>
            </a:r>
          </a:p>
          <a:p>
            <a:pPr lvl="2"/>
            <a:r>
              <a:rPr lang="en-GB" dirty="0"/>
              <a:t>Don’t obtain a new session thinking it will resolve any generic error, or you could end-up in an endless loop</a:t>
            </a:r>
          </a:p>
        </p:txBody>
      </p:sp>
      <p:sp>
        <p:nvSpPr>
          <p:cNvPr id="4" name="Title"/>
          <p:cNvSpPr>
            <a:spLocks noGrp="1"/>
          </p:cNvSpPr>
          <p:nvPr>
            <p:ph type="title"/>
          </p:nvPr>
        </p:nvSpPr>
        <p:spPr>
          <a:xfrm>
            <a:off x="504001" y="504000"/>
            <a:ext cx="11186476" cy="677108"/>
          </a:xfrm>
        </p:spPr>
        <p:txBody>
          <a:bodyPr/>
          <a:lstStyle/>
          <a:p>
            <a:r>
              <a:rPr lang="en-GB"/>
              <a:t>Managing errors</a:t>
            </a:r>
            <a:br>
              <a:rPr lang="en-GB"/>
            </a:br>
            <a:r>
              <a:rPr lang="en-GB" sz="2000" b="0"/>
              <a:t>Endless loops with sessions</a:t>
            </a:r>
            <a:endParaRPr lang="en-GB" dirty="0"/>
          </a:p>
        </p:txBody>
      </p:sp>
      <p:sp>
        <p:nvSpPr>
          <p:cNvPr id="5" name="Text Placeholder">
            <a:extLst>
              <a:ext uri="{FF2B5EF4-FFF2-40B4-BE49-F238E27FC236}">
                <a16:creationId xmlns:a16="http://schemas.microsoft.com/office/drawing/2014/main" id="{DFD16681-2DF8-42C8-92D2-B8597B7B886D}"/>
              </a:ext>
            </a:extLst>
          </p:cNvPr>
          <p:cNvSpPr txBox="1">
            <a:spLocks/>
          </p:cNvSpPr>
          <p:nvPr/>
        </p:nvSpPr>
        <p:spPr bwMode="black">
          <a:xfrm>
            <a:off x="7322097" y="999990"/>
            <a:ext cx="4568425" cy="2050941"/>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b="1" dirty="0"/>
              <a:t>Endless loop example</a:t>
            </a:r>
          </a:p>
          <a:p>
            <a:pPr lvl="2"/>
            <a:r>
              <a:rPr lang="en-GB" sz="1600" dirty="0"/>
              <a:t>Request returns 401/403</a:t>
            </a:r>
          </a:p>
          <a:p>
            <a:pPr lvl="2"/>
            <a:r>
              <a:rPr lang="en-GB" sz="1600" dirty="0"/>
              <a:t>Get a new access token</a:t>
            </a:r>
          </a:p>
          <a:p>
            <a:pPr lvl="2"/>
            <a:r>
              <a:rPr lang="en-GB" sz="1600" dirty="0"/>
              <a:t>On first GET fetch the x-</a:t>
            </a:r>
            <a:r>
              <a:rPr lang="en-GB" sz="1600" dirty="0" err="1"/>
              <a:t>csrf</a:t>
            </a:r>
            <a:r>
              <a:rPr lang="en-GB" sz="1600" dirty="0"/>
              <a:t>-token, but this also returns 401/403</a:t>
            </a:r>
          </a:p>
          <a:p>
            <a:pPr lvl="2"/>
            <a:r>
              <a:rPr lang="en-GB" sz="1600" dirty="0"/>
              <a:t>Enter a possible endless loop of calls between the two endpoints</a:t>
            </a:r>
          </a:p>
          <a:p>
            <a:pPr lvl="2"/>
            <a:endParaRPr lang="en-GB" sz="1600" dirty="0"/>
          </a:p>
          <a:p>
            <a:pPr lvl="2"/>
            <a:endParaRPr lang="en-GB" sz="1600" dirty="0"/>
          </a:p>
        </p:txBody>
      </p:sp>
      <p:pic>
        <p:nvPicPr>
          <p:cNvPr id="3" name="Picture 2">
            <a:extLst>
              <a:ext uri="{FF2B5EF4-FFF2-40B4-BE49-F238E27FC236}">
                <a16:creationId xmlns:a16="http://schemas.microsoft.com/office/drawing/2014/main" id="{6D38FE5A-E9CC-469B-948D-65F399D8BE83}"/>
              </a:ext>
            </a:extLst>
          </p:cNvPr>
          <p:cNvPicPr>
            <a:picLocks noChangeAspect="1"/>
          </p:cNvPicPr>
          <p:nvPr/>
        </p:nvPicPr>
        <p:blipFill>
          <a:blip r:embed="rId3"/>
          <a:stretch>
            <a:fillRect/>
          </a:stretch>
        </p:blipFill>
        <p:spPr>
          <a:xfrm>
            <a:off x="1562561" y="338449"/>
            <a:ext cx="5669355" cy="30905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763955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2839" y="4062792"/>
            <a:ext cx="5479286" cy="1907186"/>
          </a:xfrm>
        </p:spPr>
        <p:txBody>
          <a:bodyPr>
            <a:normAutofit fontScale="85000" lnSpcReduction="20000"/>
          </a:bodyPr>
          <a:lstStyle/>
          <a:p>
            <a:pPr lvl="0"/>
            <a:r>
              <a:rPr lang="en-GB" dirty="0"/>
              <a:t>500/502 responses</a:t>
            </a:r>
          </a:p>
          <a:p>
            <a:pPr lvl="1"/>
            <a:r>
              <a:rPr lang="en-GB" dirty="0"/>
              <a:t>The API will typically return a 500 or 502 status if something went wrong inside SAP Analytics Cloud</a:t>
            </a:r>
          </a:p>
          <a:p>
            <a:pPr lvl="2"/>
            <a:r>
              <a:rPr lang="en-GB" dirty="0"/>
              <a:t>Generally safe to re-attempt the request and typically this will resolve any ‘wobbles’</a:t>
            </a:r>
          </a:p>
          <a:p>
            <a:pPr lvl="2"/>
            <a:r>
              <a:rPr lang="en-GB" dirty="0"/>
              <a:t>Commonly 502 is returned upon updating a team, when someone else is also updating it</a:t>
            </a:r>
          </a:p>
          <a:p>
            <a:pPr lvl="1"/>
            <a:r>
              <a:rPr lang="en-GB" dirty="0"/>
              <a:t>However a POST /Users (create user) can be problematic and needs special care</a:t>
            </a:r>
          </a:p>
          <a:p>
            <a:pPr lvl="2"/>
            <a:endParaRPr lang="en-GB" dirty="0"/>
          </a:p>
        </p:txBody>
      </p:sp>
      <p:sp>
        <p:nvSpPr>
          <p:cNvPr id="4" name="Title"/>
          <p:cNvSpPr>
            <a:spLocks noGrp="1"/>
          </p:cNvSpPr>
          <p:nvPr>
            <p:ph type="title"/>
          </p:nvPr>
        </p:nvSpPr>
        <p:spPr>
          <a:xfrm>
            <a:off x="504001" y="504000"/>
            <a:ext cx="11186476" cy="677108"/>
          </a:xfrm>
        </p:spPr>
        <p:txBody>
          <a:bodyPr/>
          <a:lstStyle/>
          <a:p>
            <a:r>
              <a:rPr lang="en-GB"/>
              <a:t>Managing errors</a:t>
            </a:r>
            <a:br>
              <a:rPr lang="en-GB"/>
            </a:br>
            <a:r>
              <a:rPr lang="en-GB" sz="2000" b="0"/>
              <a:t>Error leading to unknown state - Overview</a:t>
            </a:r>
            <a:endParaRPr lang="en-GB" dirty="0"/>
          </a:p>
        </p:txBody>
      </p:sp>
      <p:pic>
        <p:nvPicPr>
          <p:cNvPr id="6" name="Picture 5">
            <a:extLst>
              <a:ext uri="{FF2B5EF4-FFF2-40B4-BE49-F238E27FC236}">
                <a16:creationId xmlns:a16="http://schemas.microsoft.com/office/drawing/2014/main" id="{3E6D4081-5E98-4A55-8788-AE5C065CA891}"/>
              </a:ext>
            </a:extLst>
          </p:cNvPr>
          <p:cNvPicPr>
            <a:picLocks noChangeAspect="1"/>
          </p:cNvPicPr>
          <p:nvPr/>
        </p:nvPicPr>
        <p:blipFill>
          <a:blip r:embed="rId3"/>
          <a:stretch>
            <a:fillRect/>
          </a:stretch>
        </p:blipFill>
        <p:spPr>
          <a:xfrm>
            <a:off x="502839" y="1296865"/>
            <a:ext cx="5710209" cy="2478331"/>
          </a:xfrm>
          <a:prstGeom prst="rect">
            <a:avLst/>
          </a:prstGeom>
          <a:ln>
            <a:noFill/>
          </a:ln>
          <a:effectLst>
            <a:outerShdw blurRad="292100" dist="139700" dir="2700000" algn="tl" rotWithShape="0">
              <a:srgbClr val="333333">
                <a:alpha val="65000"/>
              </a:srgbClr>
            </a:outerShdw>
          </a:effectLst>
        </p:spPr>
      </p:pic>
      <p:sp>
        <p:nvSpPr>
          <p:cNvPr id="8" name="Text Placeholder">
            <a:extLst>
              <a:ext uri="{FF2B5EF4-FFF2-40B4-BE49-F238E27FC236}">
                <a16:creationId xmlns:a16="http://schemas.microsoft.com/office/drawing/2014/main" id="{C9F9B64C-29EE-4CB1-9D3C-2F23BA26A67F}"/>
              </a:ext>
            </a:extLst>
          </p:cNvPr>
          <p:cNvSpPr txBox="1">
            <a:spLocks/>
          </p:cNvSpPr>
          <p:nvPr/>
        </p:nvSpPr>
        <p:spPr bwMode="black">
          <a:xfrm>
            <a:off x="6517989" y="4035689"/>
            <a:ext cx="5172488" cy="2708011"/>
          </a:xfrm>
          <a:prstGeom prst="rect">
            <a:avLst/>
          </a:prstGeom>
        </p:spPr>
        <p:txBody>
          <a:bodyPr vert="horz" lIns="0" tIns="0" rIns="0" bIns="0" rtlCol="0">
            <a:normAutofit fontScale="775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dirty="0"/>
              <a:t>401/403 responses - session expiry</a:t>
            </a:r>
          </a:p>
          <a:p>
            <a:pPr lvl="1"/>
            <a:r>
              <a:rPr lang="en-GB" dirty="0"/>
              <a:t>A 401/403 response signifies ‘unauthorised’, the session has expired and a new </a:t>
            </a:r>
            <a:r>
              <a:rPr lang="en-GB" b="1" dirty="0" err="1"/>
              <a:t>accesstoken</a:t>
            </a:r>
            <a:r>
              <a:rPr lang="en-GB" dirty="0"/>
              <a:t> is needed</a:t>
            </a:r>
          </a:p>
          <a:p>
            <a:pPr lvl="1"/>
            <a:r>
              <a:rPr lang="en-GB" dirty="0"/>
              <a:t>Typically, re-submitting a request is safe, once a new </a:t>
            </a:r>
            <a:r>
              <a:rPr lang="en-GB" dirty="0" err="1"/>
              <a:t>accesstoken</a:t>
            </a:r>
            <a:r>
              <a:rPr lang="en-GB" dirty="0"/>
              <a:t> has been obtained</a:t>
            </a:r>
          </a:p>
          <a:p>
            <a:pPr lvl="1"/>
            <a:r>
              <a:rPr lang="en-GB" dirty="0"/>
              <a:t>However the session can terminate between requests or even ‘mid-request’ and this means the request may or may not have been successful</a:t>
            </a:r>
          </a:p>
          <a:p>
            <a:pPr lvl="1"/>
            <a:r>
              <a:rPr lang="en-GB" dirty="0"/>
              <a:t>Means, any re-submitting of a POST /Users or a DELETE can be problematic and needs special care</a:t>
            </a:r>
          </a:p>
          <a:p>
            <a:pPr lvl="1"/>
            <a:endParaRPr lang="en-GB" dirty="0"/>
          </a:p>
          <a:p>
            <a:pPr lvl="1"/>
            <a:r>
              <a:rPr lang="en-GB" dirty="0"/>
              <a:t>Both types of errors (500/502 and 401/403) can be managed in a similar manner as they all lead to an unknown state</a:t>
            </a:r>
          </a:p>
          <a:p>
            <a:pPr lvl="1"/>
            <a:endParaRPr lang="en-GB" dirty="0"/>
          </a:p>
          <a:p>
            <a:pPr lvl="2"/>
            <a:endParaRPr lang="en-GB" dirty="0"/>
          </a:p>
        </p:txBody>
      </p:sp>
      <p:pic>
        <p:nvPicPr>
          <p:cNvPr id="3" name="Picture 2">
            <a:extLst>
              <a:ext uri="{FF2B5EF4-FFF2-40B4-BE49-F238E27FC236}">
                <a16:creationId xmlns:a16="http://schemas.microsoft.com/office/drawing/2014/main" id="{F3924722-8B63-491B-9288-70CB028D74CE}"/>
              </a:ext>
            </a:extLst>
          </p:cNvPr>
          <p:cNvPicPr>
            <a:picLocks noChangeAspect="1"/>
          </p:cNvPicPr>
          <p:nvPr/>
        </p:nvPicPr>
        <p:blipFill>
          <a:blip r:embed="rId4"/>
          <a:stretch>
            <a:fillRect/>
          </a:stretch>
        </p:blipFill>
        <p:spPr>
          <a:xfrm>
            <a:off x="7098812" y="1233132"/>
            <a:ext cx="3900366" cy="21432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559189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431491" y="1181108"/>
            <a:ext cx="6875584" cy="5570229"/>
          </a:xfrm>
        </p:spPr>
        <p:txBody>
          <a:bodyPr>
            <a:normAutofit lnSpcReduction="10000"/>
          </a:bodyPr>
          <a:lstStyle/>
          <a:p>
            <a:pPr lvl="0"/>
            <a:r>
              <a:rPr lang="en-GB" sz="1800" dirty="0"/>
              <a:t>Error on POST /Users triggering a repeat request</a:t>
            </a:r>
          </a:p>
          <a:p>
            <a:pPr lvl="1"/>
            <a:r>
              <a:rPr lang="en-GB" sz="1600" dirty="0"/>
              <a:t>Request is complex because:</a:t>
            </a:r>
          </a:p>
          <a:p>
            <a:pPr lvl="2"/>
            <a:r>
              <a:rPr lang="en-GB" sz="1600" dirty="0"/>
              <a:t>Adding a user to a team uses a different end-point</a:t>
            </a:r>
          </a:p>
          <a:p>
            <a:pPr lvl="3"/>
            <a:r>
              <a:rPr lang="en-GB" sz="1400" dirty="0"/>
              <a:t>Your workflow may involve adding a user to a team, and the response of the request may impact that workflow, potentially preventing the user being added to a team</a:t>
            </a:r>
          </a:p>
          <a:p>
            <a:pPr lvl="2"/>
            <a:r>
              <a:rPr lang="en-GB" sz="1600" dirty="0"/>
              <a:t>A duplicate user ‘_1’ is created if the unique combination of ‘</a:t>
            </a:r>
            <a:r>
              <a:rPr lang="en-GB" sz="1600" dirty="0" err="1"/>
              <a:t>userid</a:t>
            </a:r>
            <a:r>
              <a:rPr lang="en-GB" sz="1600" dirty="0"/>
              <a:t>’ and ‘email’ don’t match. A repeated request will result in a 409 conflict</a:t>
            </a:r>
          </a:p>
          <a:p>
            <a:pPr lvl="3"/>
            <a:r>
              <a:rPr lang="en-GB" sz="1400" dirty="0"/>
              <a:t>This means you may not know if such a duplicate user was created or not. This is only ever a problem if you’re using a ‘create’ workflow to update a users’ email</a:t>
            </a:r>
          </a:p>
          <a:p>
            <a:pPr lvl="2"/>
            <a:r>
              <a:rPr lang="en-GB" sz="1600" dirty="0"/>
              <a:t>Default roles are applied after the user is created</a:t>
            </a:r>
          </a:p>
          <a:p>
            <a:pPr lvl="3"/>
            <a:r>
              <a:rPr lang="en-GB" sz="1400" dirty="0"/>
              <a:t>Your workflow may include a GET/PUT request pair, even though you’ve just created the user, and caution may be needed upon checking the ‘Roles’ assigned, since additional Roles may have been added. You wouldn’t want your workflow to accidently remove any of these roles. The same applies to the ‘Business Intelligence license type’, that can change when a default role is applied</a:t>
            </a:r>
          </a:p>
          <a:p>
            <a:r>
              <a:rPr lang="en-GB" sz="1800" dirty="0"/>
              <a:t>Error on DELETE /Users /Groups triggering a repeat request</a:t>
            </a:r>
          </a:p>
          <a:p>
            <a:pPr lvl="1"/>
            <a:r>
              <a:rPr lang="en-GB" sz="1600" dirty="0"/>
              <a:t>Request is complex because:</a:t>
            </a:r>
          </a:p>
          <a:p>
            <a:pPr lvl="2"/>
            <a:r>
              <a:rPr lang="en-GB" sz="1600" dirty="0"/>
              <a:t>The object you are deleting may or may not have been deleted</a:t>
            </a:r>
          </a:p>
          <a:p>
            <a:pPr lvl="3"/>
            <a:r>
              <a:rPr lang="en-GB" sz="1400" dirty="0"/>
              <a:t>Could mean any repeated call returns a ‘404 not found’ which could be unexpected</a:t>
            </a:r>
          </a:p>
          <a:p>
            <a:pPr lvl="3"/>
            <a:endParaRPr lang="en-GB" sz="1400" dirty="0"/>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Managing errors</a:t>
            </a:r>
            <a:br>
              <a:rPr lang="en-GB"/>
            </a:br>
            <a:r>
              <a:rPr lang="en-GB" sz="2000" b="0"/>
              <a:t>Introduction</a:t>
            </a:r>
            <a:endParaRPr lang="en-GB" dirty="0"/>
          </a:p>
        </p:txBody>
      </p:sp>
      <p:pic>
        <p:nvPicPr>
          <p:cNvPr id="2" name="Picture 1">
            <a:extLst>
              <a:ext uri="{FF2B5EF4-FFF2-40B4-BE49-F238E27FC236}">
                <a16:creationId xmlns:a16="http://schemas.microsoft.com/office/drawing/2014/main" id="{F8665EE5-23F4-4833-8619-C8F30E1DFC51}"/>
              </a:ext>
            </a:extLst>
          </p:cNvPr>
          <p:cNvPicPr>
            <a:picLocks noChangeAspect="1"/>
          </p:cNvPicPr>
          <p:nvPr/>
        </p:nvPicPr>
        <p:blipFill>
          <a:blip r:embed="rId3"/>
          <a:stretch>
            <a:fillRect/>
          </a:stretch>
        </p:blipFill>
        <p:spPr>
          <a:xfrm>
            <a:off x="1560025" y="2004646"/>
            <a:ext cx="2000250" cy="57150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D2A38AE4-8B5C-427E-9400-989610AE15D0}"/>
              </a:ext>
            </a:extLst>
          </p:cNvPr>
          <p:cNvPicPr>
            <a:picLocks noChangeAspect="1"/>
          </p:cNvPicPr>
          <p:nvPr/>
        </p:nvPicPr>
        <p:blipFill>
          <a:blip r:embed="rId4"/>
          <a:stretch>
            <a:fillRect/>
          </a:stretch>
        </p:blipFill>
        <p:spPr>
          <a:xfrm>
            <a:off x="1264750" y="3582865"/>
            <a:ext cx="2590800" cy="1943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766552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453243"/>
            <a:ext cx="7243908" cy="5121728"/>
          </a:xfrm>
        </p:spPr>
        <p:txBody>
          <a:bodyPr>
            <a:normAutofit lnSpcReduction="10000"/>
          </a:bodyPr>
          <a:lstStyle/>
          <a:p>
            <a:r>
              <a:rPr lang="en-GB" sz="1800" dirty="0"/>
              <a:t>Errors following POST /Users (creating a user)</a:t>
            </a:r>
          </a:p>
          <a:p>
            <a:pPr lvl="1"/>
            <a:r>
              <a:rPr lang="en-GB" sz="1600" dirty="0"/>
              <a:t>Very occasionally (less than 1 in 5000) a 502 response is returned</a:t>
            </a:r>
          </a:p>
          <a:p>
            <a:pPr lvl="1"/>
            <a:r>
              <a:rPr lang="en-GB" sz="1600" dirty="0"/>
              <a:t>Almost always, the user will actually have been created ok</a:t>
            </a:r>
          </a:p>
          <a:p>
            <a:pPr lvl="1"/>
            <a:r>
              <a:rPr lang="en-GB" sz="1600" dirty="0"/>
              <a:t>If you repeat the request AND you reply on the response code of 409 (conflict):</a:t>
            </a:r>
          </a:p>
          <a:p>
            <a:pPr lvl="2"/>
            <a:r>
              <a:rPr lang="en-GB" sz="1600" dirty="0"/>
              <a:t>The 409 (conflict) response will be because you’re trying to create the user with another that shares the same email</a:t>
            </a:r>
          </a:p>
          <a:p>
            <a:pPr lvl="2"/>
            <a:r>
              <a:rPr lang="en-GB" sz="1600" dirty="0"/>
              <a:t>This is because the request that returned the 502, was actually successful!</a:t>
            </a:r>
          </a:p>
          <a:p>
            <a:pPr lvl="3"/>
            <a:r>
              <a:rPr lang="en-GB" sz="1400" dirty="0"/>
              <a:t>In other words, the user is in conflict with itself</a:t>
            </a:r>
          </a:p>
          <a:p>
            <a:pPr lvl="3"/>
            <a:endParaRPr lang="en-GB" sz="1600" dirty="0"/>
          </a:p>
          <a:p>
            <a:pPr lvl="1"/>
            <a:r>
              <a:rPr lang="en-GB" sz="1600" dirty="0"/>
              <a:t>What this means in practice when repeating the create user request</a:t>
            </a:r>
          </a:p>
          <a:p>
            <a:pPr lvl="2"/>
            <a:r>
              <a:rPr lang="en-GB" sz="1600" dirty="0"/>
              <a:t>if you get a 409 (when the previous response was a 502) then the user exists and was </a:t>
            </a:r>
            <a:r>
              <a:rPr lang="en-GB" sz="1600" i="1" dirty="0"/>
              <a:t>probably</a:t>
            </a:r>
            <a:r>
              <a:rPr lang="en-GB" sz="1600" dirty="0"/>
              <a:t> created ok in the first request</a:t>
            </a:r>
          </a:p>
          <a:p>
            <a:pPr lvl="3"/>
            <a:r>
              <a:rPr lang="en-GB" sz="1400" dirty="0"/>
              <a:t>You could follow your ‘user created successfully’ workflow to add the user to a team if needed</a:t>
            </a:r>
          </a:p>
          <a:p>
            <a:pPr lvl="4"/>
            <a:r>
              <a:rPr lang="en-GB" sz="1200" dirty="0"/>
              <a:t>(sample scripts 10x have this logic, but it may not be safe to assume the username was created as requested, you need to read the user to check. The username will only be different if there’s a clash of email address. Samples 11x, 12x read the user to check)</a:t>
            </a:r>
            <a:endParaRPr lang="en-GB" sz="1400" dirty="0"/>
          </a:p>
          <a:p>
            <a:pPr lvl="2"/>
            <a:r>
              <a:rPr lang="en-GB" sz="1600" dirty="0"/>
              <a:t>if you get a 502 then simply read the user again (even if you’ve read it before to find the user didn’t exist which lead you to create it)</a:t>
            </a:r>
            <a:endParaRPr lang="en-GB" sz="1400" dirty="0"/>
          </a:p>
          <a:p>
            <a:pPr lvl="3"/>
            <a:r>
              <a:rPr lang="en-GB" sz="1400" dirty="0"/>
              <a:t>(sample scripts 20x have this logic)</a:t>
            </a:r>
          </a:p>
        </p:txBody>
      </p:sp>
      <p:sp>
        <p:nvSpPr>
          <p:cNvPr id="7" name="Title">
            <a:extLst>
              <a:ext uri="{FF2B5EF4-FFF2-40B4-BE49-F238E27FC236}">
                <a16:creationId xmlns:a16="http://schemas.microsoft.com/office/drawing/2014/main" id="{6CB7480A-2B1C-4CF5-A487-F724886C2EEB}"/>
              </a:ext>
            </a:extLst>
          </p:cNvPr>
          <p:cNvSpPr>
            <a:spLocks noGrp="1"/>
          </p:cNvSpPr>
          <p:nvPr>
            <p:ph type="title"/>
          </p:nvPr>
        </p:nvSpPr>
        <p:spPr>
          <a:xfrm>
            <a:off x="504001" y="504000"/>
            <a:ext cx="11186476" cy="677108"/>
          </a:xfrm>
        </p:spPr>
        <p:txBody>
          <a:bodyPr/>
          <a:lstStyle/>
          <a:p>
            <a:r>
              <a:rPr lang="en-GB"/>
              <a:t>Managing errors</a:t>
            </a:r>
            <a:br>
              <a:rPr lang="en-GB"/>
            </a:br>
            <a:r>
              <a:rPr lang="en-GB" sz="2000" b="0"/>
              <a:t>Managing errors with POST /Users</a:t>
            </a:r>
            <a:endParaRPr lang="en-GB" dirty="0"/>
          </a:p>
        </p:txBody>
      </p:sp>
      <p:pic>
        <p:nvPicPr>
          <p:cNvPr id="8" name="Picture 7">
            <a:extLst>
              <a:ext uri="{FF2B5EF4-FFF2-40B4-BE49-F238E27FC236}">
                <a16:creationId xmlns:a16="http://schemas.microsoft.com/office/drawing/2014/main" id="{BA5560DC-C700-437C-86AD-96E2A3FD0BA1}"/>
              </a:ext>
            </a:extLst>
          </p:cNvPr>
          <p:cNvPicPr>
            <a:picLocks noChangeAspect="1"/>
          </p:cNvPicPr>
          <p:nvPr/>
        </p:nvPicPr>
        <p:blipFill>
          <a:blip r:embed="rId3"/>
          <a:stretch>
            <a:fillRect/>
          </a:stretch>
        </p:blipFill>
        <p:spPr>
          <a:xfrm>
            <a:off x="7747907" y="1176351"/>
            <a:ext cx="3379091" cy="145689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D9E66430-0121-445E-8743-7BE848613361}"/>
              </a:ext>
            </a:extLst>
          </p:cNvPr>
          <p:cNvPicPr>
            <a:picLocks noChangeAspect="1"/>
          </p:cNvPicPr>
          <p:nvPr/>
        </p:nvPicPr>
        <p:blipFill>
          <a:blip r:embed="rId4"/>
          <a:stretch>
            <a:fillRect/>
          </a:stretch>
        </p:blipFill>
        <p:spPr>
          <a:xfrm>
            <a:off x="7812335" y="3546745"/>
            <a:ext cx="4127371" cy="27080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58332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651" y="4475424"/>
            <a:ext cx="5593588" cy="1986336"/>
          </a:xfrm>
        </p:spPr>
        <p:txBody>
          <a:bodyPr>
            <a:normAutofit fontScale="85000" lnSpcReduction="10000"/>
          </a:bodyPr>
          <a:lstStyle/>
          <a:p>
            <a:r>
              <a:rPr lang="en-GB" sz="1800" dirty="0"/>
              <a:t>502 following POST /Users (creating a user)</a:t>
            </a:r>
          </a:p>
          <a:p>
            <a:pPr lvl="1"/>
            <a:r>
              <a:rPr lang="en-GB" sz="1600" dirty="0"/>
              <a:t>The </a:t>
            </a:r>
            <a:r>
              <a:rPr lang="en-GB" sz="1600" b="1" u="sng" dirty="0"/>
              <a:t>create</a:t>
            </a:r>
            <a:r>
              <a:rPr lang="en-GB" sz="1600" dirty="0"/>
              <a:t> workflow, without an update aspect, shouldn’t be used if your logic assumes a 409 means the user wasn’t created and that logic is still needed (for example to add the user to a team)</a:t>
            </a:r>
          </a:p>
          <a:p>
            <a:pPr lvl="2"/>
            <a:r>
              <a:rPr lang="en-GB" sz="1600" dirty="0"/>
              <a:t>(sample script 103 falls into this category as it has no update aspect, so it assumes the user was created if a 502 is followed by a 409)</a:t>
            </a:r>
          </a:p>
          <a:p>
            <a:pPr lvl="1"/>
            <a:r>
              <a:rPr lang="en-GB" sz="1600" dirty="0"/>
              <a:t>For example it might mean your logic that adds them to a team is missed</a:t>
            </a:r>
            <a:endParaRPr lang="en-GB" sz="1400" dirty="0"/>
          </a:p>
        </p:txBody>
      </p:sp>
      <p:sp>
        <p:nvSpPr>
          <p:cNvPr id="7" name="Title">
            <a:extLst>
              <a:ext uri="{FF2B5EF4-FFF2-40B4-BE49-F238E27FC236}">
                <a16:creationId xmlns:a16="http://schemas.microsoft.com/office/drawing/2014/main" id="{6CB7480A-2B1C-4CF5-A487-F724886C2EEB}"/>
              </a:ext>
            </a:extLst>
          </p:cNvPr>
          <p:cNvSpPr>
            <a:spLocks noGrp="1"/>
          </p:cNvSpPr>
          <p:nvPr>
            <p:ph type="title"/>
          </p:nvPr>
        </p:nvSpPr>
        <p:spPr>
          <a:xfrm>
            <a:off x="504001" y="504000"/>
            <a:ext cx="11186476" cy="677108"/>
          </a:xfrm>
        </p:spPr>
        <p:txBody>
          <a:bodyPr/>
          <a:lstStyle/>
          <a:p>
            <a:r>
              <a:rPr lang="en-GB"/>
              <a:t>Managing errors</a:t>
            </a:r>
            <a:br>
              <a:rPr lang="en-GB"/>
            </a:br>
            <a:r>
              <a:rPr lang="en-GB" sz="2000" b="0"/>
              <a:t>Managing errors for a ‘create only’ workflow</a:t>
            </a:r>
            <a:endParaRPr lang="en-GB" dirty="0"/>
          </a:p>
        </p:txBody>
      </p:sp>
      <p:sp>
        <p:nvSpPr>
          <p:cNvPr id="8" name="Text Placeholder">
            <a:extLst>
              <a:ext uri="{FF2B5EF4-FFF2-40B4-BE49-F238E27FC236}">
                <a16:creationId xmlns:a16="http://schemas.microsoft.com/office/drawing/2014/main" id="{EB81C4A3-8203-4B8B-B3C0-AAA934487AF4}"/>
              </a:ext>
            </a:extLst>
          </p:cNvPr>
          <p:cNvSpPr txBox="1">
            <a:spLocks/>
          </p:cNvSpPr>
          <p:nvPr/>
        </p:nvSpPr>
        <p:spPr bwMode="black">
          <a:xfrm>
            <a:off x="6496713" y="4725953"/>
            <a:ext cx="5193764" cy="1628047"/>
          </a:xfrm>
          <a:prstGeom prst="rect">
            <a:avLst/>
          </a:prstGeom>
        </p:spPr>
        <p:txBody>
          <a:bodyPr vert="horz" lIns="0" tIns="0" rIns="0" bIns="0" rtlCol="0">
            <a:normAutofit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dirty="0"/>
              <a:t>‘Create only’ workflow (without an update) is only ok when:</a:t>
            </a:r>
          </a:p>
          <a:p>
            <a:pPr lvl="2"/>
            <a:r>
              <a:rPr lang="en-GB" sz="1600" dirty="0"/>
              <a:t>not using logic to add users to a team</a:t>
            </a:r>
          </a:p>
          <a:p>
            <a:pPr lvl="2"/>
            <a:r>
              <a:rPr lang="en-GB" sz="1600" dirty="0"/>
              <a:t>the email hasn’t changed for any existing user</a:t>
            </a:r>
          </a:p>
          <a:p>
            <a:pPr lvl="2"/>
            <a:r>
              <a:rPr lang="en-GB" sz="1400" dirty="0"/>
              <a:t>(sample scripts 101 and 102 fall into this category)</a:t>
            </a:r>
          </a:p>
          <a:p>
            <a:pPr lvl="2"/>
            <a:r>
              <a:rPr lang="en-GB" sz="1400" dirty="0"/>
              <a:t>(sample script 103 mitigates this, by testing if a 502 is followed by a 409. Script 103 adds users to teams)</a:t>
            </a:r>
          </a:p>
        </p:txBody>
      </p:sp>
      <p:pic>
        <p:nvPicPr>
          <p:cNvPr id="2" name="Picture 1">
            <a:extLst>
              <a:ext uri="{FF2B5EF4-FFF2-40B4-BE49-F238E27FC236}">
                <a16:creationId xmlns:a16="http://schemas.microsoft.com/office/drawing/2014/main" id="{114779DC-4A78-4860-A423-A49C88E1A41F}"/>
              </a:ext>
            </a:extLst>
          </p:cNvPr>
          <p:cNvPicPr>
            <a:picLocks noChangeAspect="1"/>
          </p:cNvPicPr>
          <p:nvPr/>
        </p:nvPicPr>
        <p:blipFill>
          <a:blip r:embed="rId3"/>
          <a:stretch>
            <a:fillRect/>
          </a:stretch>
        </p:blipFill>
        <p:spPr>
          <a:xfrm>
            <a:off x="3456115" y="1254566"/>
            <a:ext cx="4799862" cy="3149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88977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453242"/>
            <a:ext cx="5026363" cy="4900757"/>
          </a:xfrm>
        </p:spPr>
        <p:txBody>
          <a:bodyPr>
            <a:normAutofit fontScale="92500" lnSpcReduction="10000"/>
          </a:bodyPr>
          <a:lstStyle/>
          <a:p>
            <a:r>
              <a:rPr lang="en-GB" sz="1800" dirty="0"/>
              <a:t>The combined ‘</a:t>
            </a:r>
            <a:r>
              <a:rPr lang="en-GB" sz="1800" b="1" dirty="0"/>
              <a:t>update-create</a:t>
            </a:r>
            <a:r>
              <a:rPr lang="en-GB" sz="1800" dirty="0"/>
              <a:t>’ workflow that is based on the ‘</a:t>
            </a:r>
            <a:r>
              <a:rPr lang="en-GB" sz="1800" b="1" u="sng" dirty="0"/>
              <a:t>update</a:t>
            </a:r>
            <a:r>
              <a:rPr lang="en-GB" sz="1800" dirty="0"/>
              <a:t>’, becomes as shown</a:t>
            </a:r>
          </a:p>
          <a:p>
            <a:pPr lvl="1"/>
            <a:r>
              <a:rPr lang="en-GB" sz="1600" dirty="0"/>
              <a:t>The POST /Users with a 502 now re-reads the user to check the user was created</a:t>
            </a:r>
          </a:p>
          <a:p>
            <a:pPr lvl="2"/>
            <a:endParaRPr lang="en-GB" sz="1600" dirty="0"/>
          </a:p>
          <a:p>
            <a:pPr lvl="1"/>
            <a:r>
              <a:rPr lang="en-GB" sz="1600" dirty="0"/>
              <a:t>Put simply, you need to perform a GET request to test the status of the user following a 502 response</a:t>
            </a:r>
          </a:p>
          <a:p>
            <a:pPr lvl="2"/>
            <a:endParaRPr lang="en-GB" sz="1600" dirty="0"/>
          </a:p>
          <a:p>
            <a:pPr lvl="2"/>
            <a:endParaRPr lang="en-GB" sz="1600" dirty="0"/>
          </a:p>
          <a:p>
            <a:pPr lvl="2"/>
            <a:endParaRPr lang="en-GB" sz="1600" dirty="0"/>
          </a:p>
          <a:p>
            <a:pPr lvl="2"/>
            <a:endParaRPr lang="en-GB" sz="1600" dirty="0"/>
          </a:p>
          <a:p>
            <a:pPr lvl="2"/>
            <a:endParaRPr lang="en-GB" sz="1600" dirty="0"/>
          </a:p>
          <a:p>
            <a:pPr lvl="2"/>
            <a:endParaRPr lang="en-GB" sz="1600" dirty="0"/>
          </a:p>
          <a:p>
            <a:pPr lvl="1"/>
            <a:r>
              <a:rPr lang="en-GB" sz="1600" dirty="0"/>
              <a:t>Any 401/403 error from a POST /User will also need to issue a GET request (once a new access token has been fetched)</a:t>
            </a:r>
          </a:p>
          <a:p>
            <a:pPr lvl="1"/>
            <a:r>
              <a:rPr lang="en-GB" sz="1600" dirty="0"/>
              <a:t>Possible ‘gotcha’ with this workflow is any default role could change the ‘Business Intelligence License Type’ and the GET/PUT pair could undo this if you test or change that property</a:t>
            </a:r>
          </a:p>
          <a:p>
            <a:pPr lvl="1"/>
            <a:endParaRPr lang="en-GB" sz="1600" dirty="0"/>
          </a:p>
        </p:txBody>
      </p:sp>
      <p:sp>
        <p:nvSpPr>
          <p:cNvPr id="7" name="Title">
            <a:extLst>
              <a:ext uri="{FF2B5EF4-FFF2-40B4-BE49-F238E27FC236}">
                <a16:creationId xmlns:a16="http://schemas.microsoft.com/office/drawing/2014/main" id="{6CB7480A-2B1C-4CF5-A487-F724886C2EEB}"/>
              </a:ext>
            </a:extLst>
          </p:cNvPr>
          <p:cNvSpPr>
            <a:spLocks noGrp="1"/>
          </p:cNvSpPr>
          <p:nvPr>
            <p:ph type="title"/>
          </p:nvPr>
        </p:nvSpPr>
        <p:spPr>
          <a:xfrm>
            <a:off x="504001" y="504000"/>
            <a:ext cx="11186476" cy="677108"/>
          </a:xfrm>
        </p:spPr>
        <p:txBody>
          <a:bodyPr/>
          <a:lstStyle/>
          <a:p>
            <a:r>
              <a:rPr lang="en-GB"/>
              <a:t>Managing errors</a:t>
            </a:r>
            <a:br>
              <a:rPr lang="en-GB"/>
            </a:br>
            <a:r>
              <a:rPr lang="en-GB" sz="2000" b="0"/>
              <a:t>Managing errors for a ‘update-create’ workflow</a:t>
            </a:r>
            <a:endParaRPr lang="en-GB" dirty="0"/>
          </a:p>
        </p:txBody>
      </p:sp>
      <p:pic>
        <p:nvPicPr>
          <p:cNvPr id="2" name="Picture 1">
            <a:extLst>
              <a:ext uri="{FF2B5EF4-FFF2-40B4-BE49-F238E27FC236}">
                <a16:creationId xmlns:a16="http://schemas.microsoft.com/office/drawing/2014/main" id="{8A3723B8-E093-4CC4-B9B7-721291D3767B}"/>
              </a:ext>
            </a:extLst>
          </p:cNvPr>
          <p:cNvPicPr>
            <a:picLocks noChangeAspect="1"/>
          </p:cNvPicPr>
          <p:nvPr/>
        </p:nvPicPr>
        <p:blipFill>
          <a:blip r:embed="rId3"/>
          <a:stretch>
            <a:fillRect/>
          </a:stretch>
        </p:blipFill>
        <p:spPr>
          <a:xfrm>
            <a:off x="5191123" y="1163556"/>
            <a:ext cx="6759112" cy="5190444"/>
          </a:xfrm>
          <a:prstGeom prst="rect">
            <a:avLst/>
          </a:prstGeom>
          <a:ln>
            <a:noFill/>
          </a:ln>
          <a:effectLst>
            <a:outerShdw blurRad="292100" dist="139700" dir="2700000" algn="tl" rotWithShape="0">
              <a:srgbClr val="333333">
                <a:alpha val="65000"/>
              </a:srgbClr>
            </a:outerShdw>
          </a:effectLst>
        </p:spPr>
      </p:pic>
      <p:sp>
        <p:nvSpPr>
          <p:cNvPr id="5" name="Arrow: Right 4">
            <a:extLst>
              <a:ext uri="{FF2B5EF4-FFF2-40B4-BE49-F238E27FC236}">
                <a16:creationId xmlns:a16="http://schemas.microsoft.com/office/drawing/2014/main" id="{D7A495B1-D913-4805-AA91-6D604F97114D}"/>
              </a:ext>
            </a:extLst>
          </p:cNvPr>
          <p:cNvSpPr/>
          <p:nvPr/>
        </p:nvSpPr>
        <p:spPr bwMode="gray">
          <a:xfrm rot="9324689">
            <a:off x="11104976" y="2312476"/>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3052144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6CB7480A-2B1C-4CF5-A487-F724886C2EEB}"/>
              </a:ext>
            </a:extLst>
          </p:cNvPr>
          <p:cNvSpPr>
            <a:spLocks noGrp="1"/>
          </p:cNvSpPr>
          <p:nvPr>
            <p:ph type="title"/>
          </p:nvPr>
        </p:nvSpPr>
        <p:spPr>
          <a:xfrm>
            <a:off x="504001" y="504000"/>
            <a:ext cx="11186476" cy="677108"/>
          </a:xfrm>
        </p:spPr>
        <p:txBody>
          <a:bodyPr/>
          <a:lstStyle/>
          <a:p>
            <a:r>
              <a:rPr lang="en-GB"/>
              <a:t>Managing errors</a:t>
            </a:r>
            <a:br>
              <a:rPr lang="en-GB"/>
            </a:br>
            <a:r>
              <a:rPr lang="en-GB" sz="2000" b="0"/>
              <a:t>Managing errors for a ‘create-update’ workflow</a:t>
            </a:r>
            <a:endParaRPr lang="en-GB" dirty="0"/>
          </a:p>
        </p:txBody>
      </p:sp>
      <p:sp>
        <p:nvSpPr>
          <p:cNvPr id="9" name="Text Placeholder">
            <a:extLst>
              <a:ext uri="{FF2B5EF4-FFF2-40B4-BE49-F238E27FC236}">
                <a16:creationId xmlns:a16="http://schemas.microsoft.com/office/drawing/2014/main" id="{5D381003-AD11-4B98-91EA-B43803796AC8}"/>
              </a:ext>
            </a:extLst>
          </p:cNvPr>
          <p:cNvSpPr txBox="1">
            <a:spLocks/>
          </p:cNvSpPr>
          <p:nvPr/>
        </p:nvSpPr>
        <p:spPr bwMode="black">
          <a:xfrm>
            <a:off x="437138" y="1315795"/>
            <a:ext cx="6073567" cy="5323930"/>
          </a:xfrm>
          <a:prstGeom prst="rect">
            <a:avLst/>
          </a:prstGeom>
        </p:spPr>
        <p:txBody>
          <a:bodyPr vert="horz" lIns="0" tIns="0" rIns="0" bIns="0" rtlCol="0">
            <a:normAutofit fontScale="925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sz="1600" dirty="0"/>
              <a:t>The combined ‘</a:t>
            </a:r>
            <a:r>
              <a:rPr lang="en-GB" sz="1600" b="1" dirty="0"/>
              <a:t>create-update</a:t>
            </a:r>
            <a:r>
              <a:rPr lang="en-GB" sz="1600" dirty="0"/>
              <a:t>’ workflow that is based on the ‘</a:t>
            </a:r>
            <a:r>
              <a:rPr lang="en-GB" sz="1600" b="1" u="sng" dirty="0"/>
              <a:t>create</a:t>
            </a:r>
            <a:r>
              <a:rPr lang="en-GB" sz="1600" dirty="0"/>
              <a:t>’, becomes as shown</a:t>
            </a:r>
          </a:p>
          <a:p>
            <a:pPr lvl="1"/>
            <a:r>
              <a:rPr lang="en-GB" sz="1400" dirty="0"/>
              <a:t>Any 502 response following POST /Users (user creation) will simply re-attempt the request and follow the 409 update workflow</a:t>
            </a:r>
          </a:p>
          <a:p>
            <a:pPr lvl="1"/>
            <a:r>
              <a:rPr lang="en-GB" sz="1400" dirty="0"/>
              <a:t>However, the original POST /Users request, although was most certainly successful, will have created a duplicate user ‘_1’ if the email didn’t match (because the email needs updating)</a:t>
            </a:r>
          </a:p>
          <a:p>
            <a:pPr lvl="1"/>
            <a:r>
              <a:rPr lang="en-GB" sz="1400" dirty="0"/>
              <a:t>This means the subsequent GET would be on the original user, not the ‘duplicated’ one and the following PUT would return a 400 as you can’t update a users’ email to match that of another user (the duplicated user)!</a:t>
            </a:r>
          </a:p>
          <a:p>
            <a:pPr lvl="1"/>
            <a:r>
              <a:rPr lang="en-GB" sz="1400" dirty="0"/>
              <a:t>Therefore, we need to delete the duplicate user and update the right users’ email</a:t>
            </a:r>
          </a:p>
          <a:p>
            <a:pPr lvl="1"/>
            <a:r>
              <a:rPr lang="en-GB" sz="1400" dirty="0"/>
              <a:t>(A) We can search for the duplicate user and identify it by email</a:t>
            </a:r>
          </a:p>
          <a:p>
            <a:pPr lvl="1"/>
            <a:r>
              <a:rPr lang="en-GB" sz="1400" dirty="0"/>
              <a:t>(B) Once we’ve found the user, we can check the </a:t>
            </a:r>
            <a:r>
              <a:rPr lang="en-GB" sz="1400" dirty="0" err="1"/>
              <a:t>UserID</a:t>
            </a:r>
            <a:r>
              <a:rPr lang="en-GB" sz="1400" dirty="0"/>
              <a:t> is different from the ‘right’ user (it will have a ‘_1’ at the end)</a:t>
            </a:r>
          </a:p>
          <a:p>
            <a:pPr lvl="1"/>
            <a:r>
              <a:rPr lang="en-GB" sz="1400" dirty="0"/>
              <a:t>(C) We can then be sure to delete the correct duplicated user</a:t>
            </a:r>
          </a:p>
          <a:p>
            <a:pPr lvl="1"/>
            <a:r>
              <a:rPr lang="en-GB" sz="1400" dirty="0"/>
              <a:t>The PUT request will then be successful as the email will no longer conflict</a:t>
            </a:r>
          </a:p>
          <a:p>
            <a:pPr lvl="1"/>
            <a:r>
              <a:rPr lang="en-GB" sz="1400" dirty="0"/>
              <a:t>Same workflow applies for any repeated POST /Users, such as following a 401/403 because the session has expired</a:t>
            </a:r>
          </a:p>
          <a:p>
            <a:pPr lvl="1"/>
            <a:r>
              <a:rPr lang="en-GB" sz="1400" dirty="0"/>
              <a:t>Sample scripts 12x and 13x follow this design</a:t>
            </a:r>
          </a:p>
          <a:p>
            <a:pPr lvl="1"/>
            <a:r>
              <a:rPr lang="en-GB" sz="1400" dirty="0"/>
              <a:t>Default roles could have been granted to the user on the user creation</a:t>
            </a:r>
          </a:p>
          <a:p>
            <a:pPr lvl="2"/>
            <a:r>
              <a:rPr lang="en-GB" sz="1400" dirty="0"/>
              <a:t>Important to allow these additional roles to remain and any GET/PUT doesn’t remove them</a:t>
            </a:r>
          </a:p>
          <a:p>
            <a:pPr lvl="2"/>
            <a:r>
              <a:rPr lang="en-GB" sz="1400" dirty="0"/>
              <a:t>Possible ‘gotcha’ with this workflow is any default role could change the ‘Business Intelligence License Type’ and the GET/PUT pair could undo this if you test or change that property</a:t>
            </a:r>
          </a:p>
        </p:txBody>
      </p:sp>
      <p:pic>
        <p:nvPicPr>
          <p:cNvPr id="2" name="Picture 1">
            <a:extLst>
              <a:ext uri="{FF2B5EF4-FFF2-40B4-BE49-F238E27FC236}">
                <a16:creationId xmlns:a16="http://schemas.microsoft.com/office/drawing/2014/main" id="{0DCE9C00-1E10-4BDE-98A0-69DE07E71361}"/>
              </a:ext>
            </a:extLst>
          </p:cNvPr>
          <p:cNvPicPr>
            <a:picLocks noChangeAspect="1"/>
          </p:cNvPicPr>
          <p:nvPr/>
        </p:nvPicPr>
        <p:blipFill>
          <a:blip r:embed="rId3"/>
          <a:stretch>
            <a:fillRect/>
          </a:stretch>
        </p:blipFill>
        <p:spPr>
          <a:xfrm>
            <a:off x="7011418" y="369313"/>
            <a:ext cx="5047149" cy="6354000"/>
          </a:xfrm>
          <a:prstGeom prst="rect">
            <a:avLst/>
          </a:prstGeom>
          <a:ln>
            <a:noFill/>
          </a:ln>
          <a:effectLst>
            <a:outerShdw blurRad="292100" dist="139700" dir="2700000" algn="tl" rotWithShape="0">
              <a:srgbClr val="333333">
                <a:alpha val="65000"/>
              </a:srgbClr>
            </a:outerShdw>
          </a:effectLst>
        </p:spPr>
      </p:pic>
      <p:sp>
        <p:nvSpPr>
          <p:cNvPr id="12" name="Arrow: Right 11">
            <a:extLst>
              <a:ext uri="{FF2B5EF4-FFF2-40B4-BE49-F238E27FC236}">
                <a16:creationId xmlns:a16="http://schemas.microsoft.com/office/drawing/2014/main" id="{5D0275E1-2503-475F-869B-8999CF668372}"/>
              </a:ext>
            </a:extLst>
          </p:cNvPr>
          <p:cNvSpPr/>
          <p:nvPr/>
        </p:nvSpPr>
        <p:spPr bwMode="gray">
          <a:xfrm rot="531079">
            <a:off x="6425174" y="5189849"/>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A</a:t>
            </a:r>
          </a:p>
        </p:txBody>
      </p:sp>
      <p:sp>
        <p:nvSpPr>
          <p:cNvPr id="13" name="Arrow: Right 12">
            <a:extLst>
              <a:ext uri="{FF2B5EF4-FFF2-40B4-BE49-F238E27FC236}">
                <a16:creationId xmlns:a16="http://schemas.microsoft.com/office/drawing/2014/main" id="{305C824C-6428-4FFE-86FD-3E1620C1C05A}"/>
              </a:ext>
            </a:extLst>
          </p:cNvPr>
          <p:cNvSpPr/>
          <p:nvPr/>
        </p:nvSpPr>
        <p:spPr bwMode="gray">
          <a:xfrm rot="531079">
            <a:off x="6550487" y="4503894"/>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B</a:t>
            </a:r>
          </a:p>
        </p:txBody>
      </p:sp>
      <p:sp>
        <p:nvSpPr>
          <p:cNvPr id="14" name="Arrow: Right 13">
            <a:extLst>
              <a:ext uri="{FF2B5EF4-FFF2-40B4-BE49-F238E27FC236}">
                <a16:creationId xmlns:a16="http://schemas.microsoft.com/office/drawing/2014/main" id="{E89E2A38-253C-4B4F-9051-D51288262682}"/>
              </a:ext>
            </a:extLst>
          </p:cNvPr>
          <p:cNvSpPr/>
          <p:nvPr/>
        </p:nvSpPr>
        <p:spPr bwMode="gray">
          <a:xfrm rot="531079">
            <a:off x="7264637" y="2915392"/>
            <a:ext cx="759899" cy="575886"/>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C</a:t>
            </a:r>
          </a:p>
        </p:txBody>
      </p:sp>
    </p:spTree>
    <p:extLst>
      <p:ext uri="{BB962C8B-B14F-4D97-AF65-F5344CB8AC3E}">
        <p14:creationId xmlns:p14="http://schemas.microsoft.com/office/powerpoint/2010/main" val="20649280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4430693"/>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453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392554" y="295937"/>
            <a:ext cx="11186476" cy="369332"/>
          </a:xfrm>
        </p:spPr>
        <p:txBody>
          <a:bodyPr/>
          <a:lstStyle/>
          <a:p>
            <a:r>
              <a:rPr lang="en-GB"/>
              <a:t>SCIM API Overview</a:t>
            </a:r>
            <a:endParaRPr lang="en-GB" dirty="0"/>
          </a:p>
        </p:txBody>
      </p:sp>
      <p:pic>
        <p:nvPicPr>
          <p:cNvPr id="6" name="Picture 5">
            <a:extLst>
              <a:ext uri="{FF2B5EF4-FFF2-40B4-BE49-F238E27FC236}">
                <a16:creationId xmlns:a16="http://schemas.microsoft.com/office/drawing/2014/main" id="{2CEF9BBA-CBB6-491A-A258-AD2E21C16C21}"/>
              </a:ext>
            </a:extLst>
          </p:cNvPr>
          <p:cNvPicPr>
            <a:picLocks noChangeAspect="1"/>
          </p:cNvPicPr>
          <p:nvPr/>
        </p:nvPicPr>
        <p:blipFill rotWithShape="1">
          <a:blip r:embed="rId3"/>
          <a:srcRect r="5437"/>
          <a:stretch/>
        </p:blipFill>
        <p:spPr>
          <a:xfrm>
            <a:off x="9377951" y="1165333"/>
            <a:ext cx="2027386" cy="272937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FA80DE75-3276-48DB-A230-2A281AAA667D}"/>
              </a:ext>
            </a:extLst>
          </p:cNvPr>
          <p:cNvPicPr>
            <a:picLocks noChangeAspect="1"/>
          </p:cNvPicPr>
          <p:nvPr/>
        </p:nvPicPr>
        <p:blipFill>
          <a:blip r:embed="rId4"/>
          <a:stretch>
            <a:fillRect/>
          </a:stretch>
        </p:blipFill>
        <p:spPr>
          <a:xfrm>
            <a:off x="9377951" y="3913136"/>
            <a:ext cx="2027386" cy="270572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F2227DB-4392-41EC-BDDD-4150B2DD16CE}"/>
              </a:ext>
            </a:extLst>
          </p:cNvPr>
          <p:cNvPicPr>
            <a:picLocks noChangeAspect="1"/>
          </p:cNvPicPr>
          <p:nvPr/>
        </p:nvPicPr>
        <p:blipFill>
          <a:blip r:embed="rId5"/>
          <a:stretch>
            <a:fillRect/>
          </a:stretch>
        </p:blipFill>
        <p:spPr>
          <a:xfrm>
            <a:off x="6289245" y="198059"/>
            <a:ext cx="903606" cy="1119392"/>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118F1920-6100-4C9D-B260-C9204DF58B7D}"/>
              </a:ext>
            </a:extLst>
          </p:cNvPr>
          <p:cNvPicPr>
            <a:picLocks noChangeAspect="1"/>
          </p:cNvPicPr>
          <p:nvPr/>
        </p:nvPicPr>
        <p:blipFill>
          <a:blip r:embed="rId6"/>
          <a:stretch>
            <a:fillRect/>
          </a:stretch>
        </p:blipFill>
        <p:spPr>
          <a:xfrm>
            <a:off x="4791298" y="224589"/>
            <a:ext cx="748431" cy="111939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A1DC5288-D9A3-4438-A343-6C33C8E97E4D}"/>
              </a:ext>
            </a:extLst>
          </p:cNvPr>
          <p:cNvPicPr>
            <a:picLocks noChangeAspect="1"/>
          </p:cNvPicPr>
          <p:nvPr/>
        </p:nvPicPr>
        <p:blipFill>
          <a:blip r:embed="rId7"/>
          <a:stretch>
            <a:fillRect/>
          </a:stretch>
        </p:blipFill>
        <p:spPr>
          <a:xfrm>
            <a:off x="7992271" y="198059"/>
            <a:ext cx="788211" cy="1119392"/>
          </a:xfrm>
          <a:prstGeom prst="rect">
            <a:avLst/>
          </a:prstGeom>
          <a:ln>
            <a:noFill/>
          </a:ln>
          <a:effectLst>
            <a:outerShdw blurRad="292100" dist="139700" dir="2700000" algn="tl" rotWithShape="0">
              <a:srgbClr val="333333">
                <a:alpha val="65000"/>
              </a:srgbClr>
            </a:outerShdw>
          </a:effectLst>
        </p:spPr>
      </p:pic>
      <p:sp>
        <p:nvSpPr>
          <p:cNvPr id="13" name="Arrow: Right 12">
            <a:extLst>
              <a:ext uri="{FF2B5EF4-FFF2-40B4-BE49-F238E27FC236}">
                <a16:creationId xmlns:a16="http://schemas.microsoft.com/office/drawing/2014/main" id="{CFC32B2F-DEC5-438E-8B87-A666D06971CD}"/>
              </a:ext>
            </a:extLst>
          </p:cNvPr>
          <p:cNvSpPr/>
          <p:nvPr/>
        </p:nvSpPr>
        <p:spPr bwMode="gray">
          <a:xfrm>
            <a:off x="7724052" y="4994363"/>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Delete 1 user</a:t>
            </a:r>
            <a:endParaRPr kumimoji="0" lang="en-GB" sz="1400" b="0" i="0" u="none" strike="noStrike" kern="0" cap="none" spc="0" normalizeH="0" baseline="0" noProof="0" dirty="0">
              <a:effectLst/>
              <a:uLnTx/>
              <a:uFillTx/>
              <a:ea typeface="Arial Unicode MS" pitchFamily="34" charset="-128"/>
              <a:cs typeface="Arial Unicode MS" pitchFamily="34" charset="-128"/>
            </a:endParaRPr>
          </a:p>
        </p:txBody>
      </p:sp>
      <p:sp>
        <p:nvSpPr>
          <p:cNvPr id="14" name="Arrow: Right 13">
            <a:extLst>
              <a:ext uri="{FF2B5EF4-FFF2-40B4-BE49-F238E27FC236}">
                <a16:creationId xmlns:a16="http://schemas.microsoft.com/office/drawing/2014/main" id="{9FBFA845-80E8-43E5-919D-C06B816AF6A8}"/>
              </a:ext>
            </a:extLst>
          </p:cNvPr>
          <p:cNvSpPr/>
          <p:nvPr/>
        </p:nvSpPr>
        <p:spPr bwMode="gray">
          <a:xfrm>
            <a:off x="7568120" y="6057044"/>
            <a:ext cx="1760429"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200" b="0" i="0" u="none" strike="noStrike" kern="0" cap="none" spc="0" normalizeH="0" baseline="0" noProof="0" dirty="0">
                <a:effectLst/>
                <a:uLnTx/>
                <a:uFillTx/>
                <a:ea typeface="Arial Unicode MS" pitchFamily="34" charset="-128"/>
                <a:cs typeface="Arial Unicode MS" pitchFamily="34" charset="-128"/>
              </a:rPr>
              <a:t>Create 1 user (non-team properties)</a:t>
            </a:r>
          </a:p>
        </p:txBody>
      </p:sp>
      <p:sp>
        <p:nvSpPr>
          <p:cNvPr id="15" name="Arrow: Right 14">
            <a:extLst>
              <a:ext uri="{FF2B5EF4-FFF2-40B4-BE49-F238E27FC236}">
                <a16:creationId xmlns:a16="http://schemas.microsoft.com/office/drawing/2014/main" id="{C923157D-B6EC-4F81-8284-CA258C3B96D6}"/>
              </a:ext>
            </a:extLst>
          </p:cNvPr>
          <p:cNvSpPr/>
          <p:nvPr/>
        </p:nvSpPr>
        <p:spPr bwMode="gray">
          <a:xfrm>
            <a:off x="7568120" y="5525703"/>
            <a:ext cx="1760429"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multiple users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6" name="Arrow: Right 15">
            <a:extLst>
              <a:ext uri="{FF2B5EF4-FFF2-40B4-BE49-F238E27FC236}">
                <a16:creationId xmlns:a16="http://schemas.microsoft.com/office/drawing/2014/main" id="{1AEC425F-464D-42A2-8580-DBA02C0B26E4}"/>
              </a:ext>
            </a:extLst>
          </p:cNvPr>
          <p:cNvSpPr/>
          <p:nvPr/>
        </p:nvSpPr>
        <p:spPr bwMode="gray">
          <a:xfrm>
            <a:off x="7568120" y="4479273"/>
            <a:ext cx="1760430"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1 User (non-team properties)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7" name="Arrow: Right 16">
            <a:extLst>
              <a:ext uri="{FF2B5EF4-FFF2-40B4-BE49-F238E27FC236}">
                <a16:creationId xmlns:a16="http://schemas.microsoft.com/office/drawing/2014/main" id="{13A0C597-2ED7-4170-BA6D-6D53898578A2}"/>
              </a:ext>
            </a:extLst>
          </p:cNvPr>
          <p:cNvSpPr/>
          <p:nvPr/>
        </p:nvSpPr>
        <p:spPr bwMode="gray">
          <a:xfrm>
            <a:off x="7724052" y="3923995"/>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400" kern="0" dirty="0">
                <a:ea typeface="Arial Unicode MS" pitchFamily="34" charset="-128"/>
                <a:cs typeface="Arial Unicode MS" pitchFamily="34" charset="-128"/>
              </a:rPr>
              <a:t>Read 1 user</a:t>
            </a:r>
            <a:endParaRPr kumimoji="0" lang="en-GB" sz="1400" b="0" i="0" u="none" strike="noStrike" kern="0" cap="none" spc="0" normalizeH="0" baseline="0" noProof="0" dirty="0">
              <a:effectLst/>
              <a:uLnTx/>
              <a:uFillTx/>
              <a:ea typeface="Arial Unicode MS" pitchFamily="34" charset="-128"/>
              <a:cs typeface="Arial Unicode MS" pitchFamily="34" charset="-128"/>
            </a:endParaRPr>
          </a:p>
        </p:txBody>
      </p:sp>
      <p:sp>
        <p:nvSpPr>
          <p:cNvPr id="18" name="Arrow: Right 17">
            <a:extLst>
              <a:ext uri="{FF2B5EF4-FFF2-40B4-BE49-F238E27FC236}">
                <a16:creationId xmlns:a16="http://schemas.microsoft.com/office/drawing/2014/main" id="{956D4663-7A0A-45AE-9121-A7B601D37746}"/>
              </a:ext>
            </a:extLst>
          </p:cNvPr>
          <p:cNvSpPr/>
          <p:nvPr/>
        </p:nvSpPr>
        <p:spPr bwMode="gray">
          <a:xfrm>
            <a:off x="6097587" y="2256295"/>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users as members of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19" name="Arrow: Right 18">
            <a:extLst>
              <a:ext uri="{FF2B5EF4-FFF2-40B4-BE49-F238E27FC236}">
                <a16:creationId xmlns:a16="http://schemas.microsoft.com/office/drawing/2014/main" id="{9FFE681B-787D-4605-BEB7-4B7C05881C4F}"/>
              </a:ext>
            </a:extLst>
          </p:cNvPr>
          <p:cNvSpPr/>
          <p:nvPr/>
        </p:nvSpPr>
        <p:spPr bwMode="gray">
          <a:xfrm>
            <a:off x="6097587" y="3293020"/>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400" b="0" i="0" u="none" strike="noStrike" kern="0" cap="none" spc="0" normalizeH="0" baseline="0" noProof="0" dirty="0">
                <a:effectLst/>
                <a:uLnTx/>
                <a:uFillTx/>
                <a:ea typeface="Arial Unicode MS" pitchFamily="34" charset="-128"/>
                <a:cs typeface="Arial Unicode MS" pitchFamily="34" charset="-128"/>
              </a:rPr>
              <a:t>Delete Team</a:t>
            </a:r>
          </a:p>
        </p:txBody>
      </p:sp>
      <p:sp>
        <p:nvSpPr>
          <p:cNvPr id="20" name="Arrow: Right 19">
            <a:extLst>
              <a:ext uri="{FF2B5EF4-FFF2-40B4-BE49-F238E27FC236}">
                <a16:creationId xmlns:a16="http://schemas.microsoft.com/office/drawing/2014/main" id="{03BABA14-C0AC-40EF-B6E8-479EA9A0E3C8}"/>
              </a:ext>
            </a:extLst>
          </p:cNvPr>
          <p:cNvSpPr/>
          <p:nvPr/>
        </p:nvSpPr>
        <p:spPr bwMode="gray">
          <a:xfrm>
            <a:off x="6097587" y="2754357"/>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Update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1" name="Arrow: Right 20">
            <a:extLst>
              <a:ext uri="{FF2B5EF4-FFF2-40B4-BE49-F238E27FC236}">
                <a16:creationId xmlns:a16="http://schemas.microsoft.com/office/drawing/2014/main" id="{1D50C745-1FA4-4885-B3A0-99E7566CE4DA}"/>
              </a:ext>
            </a:extLst>
          </p:cNvPr>
          <p:cNvSpPr/>
          <p:nvPr/>
        </p:nvSpPr>
        <p:spPr bwMode="gray">
          <a:xfrm>
            <a:off x="6097587" y="1754239"/>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Create Empty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3" name="Arrow: Right 22">
            <a:extLst>
              <a:ext uri="{FF2B5EF4-FFF2-40B4-BE49-F238E27FC236}">
                <a16:creationId xmlns:a16="http://schemas.microsoft.com/office/drawing/2014/main" id="{F59A5AC1-8DB6-4881-BC94-EF6514EC5585}"/>
              </a:ext>
            </a:extLst>
          </p:cNvPr>
          <p:cNvSpPr/>
          <p:nvPr/>
        </p:nvSpPr>
        <p:spPr bwMode="gray">
          <a:xfrm>
            <a:off x="4056434" y="4479273"/>
            <a:ext cx="1938692"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single user to/from multiple Roles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4" name="Arrow: Right 23">
            <a:extLst>
              <a:ext uri="{FF2B5EF4-FFF2-40B4-BE49-F238E27FC236}">
                <a16:creationId xmlns:a16="http://schemas.microsoft.com/office/drawing/2014/main" id="{9C2DDBD5-1DCF-4445-A530-5F6C4317DCC9}"/>
              </a:ext>
            </a:extLst>
          </p:cNvPr>
          <p:cNvSpPr/>
          <p:nvPr/>
        </p:nvSpPr>
        <p:spPr bwMode="gray">
          <a:xfrm>
            <a:off x="3668190" y="2758351"/>
            <a:ext cx="2356980"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which (multiple) Roles,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5" name="Arrow: Right 24">
            <a:extLst>
              <a:ext uri="{FF2B5EF4-FFF2-40B4-BE49-F238E27FC236}">
                <a16:creationId xmlns:a16="http://schemas.microsoft.com/office/drawing/2014/main" id="{3FDD864E-02B0-430E-8846-691B875DF488}"/>
              </a:ext>
            </a:extLst>
          </p:cNvPr>
          <p:cNvSpPr/>
          <p:nvPr/>
        </p:nvSpPr>
        <p:spPr bwMode="gray">
          <a:xfrm>
            <a:off x="4278832" y="1139883"/>
            <a:ext cx="1716294"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Roles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8" name="Arrow: Right 27">
            <a:extLst>
              <a:ext uri="{FF2B5EF4-FFF2-40B4-BE49-F238E27FC236}">
                <a16:creationId xmlns:a16="http://schemas.microsoft.com/office/drawing/2014/main" id="{5DCEB059-B576-421E-AF6D-59ECB8F8CB4E}"/>
              </a:ext>
            </a:extLst>
          </p:cNvPr>
          <p:cNvSpPr/>
          <p:nvPr/>
        </p:nvSpPr>
        <p:spPr bwMode="gray">
          <a:xfrm>
            <a:off x="5985792" y="1130544"/>
            <a:ext cx="1716294"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all Teams and all their members</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29" name="Arrow: Right 28">
            <a:extLst>
              <a:ext uri="{FF2B5EF4-FFF2-40B4-BE49-F238E27FC236}">
                <a16:creationId xmlns:a16="http://schemas.microsoft.com/office/drawing/2014/main" id="{FFCB249F-8D40-4FD0-8AA8-CF032E0F8C31}"/>
              </a:ext>
            </a:extLst>
          </p:cNvPr>
          <p:cNvSpPr/>
          <p:nvPr/>
        </p:nvSpPr>
        <p:spPr bwMode="gray">
          <a:xfrm>
            <a:off x="3817180" y="6023597"/>
            <a:ext cx="247728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 single user to multiple Roles upon creation</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1" name="Arrow: Right 30">
            <a:extLst>
              <a:ext uri="{FF2B5EF4-FFF2-40B4-BE49-F238E27FC236}">
                <a16:creationId xmlns:a16="http://schemas.microsoft.com/office/drawing/2014/main" id="{1D3673E6-8FE2-47F0-AA26-44238FA3FAC0}"/>
              </a:ext>
            </a:extLst>
          </p:cNvPr>
          <p:cNvSpPr/>
          <p:nvPr/>
        </p:nvSpPr>
        <p:spPr bwMode="gray">
          <a:xfrm>
            <a:off x="6097586" y="3913136"/>
            <a:ext cx="1604497"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teams user is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2" name="Arrow: Right 31">
            <a:extLst>
              <a:ext uri="{FF2B5EF4-FFF2-40B4-BE49-F238E27FC236}">
                <a16:creationId xmlns:a16="http://schemas.microsoft.com/office/drawing/2014/main" id="{71175A19-79AD-4DEC-B4BD-4B2B69C9FA31}"/>
              </a:ext>
            </a:extLst>
          </p:cNvPr>
          <p:cNvSpPr/>
          <p:nvPr/>
        </p:nvSpPr>
        <p:spPr bwMode="gray">
          <a:xfrm>
            <a:off x="4086478" y="3894710"/>
            <a:ext cx="1938692"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algn="ctr" defTabSz="914400" fontAlgn="base">
              <a:spcBef>
                <a:spcPct val="50000"/>
              </a:spcBef>
              <a:spcAft>
                <a:spcPct val="0"/>
              </a:spcAft>
              <a:buClr>
                <a:srgbClr val="F0AB00"/>
              </a:buClr>
              <a:buSzPct val="80000"/>
            </a:pPr>
            <a:r>
              <a:rPr lang="en-GB" sz="1200" kern="0" dirty="0">
                <a:ea typeface="Arial Unicode MS" pitchFamily="34" charset="-128"/>
                <a:cs typeface="Arial Unicode MS" pitchFamily="34" charset="-128"/>
              </a:rPr>
              <a:t>Read roles user is member of</a:t>
            </a:r>
          </a:p>
        </p:txBody>
      </p:sp>
      <p:sp>
        <p:nvSpPr>
          <p:cNvPr id="33" name="Arrow: Right 32">
            <a:extLst>
              <a:ext uri="{FF2B5EF4-FFF2-40B4-BE49-F238E27FC236}">
                <a16:creationId xmlns:a16="http://schemas.microsoft.com/office/drawing/2014/main" id="{019FB519-342F-4BAE-85D8-64C0EFAE8EDB}"/>
              </a:ext>
            </a:extLst>
          </p:cNvPr>
          <p:cNvSpPr/>
          <p:nvPr/>
        </p:nvSpPr>
        <p:spPr bwMode="gray">
          <a:xfrm>
            <a:off x="4289441" y="2247738"/>
            <a:ext cx="1716295"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Read roles the team is a member of</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6" name="Arrow: Right 35">
            <a:extLst>
              <a:ext uri="{FF2B5EF4-FFF2-40B4-BE49-F238E27FC236}">
                <a16:creationId xmlns:a16="http://schemas.microsoft.com/office/drawing/2014/main" id="{D367DB2F-BF88-4E72-8616-52303FC24C79}"/>
              </a:ext>
            </a:extLst>
          </p:cNvPr>
          <p:cNvSpPr/>
          <p:nvPr/>
        </p:nvSpPr>
        <p:spPr bwMode="gray">
          <a:xfrm>
            <a:off x="7701035" y="2761679"/>
            <a:ext cx="1860206" cy="502056"/>
          </a:xfrm>
          <a:prstGeom prst="rightArrow">
            <a:avLst>
              <a:gd name="adj1" fmla="val 64625"/>
              <a:gd name="adj2" fmla="val 50000"/>
            </a:avLst>
          </a:prstGeom>
          <a:solidFill>
            <a:schemeClr val="accent1">
              <a:lumMod val="20000"/>
              <a:lumOff val="80000"/>
            </a:schemeClr>
          </a:solidFill>
          <a:ln w="3175" algn="ctr">
            <a:solidFill>
              <a:schemeClr val="tx1"/>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GB" sz="1200" kern="0" dirty="0">
                <a:ea typeface="Arial Unicode MS" pitchFamily="34" charset="-128"/>
                <a:cs typeface="Arial Unicode MS" pitchFamily="34" charset="-128"/>
              </a:rPr>
              <a:t>Add/Remove multiple users to/from Team</a:t>
            </a:r>
            <a:endParaRPr kumimoji="0" lang="en-GB" sz="1200" b="0" i="0" u="none" strike="noStrike" kern="0" cap="none" spc="0" normalizeH="0" baseline="0" noProof="0" dirty="0">
              <a:effectLst/>
              <a:uLnTx/>
              <a:uFillTx/>
              <a:ea typeface="Arial Unicode MS" pitchFamily="34" charset="-128"/>
              <a:cs typeface="Arial Unicode MS" pitchFamily="34" charset="-128"/>
            </a:endParaRPr>
          </a:p>
        </p:txBody>
      </p:sp>
      <p:sp>
        <p:nvSpPr>
          <p:cNvPr id="38" name="Text Placeholder">
            <a:extLst>
              <a:ext uri="{FF2B5EF4-FFF2-40B4-BE49-F238E27FC236}">
                <a16:creationId xmlns:a16="http://schemas.microsoft.com/office/drawing/2014/main" id="{92A5E22D-8928-4E86-B6C0-B56549C5DCE0}"/>
              </a:ext>
            </a:extLst>
          </p:cNvPr>
          <p:cNvSpPr>
            <a:spLocks noGrp="1"/>
          </p:cNvSpPr>
          <p:nvPr>
            <p:ph type="body" sz="quarter" idx="10"/>
          </p:nvPr>
        </p:nvSpPr>
        <p:spPr>
          <a:xfrm>
            <a:off x="192006" y="5763851"/>
            <a:ext cx="3503796" cy="773063"/>
          </a:xfrm>
        </p:spPr>
        <p:txBody>
          <a:bodyPr>
            <a:normAutofit/>
          </a:bodyPr>
          <a:lstStyle/>
          <a:p>
            <a:pPr lvl="1"/>
            <a:r>
              <a:rPr lang="en-GB" dirty="0"/>
              <a:t>Roles hold: Teams and Users</a:t>
            </a:r>
          </a:p>
          <a:p>
            <a:pPr lvl="1"/>
            <a:r>
              <a:rPr lang="en-GB" dirty="0"/>
              <a:t>Teams hold: Users</a:t>
            </a:r>
          </a:p>
        </p:txBody>
      </p:sp>
      <p:sp>
        <p:nvSpPr>
          <p:cNvPr id="39" name="Text Placeholder">
            <a:extLst>
              <a:ext uri="{FF2B5EF4-FFF2-40B4-BE49-F238E27FC236}">
                <a16:creationId xmlns:a16="http://schemas.microsoft.com/office/drawing/2014/main" id="{81A4EDB0-ED05-4645-867E-F1A4399F80B7}"/>
              </a:ext>
            </a:extLst>
          </p:cNvPr>
          <p:cNvSpPr txBox="1">
            <a:spLocks/>
          </p:cNvSpPr>
          <p:nvPr/>
        </p:nvSpPr>
        <p:spPr bwMode="black">
          <a:xfrm>
            <a:off x="228214" y="4302675"/>
            <a:ext cx="3822056" cy="965975"/>
          </a:xfrm>
          <a:prstGeom prst="rect">
            <a:avLst/>
          </a:prstGeom>
        </p:spPr>
        <p:txBody>
          <a:bodyPr vert="horz" lIns="0" tIns="0" rIns="0" bIns="0" rtlCol="0">
            <a:normAutofit fontScale="92500"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SCIM ‘Groups’ are SAP Analytics Cloud ‘Teams’ and ‘Roles’, but you can only create, delete and update Teams, not Roles.</a:t>
            </a:r>
          </a:p>
        </p:txBody>
      </p:sp>
      <p:pic>
        <p:nvPicPr>
          <p:cNvPr id="41" name="Picture 40">
            <a:extLst>
              <a:ext uri="{FF2B5EF4-FFF2-40B4-BE49-F238E27FC236}">
                <a16:creationId xmlns:a16="http://schemas.microsoft.com/office/drawing/2014/main" id="{6962D43B-0702-49BD-B794-265260F65F1D}"/>
              </a:ext>
            </a:extLst>
          </p:cNvPr>
          <p:cNvPicPr>
            <a:picLocks noChangeAspect="1"/>
          </p:cNvPicPr>
          <p:nvPr/>
        </p:nvPicPr>
        <p:blipFill>
          <a:blip r:embed="rId8"/>
          <a:stretch>
            <a:fillRect/>
          </a:stretch>
        </p:blipFill>
        <p:spPr>
          <a:xfrm>
            <a:off x="241749" y="1002740"/>
            <a:ext cx="3298176" cy="30545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658466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Miscellaneous</a:t>
            </a:r>
            <a:endParaRPr lang="en-GB" dirty="0"/>
          </a:p>
        </p:txBody>
      </p:sp>
      <p:pic>
        <p:nvPicPr>
          <p:cNvPr id="11" name="Picture Placeholder 10">
            <a:extLst>
              <a:ext uri="{FF2B5EF4-FFF2-40B4-BE49-F238E27FC236}">
                <a16:creationId xmlns:a16="http://schemas.microsoft.com/office/drawing/2014/main" id="{E022795F-FBD3-4CA2-86E7-6E118C4F7992}"/>
              </a:ext>
            </a:extLst>
          </p:cNvPr>
          <p:cNvPicPr>
            <a:picLocks noGrp="1" noChangeAspect="1"/>
          </p:cNvPicPr>
          <p:nvPr>
            <p:ph type="pic" sz="quarter" idx="12"/>
          </p:nvPr>
        </p:nvPicPr>
        <p:blipFill>
          <a:blip r:embed="rId3"/>
          <a:srcRect t="28902" b="28902"/>
          <a:stretch>
            <a:fillRect/>
          </a:stretch>
        </p:blipFill>
        <p:spPr/>
      </p:pic>
    </p:spTree>
    <p:extLst>
      <p:ext uri="{BB962C8B-B14F-4D97-AF65-F5344CB8AC3E}">
        <p14:creationId xmlns:p14="http://schemas.microsoft.com/office/powerpoint/2010/main" val="25327723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1620000"/>
            <a:ext cx="7562638" cy="4716000"/>
          </a:xfrm>
        </p:spPr>
        <p:txBody>
          <a:bodyPr>
            <a:normAutofit fontScale="92500" lnSpcReduction="10000"/>
          </a:bodyPr>
          <a:lstStyle/>
          <a:p>
            <a:r>
              <a:rPr lang="en-GB" sz="1800" b="1" dirty="0" err="1"/>
              <a:t>isConcurrent</a:t>
            </a:r>
            <a:r>
              <a:rPr lang="en-GB" sz="1800" b="1" dirty="0"/>
              <a:t> </a:t>
            </a:r>
            <a:r>
              <a:rPr lang="en-GB" sz="1800" dirty="0"/>
              <a:t>property of a user defines the type of Business Intelligence license</a:t>
            </a:r>
          </a:p>
          <a:p>
            <a:pPr lvl="1"/>
            <a:r>
              <a:rPr lang="en-GB" sz="1600" dirty="0"/>
              <a:t>The request body setting is respected when:</a:t>
            </a:r>
          </a:p>
          <a:p>
            <a:pPr lvl="2"/>
            <a:r>
              <a:rPr lang="en-GB" sz="1400" dirty="0"/>
              <a:t>There are NO roles directly assigned to the user (as compared to roles assigned indirectly, due to inheritance, via a team)</a:t>
            </a:r>
          </a:p>
          <a:p>
            <a:pPr lvl="2"/>
            <a:r>
              <a:rPr lang="en-GB" sz="1400" dirty="0"/>
              <a:t>OR if any roles directly assigned to the user and these roles are Business Intelligence roles and/or Analytics Hub roles</a:t>
            </a:r>
          </a:p>
          <a:p>
            <a:pPr lvl="2"/>
            <a:r>
              <a:rPr lang="en-GB" sz="1400" dirty="0"/>
              <a:t>There are concurrent licenses assigned to the SAC Service, and even when there are </a:t>
            </a:r>
            <a:r>
              <a:rPr lang="en-GB" sz="1400" u="sng" dirty="0"/>
              <a:t>no</a:t>
            </a:r>
            <a:r>
              <a:rPr lang="en-GB" sz="1400" dirty="0"/>
              <a:t> concurrent licenses assigned to the SAC Service! It means the API allows you to set concurrent users, when you don’t even have a license for them!</a:t>
            </a:r>
          </a:p>
          <a:p>
            <a:pPr lvl="1"/>
            <a:r>
              <a:rPr lang="en-GB" sz="1600" dirty="0"/>
              <a:t>The setting is not respected when:</a:t>
            </a:r>
          </a:p>
          <a:p>
            <a:pPr lvl="2"/>
            <a:r>
              <a:rPr lang="en-GB" sz="1400" dirty="0"/>
              <a:t>Any roles directly assigned to the user (as compared to roles assigned indirectly, due to inheritance, via a team) are Planning roles</a:t>
            </a:r>
          </a:p>
          <a:p>
            <a:pPr lvl="2"/>
            <a:r>
              <a:rPr lang="en-GB" sz="1400" dirty="0"/>
              <a:t>A Planning role can be either a ‘Planning Standard’ role, or a ‘Planning Professional’ role</a:t>
            </a:r>
            <a:endParaRPr lang="en-GB" sz="1200" dirty="0"/>
          </a:p>
          <a:p>
            <a:pPr lvl="4"/>
            <a:endParaRPr lang="en-GB" sz="1000" dirty="0"/>
          </a:p>
          <a:p>
            <a:pPr lvl="1"/>
            <a:r>
              <a:rPr lang="en-GB" sz="1400" dirty="0"/>
              <a:t>The </a:t>
            </a:r>
            <a:r>
              <a:rPr lang="en-GB" sz="1400" dirty="0" err="1"/>
              <a:t>responseBody</a:t>
            </a:r>
            <a:r>
              <a:rPr lang="en-GB" sz="1400" dirty="0"/>
              <a:t> </a:t>
            </a:r>
            <a:r>
              <a:rPr lang="en-GB" sz="1400" dirty="0" err="1"/>
              <a:t>isConcurrent</a:t>
            </a:r>
            <a:r>
              <a:rPr lang="en-GB" sz="1400" dirty="0"/>
              <a:t> value will be the same as the </a:t>
            </a:r>
            <a:r>
              <a:rPr lang="en-GB" sz="1400" dirty="0" err="1"/>
              <a:t>requestBody</a:t>
            </a:r>
            <a:r>
              <a:rPr lang="en-GB" sz="1400" dirty="0"/>
              <a:t> </a:t>
            </a:r>
            <a:r>
              <a:rPr lang="en-GB" sz="1400" dirty="0" err="1"/>
              <a:t>isConcurrent</a:t>
            </a:r>
            <a:r>
              <a:rPr lang="en-GB" sz="1400" dirty="0"/>
              <a:t> </a:t>
            </a:r>
            <a:r>
              <a:rPr lang="en-GB" sz="1400"/>
              <a:t>value in </a:t>
            </a:r>
            <a:r>
              <a:rPr lang="en-GB" sz="1400" dirty="0"/>
              <a:t>all cases</a:t>
            </a:r>
          </a:p>
          <a:p>
            <a:pPr lvl="2"/>
            <a:r>
              <a:rPr lang="en-GB" sz="1400" dirty="0"/>
              <a:t>Any </a:t>
            </a:r>
            <a:r>
              <a:rPr lang="en-GB" sz="1400" dirty="0" err="1"/>
              <a:t>isConcurrent</a:t>
            </a:r>
            <a:r>
              <a:rPr lang="en-GB" sz="1400" dirty="0"/>
              <a:t> setting is changed immediately </a:t>
            </a:r>
            <a:r>
              <a:rPr lang="en-GB" sz="1400" u="sng" dirty="0"/>
              <a:t>after</a:t>
            </a:r>
            <a:r>
              <a:rPr lang="en-GB" sz="1400" dirty="0"/>
              <a:t> the request. It means a further GET /Users/</a:t>
            </a:r>
            <a:r>
              <a:rPr lang="en-GB" sz="1400" dirty="0" err="1"/>
              <a:t>UserID</a:t>
            </a:r>
            <a:r>
              <a:rPr lang="en-GB" sz="1400" dirty="0"/>
              <a:t> may be needed to validate the </a:t>
            </a:r>
            <a:r>
              <a:rPr lang="en-GB" sz="1400" dirty="0" err="1"/>
              <a:t>isConcurrent</a:t>
            </a:r>
            <a:r>
              <a:rPr lang="en-GB" sz="1400" dirty="0"/>
              <a:t> setting has been accepted</a:t>
            </a:r>
          </a:p>
          <a:p>
            <a:pPr lvl="1"/>
            <a:r>
              <a:rPr lang="en-GB" sz="1400" dirty="0"/>
              <a:t>This applies for both the user creation (POST /Users) and updating a user (PUT /Users/</a:t>
            </a:r>
            <a:r>
              <a:rPr lang="en-GB" sz="1400" dirty="0" err="1"/>
              <a:t>UserID</a:t>
            </a:r>
            <a:r>
              <a:rPr lang="en-GB" sz="1400" dirty="0"/>
              <a:t>)</a:t>
            </a:r>
          </a:p>
          <a:p>
            <a:pPr lvl="1"/>
            <a:r>
              <a:rPr lang="en-GB" sz="1400" dirty="0"/>
              <a:t>See related article via this </a:t>
            </a:r>
            <a:r>
              <a:rPr lang="en-GB" sz="1400" dirty="0">
                <a:hlinkClick r:id="rId3"/>
              </a:rPr>
              <a:t>blog</a:t>
            </a:r>
            <a:r>
              <a:rPr lang="en-GB" sz="1400" dirty="0"/>
              <a:t> for more on applying concurrent licenses</a:t>
            </a:r>
          </a:p>
          <a:p>
            <a:pPr lvl="3"/>
            <a:endParaRPr lang="en-GB" sz="1400" dirty="0"/>
          </a:p>
        </p:txBody>
      </p:sp>
      <p:sp>
        <p:nvSpPr>
          <p:cNvPr id="4" name="Title"/>
          <p:cNvSpPr>
            <a:spLocks noGrp="1"/>
          </p:cNvSpPr>
          <p:nvPr>
            <p:ph type="title"/>
          </p:nvPr>
        </p:nvSpPr>
        <p:spPr>
          <a:xfrm>
            <a:off x="504001" y="504000"/>
            <a:ext cx="11186476" cy="677108"/>
          </a:xfrm>
        </p:spPr>
        <p:txBody>
          <a:bodyPr/>
          <a:lstStyle/>
          <a:p>
            <a:r>
              <a:rPr lang="en-GB" dirty="0"/>
              <a:t>Creating &amp; Updating users Business Intelligence License type</a:t>
            </a:r>
            <a:br>
              <a:rPr lang="en-GB" dirty="0"/>
            </a:br>
            <a:r>
              <a:rPr lang="en-GB" sz="2000" b="0" dirty="0" err="1"/>
              <a:t>isConcurrent</a:t>
            </a:r>
            <a:r>
              <a:rPr lang="en-GB" sz="2000" b="0" dirty="0"/>
              <a:t> user property</a:t>
            </a:r>
          </a:p>
        </p:txBody>
      </p:sp>
      <p:pic>
        <p:nvPicPr>
          <p:cNvPr id="6" name="Picture 5">
            <a:extLst>
              <a:ext uri="{FF2B5EF4-FFF2-40B4-BE49-F238E27FC236}">
                <a16:creationId xmlns:a16="http://schemas.microsoft.com/office/drawing/2014/main" id="{13EAEC9A-7BA1-411F-87D3-3D7D236789E9}"/>
              </a:ext>
            </a:extLst>
          </p:cNvPr>
          <p:cNvPicPr>
            <a:picLocks noChangeAspect="1"/>
          </p:cNvPicPr>
          <p:nvPr/>
        </p:nvPicPr>
        <p:blipFill rotWithShape="1">
          <a:blip r:embed="rId4"/>
          <a:srcRect l="2276" t="79710" b="3317"/>
          <a:stretch/>
        </p:blipFill>
        <p:spPr>
          <a:xfrm>
            <a:off x="8769423" y="1620000"/>
            <a:ext cx="2545176" cy="589978"/>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5552DA64-56EB-40F5-8DBF-B87BCD6EB69A}"/>
              </a:ext>
            </a:extLst>
          </p:cNvPr>
          <p:cNvPicPr>
            <a:picLocks noChangeAspect="1"/>
          </p:cNvPicPr>
          <p:nvPr/>
        </p:nvPicPr>
        <p:blipFill>
          <a:blip r:embed="rId5"/>
          <a:stretch>
            <a:fillRect/>
          </a:stretch>
        </p:blipFill>
        <p:spPr>
          <a:xfrm>
            <a:off x="8472488" y="2564274"/>
            <a:ext cx="3640308" cy="3771726"/>
          </a:xfrm>
          <a:prstGeom prst="rect">
            <a:avLst/>
          </a:prstGeom>
          <a:ln>
            <a:noFill/>
          </a:ln>
          <a:effectLst>
            <a:outerShdw blurRad="292100" dist="139700" dir="2700000" algn="tl" rotWithShape="0">
              <a:srgbClr val="333333">
                <a:alpha val="65000"/>
              </a:srgbClr>
            </a:outerShdw>
          </a:effectLst>
        </p:spPr>
      </p:pic>
      <p:sp>
        <p:nvSpPr>
          <p:cNvPr id="10" name="Rectangle: Rounded Corners 9">
            <a:extLst>
              <a:ext uri="{FF2B5EF4-FFF2-40B4-BE49-F238E27FC236}">
                <a16:creationId xmlns:a16="http://schemas.microsoft.com/office/drawing/2014/main" id="{8BFB2606-CFFB-42BD-8FA8-C8E2F654F298}"/>
              </a:ext>
            </a:extLst>
          </p:cNvPr>
          <p:cNvSpPr/>
          <p:nvPr/>
        </p:nvSpPr>
        <p:spPr bwMode="gray">
          <a:xfrm>
            <a:off x="8472488" y="5505601"/>
            <a:ext cx="3640308" cy="125837"/>
          </a:xfrm>
          <a:prstGeom prst="roundRect">
            <a:avLst/>
          </a:prstGeom>
          <a:noFill/>
          <a:ln w="28575"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14C181D3-A7F5-45A7-8EF2-ABF201C5BD97}"/>
              </a:ext>
            </a:extLst>
          </p:cNvPr>
          <p:cNvPicPr>
            <a:picLocks noChangeAspect="1"/>
          </p:cNvPicPr>
          <p:nvPr/>
        </p:nvPicPr>
        <p:blipFill>
          <a:blip r:embed="rId6"/>
          <a:stretch>
            <a:fillRect/>
          </a:stretch>
        </p:blipFill>
        <p:spPr>
          <a:xfrm>
            <a:off x="8847624" y="967590"/>
            <a:ext cx="2466975" cy="581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66960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4436884"/>
            <a:ext cx="11620594" cy="1843132"/>
          </a:xfrm>
        </p:spPr>
        <p:txBody>
          <a:bodyPr>
            <a:normAutofit fontScale="92500" lnSpcReduction="20000"/>
          </a:bodyPr>
          <a:lstStyle/>
          <a:p>
            <a:r>
              <a:rPr lang="en-GB" dirty="0"/>
              <a:t>Avoid losing properties on schema version change</a:t>
            </a:r>
          </a:p>
          <a:p>
            <a:pPr lvl="1"/>
            <a:r>
              <a:rPr lang="en-GB" dirty="0"/>
              <a:t>If you perform a GET followed by a PUT need to ensure the PUT request body contains the entire schema</a:t>
            </a:r>
          </a:p>
          <a:p>
            <a:pPr lvl="2"/>
            <a:r>
              <a:rPr lang="en-GB" dirty="0"/>
              <a:t>User and Team schemas have a version and the User has additional extensions</a:t>
            </a:r>
          </a:p>
          <a:p>
            <a:pPr lvl="2"/>
            <a:r>
              <a:rPr lang="en-GB" dirty="0"/>
              <a:t>If the schema version changes, or an extension is added, you could be </a:t>
            </a:r>
            <a:r>
              <a:rPr lang="en-GB" dirty="0" err="1"/>
              <a:t>PUTting</a:t>
            </a:r>
            <a:r>
              <a:rPr lang="en-GB" dirty="0"/>
              <a:t> back fewer properties than you read!</a:t>
            </a:r>
          </a:p>
          <a:p>
            <a:pPr lvl="2"/>
            <a:r>
              <a:rPr lang="en-GB" dirty="0"/>
              <a:t>So, either check the schema version or read/write all the properties dynamically</a:t>
            </a:r>
          </a:p>
          <a:p>
            <a:pPr lvl="1"/>
            <a:r>
              <a:rPr lang="en-GB" dirty="0"/>
              <a:t>If you omit a schema, then the existing properties are not respected</a:t>
            </a:r>
          </a:p>
          <a:p>
            <a:pPr lvl="2"/>
            <a:r>
              <a:rPr lang="en-GB" dirty="0"/>
              <a:t>It means you must present all the schema’s and all the properties of each schema</a:t>
            </a:r>
          </a:p>
          <a:p>
            <a:pPr lvl="2"/>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a:t>Other best practices</a:t>
            </a:r>
            <a:br>
              <a:rPr lang="en-GB"/>
            </a:br>
            <a:r>
              <a:rPr lang="en-GB" sz="2000" b="0"/>
              <a:t>Schema versions</a:t>
            </a:r>
            <a:endParaRPr lang="en-GB" dirty="0"/>
          </a:p>
        </p:txBody>
      </p:sp>
      <p:pic>
        <p:nvPicPr>
          <p:cNvPr id="3" name="Picture 2">
            <a:extLst>
              <a:ext uri="{FF2B5EF4-FFF2-40B4-BE49-F238E27FC236}">
                <a16:creationId xmlns:a16="http://schemas.microsoft.com/office/drawing/2014/main" id="{6AB700DB-0E9E-4347-B9BF-F6FA8DD1778F}"/>
              </a:ext>
            </a:extLst>
          </p:cNvPr>
          <p:cNvPicPr>
            <a:picLocks noChangeAspect="1"/>
          </p:cNvPicPr>
          <p:nvPr/>
        </p:nvPicPr>
        <p:blipFill>
          <a:blip r:embed="rId3"/>
          <a:stretch>
            <a:fillRect/>
          </a:stretch>
        </p:blipFill>
        <p:spPr>
          <a:xfrm>
            <a:off x="3964671" y="592283"/>
            <a:ext cx="4537491" cy="2018277"/>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238B11E8-46D4-4A7A-9C38-F32F2ECD43F3}"/>
              </a:ext>
            </a:extLst>
          </p:cNvPr>
          <p:cNvPicPr>
            <a:picLocks noChangeAspect="1"/>
          </p:cNvPicPr>
          <p:nvPr/>
        </p:nvPicPr>
        <p:blipFill>
          <a:blip r:embed="rId4"/>
          <a:stretch>
            <a:fillRect/>
          </a:stretch>
        </p:blipFill>
        <p:spPr>
          <a:xfrm>
            <a:off x="4752967" y="2148522"/>
            <a:ext cx="4644207" cy="2018277"/>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B5A245B5-7DC8-4BC3-8ADA-A370CE315023}"/>
              </a:ext>
            </a:extLst>
          </p:cNvPr>
          <p:cNvSpPr/>
          <p:nvPr/>
        </p:nvSpPr>
        <p:spPr bwMode="gray">
          <a:xfrm>
            <a:off x="4461870" y="1670348"/>
            <a:ext cx="3478496" cy="170557"/>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8" name="Rectangle 7">
            <a:extLst>
              <a:ext uri="{FF2B5EF4-FFF2-40B4-BE49-F238E27FC236}">
                <a16:creationId xmlns:a16="http://schemas.microsoft.com/office/drawing/2014/main" id="{4D44B062-DEFC-4FD3-8755-5CFE3E7181B3}"/>
              </a:ext>
            </a:extLst>
          </p:cNvPr>
          <p:cNvSpPr/>
          <p:nvPr/>
        </p:nvSpPr>
        <p:spPr bwMode="gray">
          <a:xfrm>
            <a:off x="5413751" y="3251304"/>
            <a:ext cx="3983423" cy="546974"/>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514283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p:txBody>
          <a:bodyPr/>
          <a:lstStyle/>
          <a:p>
            <a:pPr lvl="0"/>
            <a:r>
              <a:rPr lang="en-GB" dirty="0"/>
              <a:t>Known differences between NEO and Cloud Foundry</a:t>
            </a:r>
          </a:p>
          <a:p>
            <a:pPr lvl="1"/>
            <a:r>
              <a:rPr lang="en-GB" dirty="0"/>
              <a:t>Basically identical, except for:</a:t>
            </a:r>
          </a:p>
          <a:p>
            <a:pPr marL="179387" lvl="2" indent="0">
              <a:buNone/>
            </a:pPr>
            <a:endParaRPr lang="en-GB" dirty="0"/>
          </a:p>
          <a:p>
            <a:pPr marL="179387" lvl="2" indent="0">
              <a:buNone/>
            </a:pPr>
            <a:endParaRPr lang="en-GB" dirty="0"/>
          </a:p>
          <a:p>
            <a:pPr marL="179387" lvl="2" indent="0">
              <a:buNone/>
            </a:pPr>
            <a:endParaRPr lang="en-GB" dirty="0"/>
          </a:p>
          <a:p>
            <a:pPr marL="179387" lvl="2" indent="0">
              <a:buNone/>
            </a:pPr>
            <a:endParaRPr lang="en-GB" dirty="0"/>
          </a:p>
          <a:p>
            <a:pPr marL="179387" lvl="2" indent="0">
              <a:buNone/>
            </a:pPr>
            <a:endParaRPr lang="en-GB" dirty="0"/>
          </a:p>
          <a:p>
            <a:pPr lvl="1"/>
            <a:r>
              <a:rPr lang="en-GB" dirty="0"/>
              <a:t>If you are using the NEO Platform, then a migration to CF may be an option for the future</a:t>
            </a:r>
          </a:p>
          <a:p>
            <a:pPr lvl="1"/>
            <a:r>
              <a:rPr lang="en-GB" dirty="0"/>
              <a:t>Therefore it makes sense to:</a:t>
            </a:r>
          </a:p>
          <a:p>
            <a:pPr lvl="2"/>
            <a:r>
              <a:rPr lang="en-GB" dirty="0"/>
              <a:t>Just use the POST method</a:t>
            </a:r>
          </a:p>
          <a:p>
            <a:pPr lvl="2"/>
            <a:r>
              <a:rPr lang="en-GB" dirty="0"/>
              <a:t>Make the ‘</a:t>
            </a:r>
            <a:r>
              <a:rPr lang="en-GB" dirty="0" err="1"/>
              <a:t>oauth</a:t>
            </a:r>
            <a:r>
              <a:rPr lang="en-GB" dirty="0"/>
              <a:t>’ path a dynamic variable in your code</a:t>
            </a:r>
          </a:p>
        </p:txBody>
      </p:sp>
      <p:sp>
        <p:nvSpPr>
          <p:cNvPr id="4" name="Title"/>
          <p:cNvSpPr>
            <a:spLocks noGrp="1"/>
          </p:cNvSpPr>
          <p:nvPr>
            <p:ph type="title"/>
          </p:nvPr>
        </p:nvSpPr>
        <p:spPr/>
        <p:txBody>
          <a:bodyPr/>
          <a:lstStyle/>
          <a:p>
            <a:r>
              <a:rPr lang="en-GB"/>
              <a:t>Differences between NEO and CF</a:t>
            </a:r>
            <a:endParaRPr lang="en-GB" dirty="0"/>
          </a:p>
        </p:txBody>
      </p:sp>
      <p:pic>
        <p:nvPicPr>
          <p:cNvPr id="8" name="Picture 7">
            <a:extLst>
              <a:ext uri="{FF2B5EF4-FFF2-40B4-BE49-F238E27FC236}">
                <a16:creationId xmlns:a16="http://schemas.microsoft.com/office/drawing/2014/main" id="{C7CC0B17-32DA-4236-A961-A453B9A195DC}"/>
              </a:ext>
            </a:extLst>
          </p:cNvPr>
          <p:cNvPicPr>
            <a:picLocks noChangeAspect="1"/>
          </p:cNvPicPr>
          <p:nvPr/>
        </p:nvPicPr>
        <p:blipFill>
          <a:blip r:embed="rId3"/>
          <a:stretch>
            <a:fillRect/>
          </a:stretch>
        </p:blipFill>
        <p:spPr>
          <a:xfrm>
            <a:off x="10050572" y="522000"/>
            <a:ext cx="1027344" cy="1272680"/>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8F6D8BB-1593-44FE-A543-F1D89FB1680B}"/>
              </a:ext>
            </a:extLst>
          </p:cNvPr>
          <p:cNvPicPr>
            <a:picLocks noChangeAspect="1"/>
          </p:cNvPicPr>
          <p:nvPr/>
        </p:nvPicPr>
        <p:blipFill>
          <a:blip r:embed="rId4"/>
          <a:stretch>
            <a:fillRect/>
          </a:stretch>
        </p:blipFill>
        <p:spPr>
          <a:xfrm>
            <a:off x="8672241" y="490288"/>
            <a:ext cx="881676" cy="131868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C28DFD12-36B3-4E87-845F-E87D8932002D}"/>
              </a:ext>
            </a:extLst>
          </p:cNvPr>
          <p:cNvPicPr>
            <a:picLocks noChangeAspect="1"/>
          </p:cNvPicPr>
          <p:nvPr/>
        </p:nvPicPr>
        <p:blipFill>
          <a:blip r:embed="rId5"/>
          <a:stretch>
            <a:fillRect/>
          </a:stretch>
        </p:blipFill>
        <p:spPr>
          <a:xfrm>
            <a:off x="7255808" y="484713"/>
            <a:ext cx="912343" cy="1295680"/>
          </a:xfrm>
          <a:prstGeom prst="rect">
            <a:avLst/>
          </a:prstGeom>
          <a:ln>
            <a:noFill/>
          </a:ln>
          <a:effectLst>
            <a:outerShdw blurRad="292100" dist="139700" dir="2700000" algn="tl" rotWithShape="0">
              <a:srgbClr val="333333">
                <a:alpha val="65000"/>
              </a:srgbClr>
            </a:outerShdw>
          </a:effectLst>
        </p:spPr>
      </p:pic>
      <p:graphicFrame>
        <p:nvGraphicFramePr>
          <p:cNvPr id="2" name="Table 2">
            <a:extLst>
              <a:ext uri="{FF2B5EF4-FFF2-40B4-BE49-F238E27FC236}">
                <a16:creationId xmlns:a16="http://schemas.microsoft.com/office/drawing/2014/main" id="{00B5E9BF-0F7F-4A41-A9FD-6316D267B65E}"/>
              </a:ext>
            </a:extLst>
          </p:cNvPr>
          <p:cNvGraphicFramePr>
            <a:graphicFrameLocks noGrp="1"/>
          </p:cNvGraphicFramePr>
          <p:nvPr>
            <p:extLst>
              <p:ext uri="{D42A27DB-BD31-4B8C-83A1-F6EECF244321}">
                <p14:modId xmlns:p14="http://schemas.microsoft.com/office/powerpoint/2010/main" val="1752264205"/>
              </p:ext>
            </p:extLst>
          </p:nvPr>
        </p:nvGraphicFramePr>
        <p:xfrm>
          <a:off x="2312148" y="2527061"/>
          <a:ext cx="7570177" cy="1112520"/>
        </p:xfrm>
        <a:graphic>
          <a:graphicData uri="http://schemas.openxmlformats.org/drawingml/2006/table">
            <a:tbl>
              <a:tblPr firstRow="1" bandRow="1">
                <a:tableStyleId>{284E427A-3D55-4303-BF80-6455036E1DE7}</a:tableStyleId>
              </a:tblPr>
              <a:tblGrid>
                <a:gridCol w="3613639">
                  <a:extLst>
                    <a:ext uri="{9D8B030D-6E8A-4147-A177-3AD203B41FA5}">
                      <a16:colId xmlns:a16="http://schemas.microsoft.com/office/drawing/2014/main" val="3530151907"/>
                    </a:ext>
                  </a:extLst>
                </a:gridCol>
                <a:gridCol w="1960684">
                  <a:extLst>
                    <a:ext uri="{9D8B030D-6E8A-4147-A177-3AD203B41FA5}">
                      <a16:colId xmlns:a16="http://schemas.microsoft.com/office/drawing/2014/main" val="1210391415"/>
                    </a:ext>
                  </a:extLst>
                </a:gridCol>
                <a:gridCol w="1995854">
                  <a:extLst>
                    <a:ext uri="{9D8B030D-6E8A-4147-A177-3AD203B41FA5}">
                      <a16:colId xmlns:a16="http://schemas.microsoft.com/office/drawing/2014/main" val="3571410220"/>
                    </a:ext>
                  </a:extLst>
                </a:gridCol>
              </a:tblGrid>
              <a:tr h="370840">
                <a:tc>
                  <a:txBody>
                    <a:bodyPr/>
                    <a:lstStyle/>
                    <a:p>
                      <a:endParaRPr lang="en-GB" sz="1800" dirty="0"/>
                    </a:p>
                  </a:txBody>
                  <a:tcPr/>
                </a:tc>
                <a:tc>
                  <a:txBody>
                    <a:bodyPr/>
                    <a:lstStyle/>
                    <a:p>
                      <a:r>
                        <a:rPr lang="en-GB" sz="1800" dirty="0"/>
                        <a:t>NEO</a:t>
                      </a:r>
                    </a:p>
                  </a:txBody>
                  <a:tcPr/>
                </a:tc>
                <a:tc>
                  <a:txBody>
                    <a:bodyPr/>
                    <a:lstStyle/>
                    <a:p>
                      <a:r>
                        <a:rPr lang="en-GB" sz="1800" dirty="0"/>
                        <a:t>Cloud Foundry</a:t>
                      </a:r>
                    </a:p>
                  </a:txBody>
                  <a:tcPr/>
                </a:tc>
                <a:extLst>
                  <a:ext uri="{0D108BD9-81ED-4DB2-BD59-A6C34878D82A}">
                    <a16:rowId xmlns:a16="http://schemas.microsoft.com/office/drawing/2014/main" val="729137106"/>
                  </a:ext>
                </a:extLst>
              </a:tr>
              <a:tr h="370840">
                <a:tc>
                  <a:txBody>
                    <a:bodyPr/>
                    <a:lstStyle/>
                    <a:p>
                      <a:r>
                        <a:rPr lang="en-GB" sz="1800" dirty="0"/>
                        <a:t>Obtaining access token methods</a:t>
                      </a:r>
                    </a:p>
                  </a:txBody>
                  <a:tcPr/>
                </a:tc>
                <a:tc>
                  <a:txBody>
                    <a:bodyPr/>
                    <a:lstStyle/>
                    <a:p>
                      <a:r>
                        <a:rPr lang="en-GB" sz="1800" dirty="0"/>
                        <a:t>GET or POST</a:t>
                      </a:r>
                    </a:p>
                  </a:txBody>
                  <a:tcPr/>
                </a:tc>
                <a:tc>
                  <a:txBody>
                    <a:bodyPr/>
                    <a:lstStyle/>
                    <a:p>
                      <a:r>
                        <a:rPr lang="en-GB" sz="1800" dirty="0"/>
                        <a:t>POST only</a:t>
                      </a:r>
                    </a:p>
                  </a:txBody>
                  <a:tcPr/>
                </a:tc>
                <a:extLst>
                  <a:ext uri="{0D108BD9-81ED-4DB2-BD59-A6C34878D82A}">
                    <a16:rowId xmlns:a16="http://schemas.microsoft.com/office/drawing/2014/main" val="2394891425"/>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dirty="0"/>
                        <a:t>Access token path</a:t>
                      </a:r>
                    </a:p>
                  </a:txBody>
                  <a:tcPr/>
                </a:tc>
                <a:tc>
                  <a:txBody>
                    <a:bodyPr/>
                    <a:lstStyle/>
                    <a:p>
                      <a:r>
                        <a:rPr lang="en-GB" sz="1800" dirty="0"/>
                        <a:t>/oauth2/</a:t>
                      </a:r>
                      <a:r>
                        <a:rPr lang="en-GB" sz="1800" dirty="0" err="1"/>
                        <a:t>api</a:t>
                      </a:r>
                      <a:r>
                        <a:rPr lang="en-GB" sz="1800" dirty="0"/>
                        <a:t>/v1/</a:t>
                      </a:r>
                    </a:p>
                  </a:txBody>
                  <a:tcPr/>
                </a:tc>
                <a:tc>
                  <a:txBody>
                    <a:bodyPr/>
                    <a:lstStyle/>
                    <a:p>
                      <a:r>
                        <a:rPr lang="en-GB" sz="1800" dirty="0"/>
                        <a:t>/</a:t>
                      </a:r>
                      <a:r>
                        <a:rPr lang="en-GB" sz="1800" dirty="0" err="1"/>
                        <a:t>oauth</a:t>
                      </a:r>
                      <a:r>
                        <a:rPr lang="en-GB" sz="1800" dirty="0"/>
                        <a:t>/</a:t>
                      </a:r>
                    </a:p>
                  </a:txBody>
                  <a:tcPr/>
                </a:tc>
                <a:extLst>
                  <a:ext uri="{0D108BD9-81ED-4DB2-BD59-A6C34878D82A}">
                    <a16:rowId xmlns:a16="http://schemas.microsoft.com/office/drawing/2014/main" val="3915694843"/>
                  </a:ext>
                </a:extLst>
              </a:tr>
            </a:tbl>
          </a:graphicData>
        </a:graphic>
      </p:graphicFrame>
    </p:spTree>
    <p:extLst>
      <p:ext uri="{BB962C8B-B14F-4D97-AF65-F5344CB8AC3E}">
        <p14:creationId xmlns:p14="http://schemas.microsoft.com/office/powerpoint/2010/main" val="33273974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4746579"/>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618101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Integrating SCIM API</a:t>
            </a:r>
            <a:endParaRPr lang="en-GB" dirty="0"/>
          </a:p>
        </p:txBody>
      </p:sp>
      <p:pic>
        <p:nvPicPr>
          <p:cNvPr id="6" name="Picture Placeholder 5">
            <a:extLst>
              <a:ext uri="{FF2B5EF4-FFF2-40B4-BE49-F238E27FC236}">
                <a16:creationId xmlns:a16="http://schemas.microsoft.com/office/drawing/2014/main" id="{654810C3-2C53-42A5-ADF0-A5E25F62F81D}"/>
              </a:ext>
            </a:extLst>
          </p:cNvPr>
          <p:cNvPicPr>
            <a:picLocks noGrp="1" noChangeAspect="1"/>
          </p:cNvPicPr>
          <p:nvPr>
            <p:ph type="pic" sz="quarter" idx="12"/>
          </p:nvPr>
        </p:nvPicPr>
        <p:blipFill>
          <a:blip r:embed="rId3"/>
          <a:srcRect t="1882" b="1882"/>
          <a:stretch>
            <a:fillRect/>
          </a:stretch>
        </p:blipFill>
        <p:spPr/>
      </p:pic>
    </p:spTree>
    <p:extLst>
      <p:ext uri="{BB962C8B-B14F-4D97-AF65-F5344CB8AC3E}">
        <p14:creationId xmlns:p14="http://schemas.microsoft.com/office/powerpoint/2010/main" val="4684032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dirty="0"/>
              <a:t>Integrating the SAP Analytics Cloud </a:t>
            </a:r>
            <a:r>
              <a:rPr lang="en-GB"/>
              <a:t>SCIM API</a:t>
            </a:r>
            <a:br>
              <a:rPr lang="en-GB"/>
            </a:br>
            <a:r>
              <a:rPr lang="en-GB" sz="2000" b="0"/>
              <a:t>Strategy</a:t>
            </a:r>
            <a:endParaRPr lang="en-GB" dirty="0"/>
          </a:p>
        </p:txBody>
      </p:sp>
      <p:pic>
        <p:nvPicPr>
          <p:cNvPr id="8" name="Picture 7">
            <a:extLst>
              <a:ext uri="{FF2B5EF4-FFF2-40B4-BE49-F238E27FC236}">
                <a16:creationId xmlns:a16="http://schemas.microsoft.com/office/drawing/2014/main" id="{C7CC0B17-32DA-4236-A961-A453B9A195DC}"/>
              </a:ext>
            </a:extLst>
          </p:cNvPr>
          <p:cNvPicPr>
            <a:picLocks noChangeAspect="1"/>
          </p:cNvPicPr>
          <p:nvPr/>
        </p:nvPicPr>
        <p:blipFill>
          <a:blip r:embed="rId3"/>
          <a:stretch>
            <a:fillRect/>
          </a:stretch>
        </p:blipFill>
        <p:spPr>
          <a:xfrm>
            <a:off x="8230563" y="1556517"/>
            <a:ext cx="1276350" cy="158115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C28DFD12-36B3-4E87-845F-E87D8932002D}"/>
              </a:ext>
            </a:extLst>
          </p:cNvPr>
          <p:cNvPicPr>
            <a:picLocks noChangeAspect="1"/>
          </p:cNvPicPr>
          <p:nvPr/>
        </p:nvPicPr>
        <p:blipFill>
          <a:blip r:embed="rId4"/>
          <a:stretch>
            <a:fillRect/>
          </a:stretch>
        </p:blipFill>
        <p:spPr>
          <a:xfrm>
            <a:off x="2912001" y="1540064"/>
            <a:ext cx="1133475" cy="1609725"/>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96462467-9AD5-47DD-9C68-F816F1B0DFCD}"/>
              </a:ext>
            </a:extLst>
          </p:cNvPr>
          <p:cNvPicPr>
            <a:picLocks noChangeAspect="1"/>
          </p:cNvPicPr>
          <p:nvPr/>
        </p:nvPicPr>
        <p:blipFill>
          <a:blip r:embed="rId5"/>
          <a:stretch>
            <a:fillRect/>
          </a:stretch>
        </p:blipFill>
        <p:spPr>
          <a:xfrm>
            <a:off x="4415368" y="1223250"/>
            <a:ext cx="3363737" cy="2243354"/>
          </a:xfrm>
          <a:prstGeom prst="rect">
            <a:avLst/>
          </a:prstGeom>
          <a:ln>
            <a:noFill/>
          </a:ln>
          <a:effectLst>
            <a:outerShdw blurRad="292100" dist="139700" dir="2700000" algn="tl" rotWithShape="0">
              <a:srgbClr val="333333">
                <a:alpha val="65000"/>
              </a:srgbClr>
            </a:outerShdw>
          </a:effectLst>
        </p:spPr>
      </p:pic>
      <p:sp>
        <p:nvSpPr>
          <p:cNvPr id="9" name="Text Placeholder">
            <a:extLst>
              <a:ext uri="{FF2B5EF4-FFF2-40B4-BE49-F238E27FC236}">
                <a16:creationId xmlns:a16="http://schemas.microsoft.com/office/drawing/2014/main" id="{73A4A942-83F8-4AFB-A42E-821FF30F2511}"/>
              </a:ext>
            </a:extLst>
          </p:cNvPr>
          <p:cNvSpPr>
            <a:spLocks noGrp="1"/>
          </p:cNvSpPr>
          <p:nvPr>
            <p:ph type="body" sz="quarter" idx="10"/>
          </p:nvPr>
        </p:nvSpPr>
        <p:spPr>
          <a:xfrm>
            <a:off x="503999" y="4092645"/>
            <a:ext cx="11186477" cy="2243354"/>
          </a:xfrm>
        </p:spPr>
        <p:txBody>
          <a:bodyPr>
            <a:normAutofit fontScale="92500" lnSpcReduction="10000"/>
          </a:bodyPr>
          <a:lstStyle/>
          <a:p>
            <a:pPr lvl="1"/>
            <a:r>
              <a:rPr lang="en-GB" dirty="0"/>
              <a:t>A pure ‘user event based’ design may not always be suitable for scaling to a large user base</a:t>
            </a:r>
          </a:p>
          <a:p>
            <a:pPr lvl="2"/>
            <a:r>
              <a:rPr lang="en-GB" dirty="0"/>
              <a:t>May need a mixture of models: ‘user event’ and ‘mass user update’</a:t>
            </a:r>
          </a:p>
          <a:p>
            <a:pPr lvl="1"/>
            <a:r>
              <a:rPr lang="en-GB" dirty="0"/>
              <a:t>Ideal for maximum throughput:</a:t>
            </a:r>
          </a:p>
          <a:p>
            <a:pPr lvl="2"/>
            <a:r>
              <a:rPr lang="en-GB" dirty="0"/>
              <a:t>‘User event’ for user creation, without granting access rights to Teams</a:t>
            </a:r>
          </a:p>
          <a:p>
            <a:pPr lvl="2"/>
            <a:r>
              <a:rPr lang="en-GB" dirty="0"/>
              <a:t>‘Mass user update’ for regular granting of users to Team giving them access rights</a:t>
            </a:r>
          </a:p>
          <a:p>
            <a:pPr lvl="1"/>
            <a:r>
              <a:rPr lang="en-GB" dirty="0"/>
              <a:t>Any ‘re-sync’ should not involve a ‘removal all – add all’ approach, but rather an intelligent ‘update team membership’ approach</a:t>
            </a:r>
          </a:p>
          <a:p>
            <a:pPr lvl="2"/>
            <a:r>
              <a:rPr lang="en-GB" dirty="0"/>
              <a:t>Could even run this on a very regular basis</a:t>
            </a:r>
          </a:p>
        </p:txBody>
      </p:sp>
    </p:spTree>
    <p:extLst>
      <p:ext uri="{BB962C8B-B14F-4D97-AF65-F5344CB8AC3E}">
        <p14:creationId xmlns:p14="http://schemas.microsoft.com/office/powerpoint/2010/main" val="14941472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dirty="0"/>
              <a:t>Integrating the SAP Analytics Cloud </a:t>
            </a:r>
            <a:r>
              <a:rPr lang="en-GB"/>
              <a:t>SCIM API</a:t>
            </a:r>
            <a:br>
              <a:rPr lang="en-GB"/>
            </a:br>
            <a:r>
              <a:rPr lang="en-GB" sz="2000" b="0"/>
              <a:t>Considerations for provisioning solutions</a:t>
            </a:r>
            <a:endParaRPr lang="en-GB" dirty="0"/>
          </a:p>
        </p:txBody>
      </p:sp>
      <p:sp>
        <p:nvSpPr>
          <p:cNvPr id="9" name="Text Placeholder">
            <a:extLst>
              <a:ext uri="{FF2B5EF4-FFF2-40B4-BE49-F238E27FC236}">
                <a16:creationId xmlns:a16="http://schemas.microsoft.com/office/drawing/2014/main" id="{73A4A942-83F8-4AFB-A42E-821FF30F2511}"/>
              </a:ext>
            </a:extLst>
          </p:cNvPr>
          <p:cNvSpPr>
            <a:spLocks noGrp="1"/>
          </p:cNvSpPr>
          <p:nvPr>
            <p:ph type="body" sz="quarter" idx="10"/>
          </p:nvPr>
        </p:nvSpPr>
        <p:spPr>
          <a:xfrm>
            <a:off x="504001" y="1421477"/>
            <a:ext cx="7553924" cy="5170516"/>
          </a:xfrm>
        </p:spPr>
        <p:txBody>
          <a:bodyPr>
            <a:normAutofit fontScale="85000" lnSpcReduction="10000"/>
          </a:bodyPr>
          <a:lstStyle/>
          <a:p>
            <a:pPr lvl="1"/>
            <a:r>
              <a:rPr lang="en-GB" dirty="0"/>
              <a:t>Many provisioning solutions operate on a pure ‘push’ only model</a:t>
            </a:r>
          </a:p>
          <a:p>
            <a:pPr lvl="2"/>
            <a:r>
              <a:rPr lang="en-GB" dirty="0"/>
              <a:t>Such solutions don’t perform a ‘GET/PUT’ pair but expect to issue a PATCH request</a:t>
            </a:r>
          </a:p>
          <a:p>
            <a:pPr lvl="2"/>
            <a:r>
              <a:rPr lang="en-GB" dirty="0"/>
              <a:t>Means that updating a user or a team can ‘undo’ its configuration (users or roles can be dropped)</a:t>
            </a:r>
          </a:p>
          <a:p>
            <a:pPr lvl="2"/>
            <a:r>
              <a:rPr lang="en-GB" dirty="0"/>
              <a:t>Given PATCH is not currently available (though planned) a slight adaptation is necessary</a:t>
            </a:r>
          </a:p>
          <a:p>
            <a:pPr lvl="2"/>
            <a:endParaRPr lang="en-GB" dirty="0"/>
          </a:p>
          <a:p>
            <a:pPr lvl="1"/>
            <a:r>
              <a:rPr lang="en-GB" dirty="0"/>
              <a:t>To resolve problems updating a user (PUT /Users/{id}):</a:t>
            </a:r>
          </a:p>
          <a:p>
            <a:pPr lvl="2"/>
            <a:r>
              <a:rPr lang="en-GB" dirty="0"/>
              <a:t>Avoid the use of ‘default roles’</a:t>
            </a:r>
          </a:p>
          <a:p>
            <a:pPr lvl="3"/>
            <a:r>
              <a:rPr lang="en-GB" dirty="0"/>
              <a:t>These change the roles and concurrent license type after the user is created</a:t>
            </a:r>
          </a:p>
          <a:p>
            <a:pPr lvl="2"/>
            <a:r>
              <a:rPr lang="en-GB" dirty="0"/>
              <a:t>Instead</a:t>
            </a:r>
          </a:p>
          <a:p>
            <a:pPr lvl="3"/>
            <a:r>
              <a:rPr lang="en-GB" dirty="0"/>
              <a:t>Create the users without any role</a:t>
            </a:r>
          </a:p>
          <a:p>
            <a:pPr lvl="3"/>
            <a:r>
              <a:rPr lang="en-GB" dirty="0"/>
              <a:t>and with the right Business Intelligence user license</a:t>
            </a:r>
          </a:p>
          <a:p>
            <a:pPr lvl="3"/>
            <a:r>
              <a:rPr lang="en-GB" dirty="0"/>
              <a:t>Assign the user to teams</a:t>
            </a:r>
          </a:p>
          <a:p>
            <a:pPr lvl="3"/>
            <a:r>
              <a:rPr lang="en-GB" dirty="0"/>
              <a:t>Assign the teams to roles</a:t>
            </a:r>
          </a:p>
          <a:p>
            <a:pPr lvl="3"/>
            <a:r>
              <a:rPr lang="en-GB" dirty="0"/>
              <a:t>(i.e. follow standard best practice)</a:t>
            </a:r>
          </a:p>
          <a:p>
            <a:pPr lvl="3"/>
            <a:r>
              <a:rPr lang="en-GB" dirty="0"/>
              <a:t>All user POSTs and PUTs would need to set these</a:t>
            </a:r>
          </a:p>
          <a:p>
            <a:pPr lvl="1"/>
            <a:endParaRPr lang="en-GB" dirty="0"/>
          </a:p>
          <a:p>
            <a:pPr lvl="1"/>
            <a:r>
              <a:rPr lang="en-GB" dirty="0"/>
              <a:t>To resolve problems updating a team (PUT /Groups/{id}):</a:t>
            </a:r>
          </a:p>
          <a:p>
            <a:pPr lvl="2"/>
            <a:r>
              <a:rPr lang="en-GB" dirty="0"/>
              <a:t>Hard code a mapping so a team, of a given name, is always assigned to certain roles</a:t>
            </a:r>
          </a:p>
          <a:p>
            <a:pPr lvl="2"/>
            <a:r>
              <a:rPr lang="en-GB" dirty="0"/>
              <a:t>SAP Identity Provisioning has suggested code SAP Note </a:t>
            </a:r>
            <a:r>
              <a:rPr lang="en-GB" dirty="0">
                <a:hlinkClick r:id="rId3"/>
              </a:rPr>
              <a:t>3027079</a:t>
            </a:r>
            <a:endParaRPr lang="en-GB" dirty="0"/>
          </a:p>
          <a:p>
            <a:pPr lvl="2"/>
            <a:endParaRPr lang="en-GB" dirty="0"/>
          </a:p>
        </p:txBody>
      </p:sp>
      <p:pic>
        <p:nvPicPr>
          <p:cNvPr id="12" name="Picture 11">
            <a:extLst>
              <a:ext uri="{FF2B5EF4-FFF2-40B4-BE49-F238E27FC236}">
                <a16:creationId xmlns:a16="http://schemas.microsoft.com/office/drawing/2014/main" id="{F153A8BC-531C-4DF5-B5A6-F226FF4B6D1C}"/>
              </a:ext>
            </a:extLst>
          </p:cNvPr>
          <p:cNvPicPr>
            <a:picLocks noChangeAspect="1"/>
          </p:cNvPicPr>
          <p:nvPr/>
        </p:nvPicPr>
        <p:blipFill>
          <a:blip r:embed="rId4"/>
          <a:stretch>
            <a:fillRect/>
          </a:stretch>
        </p:blipFill>
        <p:spPr>
          <a:xfrm>
            <a:off x="8149700" y="1181108"/>
            <a:ext cx="3540777" cy="2356110"/>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10BD1374-E577-4374-B8C5-B35B194BA495}"/>
              </a:ext>
            </a:extLst>
          </p:cNvPr>
          <p:cNvPicPr>
            <a:picLocks noChangeAspect="1"/>
          </p:cNvPicPr>
          <p:nvPr/>
        </p:nvPicPr>
        <p:blipFill>
          <a:blip r:embed="rId5"/>
          <a:stretch>
            <a:fillRect/>
          </a:stretch>
        </p:blipFill>
        <p:spPr>
          <a:xfrm>
            <a:off x="8342115" y="3851280"/>
            <a:ext cx="3155945" cy="29228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16873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5054152"/>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014930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Sizing</a:t>
            </a:r>
            <a:endParaRPr lang="en-GB" dirty="0"/>
          </a:p>
        </p:txBody>
      </p:sp>
      <p:pic>
        <p:nvPicPr>
          <p:cNvPr id="19" name="Picture Placeholder 18">
            <a:extLst>
              <a:ext uri="{FF2B5EF4-FFF2-40B4-BE49-F238E27FC236}">
                <a16:creationId xmlns:a16="http://schemas.microsoft.com/office/drawing/2014/main" id="{BCADC3A0-5EBE-46B0-BDE9-447977CE237D}"/>
              </a:ext>
            </a:extLst>
          </p:cNvPr>
          <p:cNvPicPr>
            <a:picLocks noGrp="1" noChangeAspect="1"/>
          </p:cNvPicPr>
          <p:nvPr>
            <p:ph type="pic" sz="quarter" idx="12"/>
          </p:nvPr>
        </p:nvPicPr>
        <p:blipFill rotWithShape="1">
          <a:blip r:embed="rId3"/>
          <a:srcRect l="-6" t="53193" r="5" b="215"/>
          <a:stretch/>
        </p:blipFill>
        <p:spPr>
          <a:xfrm>
            <a:off x="1" y="3165232"/>
            <a:ext cx="12195174" cy="3789484"/>
          </a:xfrm>
        </p:spPr>
      </p:pic>
    </p:spTree>
    <p:extLst>
      <p:ext uri="{BB962C8B-B14F-4D97-AF65-F5344CB8AC3E}">
        <p14:creationId xmlns:p14="http://schemas.microsoft.com/office/powerpoint/2010/main" val="3006029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1961807"/>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75762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1600AA-E308-4714-8393-B7DDFE29022C}"/>
              </a:ext>
            </a:extLst>
          </p:cNvPr>
          <p:cNvPicPr>
            <a:picLocks noChangeAspect="1"/>
          </p:cNvPicPr>
          <p:nvPr/>
        </p:nvPicPr>
        <p:blipFill>
          <a:blip r:embed="rId3"/>
          <a:stretch>
            <a:fillRect/>
          </a:stretch>
        </p:blipFill>
        <p:spPr>
          <a:xfrm>
            <a:off x="5617118" y="1119561"/>
            <a:ext cx="5890412" cy="323882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Text Placeholder"/>
          <p:cNvSpPr>
            <a:spLocks noGrp="1"/>
          </p:cNvSpPr>
          <p:nvPr>
            <p:ph type="body" sz="quarter" idx="10"/>
          </p:nvPr>
        </p:nvSpPr>
        <p:spPr>
          <a:xfrm>
            <a:off x="332324" y="1987062"/>
            <a:ext cx="4951853" cy="4200458"/>
          </a:xfrm>
        </p:spPr>
        <p:txBody>
          <a:bodyPr>
            <a:normAutofit/>
          </a:bodyPr>
          <a:lstStyle/>
          <a:p>
            <a:pPr lvl="1"/>
            <a:r>
              <a:rPr lang="en-GB" sz="1600" dirty="0"/>
              <a:t>For each request:</a:t>
            </a:r>
          </a:p>
          <a:p>
            <a:pPr lvl="2"/>
            <a:r>
              <a:rPr lang="en-GB" sz="1600" dirty="0"/>
              <a:t>Duration for an ‘empty’ Service and the duration for a Service with 80,000 users registered</a:t>
            </a:r>
          </a:p>
          <a:p>
            <a:pPr lvl="3"/>
            <a:r>
              <a:rPr lang="en-GB" sz="1400" dirty="0"/>
              <a:t>Where possible ‘lower end’ and ‘upper end’ averages are shown</a:t>
            </a:r>
          </a:p>
          <a:p>
            <a:pPr lvl="2"/>
            <a:r>
              <a:rPr lang="en-GB" sz="1600" dirty="0"/>
              <a:t>Key information for how the endpoint behaves:</a:t>
            </a:r>
          </a:p>
          <a:p>
            <a:pPr lvl="3"/>
            <a:r>
              <a:rPr lang="en-GB" sz="1400" dirty="0"/>
              <a:t>Influenced by</a:t>
            </a:r>
          </a:p>
          <a:p>
            <a:pPr lvl="3"/>
            <a:r>
              <a:rPr lang="en-GB" sz="1400" dirty="0"/>
              <a:t>How it scales</a:t>
            </a:r>
          </a:p>
          <a:p>
            <a:pPr lvl="3"/>
            <a:r>
              <a:rPr lang="en-GB" sz="1400" dirty="0"/>
              <a:t>Handy notes</a:t>
            </a:r>
          </a:p>
        </p:txBody>
      </p:sp>
      <p:sp>
        <p:nvSpPr>
          <p:cNvPr id="4" name="Title"/>
          <p:cNvSpPr>
            <a:spLocks noGrp="1"/>
          </p:cNvSpPr>
          <p:nvPr>
            <p:ph type="title"/>
          </p:nvPr>
        </p:nvSpPr>
        <p:spPr>
          <a:xfrm>
            <a:off x="504001" y="504000"/>
            <a:ext cx="11186476" cy="677108"/>
          </a:xfrm>
        </p:spPr>
        <p:txBody>
          <a:bodyPr/>
          <a:lstStyle/>
          <a:p>
            <a:r>
              <a:rPr lang="en-GB" dirty="0"/>
              <a:t>Integrating with the SAP Analytics Cloud </a:t>
            </a:r>
            <a:r>
              <a:rPr lang="en-GB"/>
              <a:t>SCIM API</a:t>
            </a:r>
            <a:br>
              <a:rPr lang="en-GB"/>
            </a:br>
            <a:r>
              <a:rPr lang="en-GB" sz="2000" b="0"/>
              <a:t>Endpoint performance</a:t>
            </a:r>
            <a:endParaRPr lang="en-GB" dirty="0"/>
          </a:p>
        </p:txBody>
      </p:sp>
      <p:pic>
        <p:nvPicPr>
          <p:cNvPr id="6" name="Picture 5">
            <a:extLst>
              <a:ext uri="{FF2B5EF4-FFF2-40B4-BE49-F238E27FC236}">
                <a16:creationId xmlns:a16="http://schemas.microsoft.com/office/drawing/2014/main" id="{B749A759-CFC8-488F-B274-BD9EFD118352}"/>
              </a:ext>
            </a:extLst>
          </p:cNvPr>
          <p:cNvPicPr>
            <a:picLocks noChangeAspect="1"/>
          </p:cNvPicPr>
          <p:nvPr/>
        </p:nvPicPr>
        <p:blipFill>
          <a:blip r:embed="rId4"/>
          <a:stretch>
            <a:fillRect/>
          </a:stretch>
        </p:blipFill>
        <p:spPr>
          <a:xfrm>
            <a:off x="6341775" y="3033920"/>
            <a:ext cx="5763632" cy="31536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3829746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837486-9C53-425F-A2B3-F1758B1D5134}"/>
              </a:ext>
            </a:extLst>
          </p:cNvPr>
          <p:cNvPicPr>
            <a:picLocks noChangeAspect="1"/>
          </p:cNvPicPr>
          <p:nvPr/>
        </p:nvPicPr>
        <p:blipFill rotWithShape="1">
          <a:blip r:embed="rId3"/>
          <a:srcRect l="3010" t="5919" r="4161" b="20683"/>
          <a:stretch/>
        </p:blipFill>
        <p:spPr>
          <a:xfrm>
            <a:off x="2250889" y="1259975"/>
            <a:ext cx="7354821" cy="314112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Text Placeholder"/>
          <p:cNvSpPr>
            <a:spLocks noGrp="1"/>
          </p:cNvSpPr>
          <p:nvPr>
            <p:ph type="body" sz="quarter" idx="10"/>
          </p:nvPr>
        </p:nvSpPr>
        <p:spPr>
          <a:xfrm>
            <a:off x="316544" y="4479965"/>
            <a:ext cx="8651610" cy="1991173"/>
          </a:xfrm>
        </p:spPr>
        <p:txBody>
          <a:bodyPr>
            <a:normAutofit/>
          </a:bodyPr>
          <a:lstStyle/>
          <a:p>
            <a:pPr lvl="1"/>
            <a:r>
              <a:rPr lang="en-GB" dirty="0"/>
              <a:t>Sample scripts throughput performance</a:t>
            </a:r>
          </a:p>
          <a:p>
            <a:pPr lvl="2"/>
            <a:r>
              <a:rPr lang="en-GB" dirty="0"/>
              <a:t>For each sample, again for an ‘empty’ Service (or one with 500 users registered) and for a Service with 80,000 users registered</a:t>
            </a:r>
          </a:p>
          <a:p>
            <a:pPr lvl="2"/>
            <a:r>
              <a:rPr lang="en-GB" dirty="0"/>
              <a:t>Throughput expressed as users/sec, secs/user etc.</a:t>
            </a:r>
          </a:p>
          <a:p>
            <a:pPr lvl="2"/>
            <a:r>
              <a:rPr lang="en-GB" dirty="0"/>
              <a:t>Includes client-side overhead shown in (brackets) and expressed as a %</a:t>
            </a:r>
          </a:p>
          <a:p>
            <a:pPr lvl="2"/>
            <a:r>
              <a:rPr lang="en-GB" dirty="0"/>
              <a:t>Please see the ‘samples’ article for details on the samples performance</a:t>
            </a:r>
          </a:p>
        </p:txBody>
      </p:sp>
      <p:sp>
        <p:nvSpPr>
          <p:cNvPr id="4" name="Title"/>
          <p:cNvSpPr>
            <a:spLocks noGrp="1"/>
          </p:cNvSpPr>
          <p:nvPr>
            <p:ph type="title"/>
          </p:nvPr>
        </p:nvSpPr>
        <p:spPr>
          <a:xfrm>
            <a:off x="504001" y="504000"/>
            <a:ext cx="11186476" cy="677108"/>
          </a:xfrm>
        </p:spPr>
        <p:txBody>
          <a:bodyPr/>
          <a:lstStyle/>
          <a:p>
            <a:r>
              <a:rPr lang="en-GB" dirty="0"/>
              <a:t>Integrating with the SAP Analytics Cloud </a:t>
            </a:r>
            <a:r>
              <a:rPr lang="en-GB"/>
              <a:t>SCIM API</a:t>
            </a:r>
            <a:br>
              <a:rPr lang="en-GB"/>
            </a:br>
            <a:r>
              <a:rPr lang="en-GB" sz="2000" b="0"/>
              <a:t>Sample scripts</a:t>
            </a:r>
            <a:endParaRPr lang="en-GB" dirty="0"/>
          </a:p>
        </p:txBody>
      </p:sp>
      <p:pic>
        <p:nvPicPr>
          <p:cNvPr id="3" name="Picture 2">
            <a:extLst>
              <a:ext uri="{FF2B5EF4-FFF2-40B4-BE49-F238E27FC236}">
                <a16:creationId xmlns:a16="http://schemas.microsoft.com/office/drawing/2014/main" id="{7194EBCC-3C95-4FE9-944D-A4F196577AC9}"/>
              </a:ext>
            </a:extLst>
          </p:cNvPr>
          <p:cNvPicPr>
            <a:picLocks noChangeAspect="1"/>
          </p:cNvPicPr>
          <p:nvPr/>
        </p:nvPicPr>
        <p:blipFill>
          <a:blip r:embed="rId4"/>
          <a:stretch>
            <a:fillRect/>
          </a:stretch>
        </p:blipFill>
        <p:spPr>
          <a:xfrm>
            <a:off x="8968154" y="4629433"/>
            <a:ext cx="3015930" cy="16922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863772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65837" y="4295094"/>
            <a:ext cx="10717803" cy="1953400"/>
          </a:xfrm>
        </p:spPr>
        <p:txBody>
          <a:bodyPr>
            <a:normAutofit/>
          </a:bodyPr>
          <a:lstStyle/>
          <a:p>
            <a:pPr lvl="1"/>
            <a:r>
              <a:rPr lang="en-GB" dirty="0"/>
              <a:t>Conduct your own ‘sizing’ exercise based upon the information provided</a:t>
            </a:r>
          </a:p>
          <a:p>
            <a:pPr lvl="2"/>
            <a:r>
              <a:rPr lang="en-GB" dirty="0"/>
              <a:t>Endpoint performance</a:t>
            </a:r>
          </a:p>
          <a:p>
            <a:pPr lvl="2"/>
            <a:r>
              <a:rPr lang="en-GB" dirty="0"/>
              <a:t>Throughput of the samples</a:t>
            </a:r>
          </a:p>
          <a:p>
            <a:pPr lvl="2"/>
            <a:r>
              <a:rPr lang="en-GB" dirty="0"/>
              <a:t>% overhead of the samples</a:t>
            </a:r>
          </a:p>
          <a:p>
            <a:pPr lvl="3"/>
            <a:r>
              <a:rPr lang="en-GB" dirty="0"/>
              <a:t>don’t underestimate the overhead processing of your client to SAP Analytics Cloud</a:t>
            </a:r>
          </a:p>
        </p:txBody>
      </p:sp>
      <p:sp>
        <p:nvSpPr>
          <p:cNvPr id="4" name="Title"/>
          <p:cNvSpPr>
            <a:spLocks noGrp="1"/>
          </p:cNvSpPr>
          <p:nvPr>
            <p:ph type="title"/>
          </p:nvPr>
        </p:nvSpPr>
        <p:spPr>
          <a:xfrm>
            <a:off x="504001" y="504000"/>
            <a:ext cx="11186476" cy="677108"/>
          </a:xfrm>
        </p:spPr>
        <p:txBody>
          <a:bodyPr/>
          <a:lstStyle/>
          <a:p>
            <a:r>
              <a:rPr lang="en-GB" dirty="0"/>
              <a:t>Integrating with the SAP Analytics Cloud </a:t>
            </a:r>
            <a:r>
              <a:rPr lang="en-GB"/>
              <a:t>SCIM API</a:t>
            </a:r>
            <a:br>
              <a:rPr lang="en-GB"/>
            </a:br>
            <a:r>
              <a:rPr lang="en-GB" sz="2000" b="0"/>
              <a:t>Sizing</a:t>
            </a:r>
            <a:endParaRPr lang="en-GB" dirty="0"/>
          </a:p>
        </p:txBody>
      </p:sp>
      <p:pic>
        <p:nvPicPr>
          <p:cNvPr id="5" name="Picture 4">
            <a:extLst>
              <a:ext uri="{FF2B5EF4-FFF2-40B4-BE49-F238E27FC236}">
                <a16:creationId xmlns:a16="http://schemas.microsoft.com/office/drawing/2014/main" id="{E68ED54F-E950-4BA1-A948-2F15A41889C6}"/>
              </a:ext>
            </a:extLst>
          </p:cNvPr>
          <p:cNvPicPr>
            <a:picLocks noChangeAspect="1"/>
          </p:cNvPicPr>
          <p:nvPr/>
        </p:nvPicPr>
        <p:blipFill>
          <a:blip r:embed="rId3"/>
          <a:stretch>
            <a:fillRect/>
          </a:stretch>
        </p:blipFill>
        <p:spPr>
          <a:xfrm>
            <a:off x="4265938" y="1305707"/>
            <a:ext cx="3662601" cy="244126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9DC8A4F3-F178-4B19-AC12-2BFA22625912}"/>
              </a:ext>
            </a:extLst>
          </p:cNvPr>
          <p:cNvPicPr>
            <a:picLocks noChangeAspect="1"/>
          </p:cNvPicPr>
          <p:nvPr/>
        </p:nvPicPr>
        <p:blipFill>
          <a:blip r:embed="rId4"/>
          <a:stretch>
            <a:fillRect/>
          </a:stretch>
        </p:blipFill>
        <p:spPr>
          <a:xfrm>
            <a:off x="465837" y="1305707"/>
            <a:ext cx="3662602" cy="2442673"/>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985F6CCE-8F76-4E04-A5ED-DC6206FF17F2}"/>
              </a:ext>
            </a:extLst>
          </p:cNvPr>
          <p:cNvPicPr>
            <a:picLocks noChangeAspect="1"/>
          </p:cNvPicPr>
          <p:nvPr/>
        </p:nvPicPr>
        <p:blipFill>
          <a:blip r:embed="rId5"/>
          <a:stretch>
            <a:fillRect/>
          </a:stretch>
        </p:blipFill>
        <p:spPr>
          <a:xfrm>
            <a:off x="8066038" y="1305707"/>
            <a:ext cx="3624437" cy="24412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164006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5670F04-FFA2-4B21-B33B-4AB56B5A9095}"/>
              </a:ext>
            </a:extLst>
          </p:cNvPr>
          <p:cNvSpPr/>
          <p:nvPr/>
        </p:nvSpPr>
        <p:spPr bwMode="gray">
          <a:xfrm>
            <a:off x="357447" y="5370035"/>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235902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vider"/>
          <p:cNvSpPr>
            <a:spLocks noGrp="1"/>
          </p:cNvSpPr>
          <p:nvPr>
            <p:ph type="ctrTitle"/>
          </p:nvPr>
        </p:nvSpPr>
        <p:spPr/>
        <p:txBody>
          <a:bodyPr/>
          <a:lstStyle/>
          <a:p>
            <a:r>
              <a:rPr lang="en-GB"/>
              <a:t>Endpoint performance</a:t>
            </a:r>
            <a:endParaRPr lang="en-GB" dirty="0"/>
          </a:p>
        </p:txBody>
      </p:sp>
      <p:pic>
        <p:nvPicPr>
          <p:cNvPr id="6" name="Picture Placeholder 5">
            <a:extLst>
              <a:ext uri="{FF2B5EF4-FFF2-40B4-BE49-F238E27FC236}">
                <a16:creationId xmlns:a16="http://schemas.microsoft.com/office/drawing/2014/main" id="{F861A6B3-AE2E-458E-B315-EEDF18240E4C}"/>
              </a:ext>
            </a:extLst>
          </p:cNvPr>
          <p:cNvPicPr>
            <a:picLocks noGrp="1" noChangeAspect="1"/>
          </p:cNvPicPr>
          <p:nvPr>
            <p:ph type="pic" sz="quarter" idx="12"/>
          </p:nvPr>
        </p:nvPicPr>
        <p:blipFill>
          <a:blip r:embed="rId3"/>
          <a:srcRect t="28910" b="28910"/>
          <a:stretch>
            <a:fillRect/>
          </a:stretch>
        </p:blipFill>
        <p:spPr/>
      </p:pic>
    </p:spTree>
    <p:extLst>
      <p:ext uri="{BB962C8B-B14F-4D97-AF65-F5344CB8AC3E}">
        <p14:creationId xmlns:p14="http://schemas.microsoft.com/office/powerpoint/2010/main" val="503099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2699238"/>
            <a:ext cx="11186477" cy="3787020"/>
          </a:xfrm>
        </p:spPr>
        <p:txBody>
          <a:bodyPr>
            <a:normAutofit fontScale="92500" lnSpcReduction="20000"/>
          </a:bodyPr>
          <a:lstStyle/>
          <a:p>
            <a:pPr lvl="1"/>
            <a:r>
              <a:rPr lang="en-GB" dirty="0"/>
              <a:t>Times</a:t>
            </a:r>
          </a:p>
          <a:p>
            <a:pPr lvl="2"/>
            <a:r>
              <a:rPr lang="en-GB" dirty="0"/>
              <a:t>Provided in seconds</a:t>
            </a:r>
          </a:p>
          <a:p>
            <a:pPr lvl="2"/>
            <a:r>
              <a:rPr lang="en-GB" dirty="0"/>
              <a:t>Based on an average of at least 500 requests made during a ‘run’ of a sample script</a:t>
            </a:r>
          </a:p>
          <a:p>
            <a:pPr lvl="2"/>
            <a:r>
              <a:rPr lang="en-GB" dirty="0"/>
              <a:t>The average times means many are quicker and slower</a:t>
            </a:r>
          </a:p>
          <a:p>
            <a:pPr lvl="2"/>
            <a:r>
              <a:rPr lang="en-GB" dirty="0"/>
              <a:t>Lower end is the observed fastest average time (of multiple ‘runs’)</a:t>
            </a:r>
          </a:p>
          <a:p>
            <a:pPr lvl="2"/>
            <a:r>
              <a:rPr lang="en-GB" dirty="0"/>
              <a:t>Upper end is the observed slowest average time (of multiple ‘runs’)</a:t>
            </a:r>
          </a:p>
          <a:p>
            <a:pPr lvl="2"/>
            <a:r>
              <a:rPr lang="en-GB" dirty="0"/>
              <a:t>For both an almost empty Service (or up to 500 users) and one with 80,000 users registered in it</a:t>
            </a:r>
          </a:p>
          <a:p>
            <a:pPr lvl="1"/>
            <a:r>
              <a:rPr lang="en-GB" dirty="0"/>
              <a:t>Observed times based upon</a:t>
            </a:r>
          </a:p>
          <a:p>
            <a:pPr lvl="2"/>
            <a:r>
              <a:rPr lang="en-GB" dirty="0"/>
              <a:t>SAP Analytics Cloud waves 2021.1 to 2021.8</a:t>
            </a:r>
          </a:p>
          <a:p>
            <a:pPr lvl="1"/>
            <a:r>
              <a:rPr lang="en-GB" dirty="0"/>
              <a:t>Times are </a:t>
            </a:r>
            <a:r>
              <a:rPr lang="en-GB" u="sng" dirty="0"/>
              <a:t>guidance only</a:t>
            </a:r>
          </a:p>
          <a:p>
            <a:pPr lvl="2"/>
            <a:r>
              <a:rPr lang="en-GB" dirty="0"/>
              <a:t>Times are provided only for guidance purposes and based upon observations taken at random</a:t>
            </a:r>
          </a:p>
          <a:p>
            <a:pPr lvl="2"/>
            <a:r>
              <a:rPr lang="en-GB" dirty="0"/>
              <a:t>Should expect some requests to be considerably longer (and quicker!)</a:t>
            </a:r>
          </a:p>
          <a:p>
            <a:pPr lvl="2"/>
            <a:r>
              <a:rPr lang="en-GB" dirty="0"/>
              <a:t>Should expect the performance to change and generally improve over time</a:t>
            </a:r>
          </a:p>
          <a:p>
            <a:pPr lvl="2"/>
            <a:r>
              <a:rPr lang="en-GB" dirty="0"/>
              <a:t>Many factors influence performance: network, day of week, time of day, client-side configuration etc. etc.</a:t>
            </a:r>
          </a:p>
          <a:p>
            <a:pPr lvl="2"/>
            <a:r>
              <a:rPr lang="en-GB" dirty="0"/>
              <a:t>Don’t reply too much on the times shown in this article, use them only for guidance!</a:t>
            </a:r>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Observed times by request</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1723838241"/>
              </p:ext>
            </p:extLst>
          </p:nvPr>
        </p:nvGraphicFramePr>
        <p:xfrm>
          <a:off x="2640578" y="1322953"/>
          <a:ext cx="6913317" cy="1234440"/>
        </p:xfrm>
        <a:graphic>
          <a:graphicData uri="http://schemas.openxmlformats.org/drawingml/2006/table">
            <a:tbl>
              <a:tblPr firstRow="1" bandRow="1">
                <a:tableStyleId>{284E427A-3D55-4303-BF80-6455036E1DE7}</a:tableStyleId>
              </a:tblPr>
              <a:tblGrid>
                <a:gridCol w="1144905">
                  <a:extLst>
                    <a:ext uri="{9D8B030D-6E8A-4147-A177-3AD203B41FA5}">
                      <a16:colId xmlns:a16="http://schemas.microsoft.com/office/drawing/2014/main" val="1587272172"/>
                    </a:ext>
                  </a:extLst>
                </a:gridCol>
                <a:gridCol w="1367327">
                  <a:extLst>
                    <a:ext uri="{9D8B030D-6E8A-4147-A177-3AD203B41FA5}">
                      <a16:colId xmlns:a16="http://schemas.microsoft.com/office/drawing/2014/main" val="871057426"/>
                    </a:ext>
                  </a:extLst>
                </a:gridCol>
                <a:gridCol w="1469877">
                  <a:extLst>
                    <a:ext uri="{9D8B030D-6E8A-4147-A177-3AD203B41FA5}">
                      <a16:colId xmlns:a16="http://schemas.microsoft.com/office/drawing/2014/main" val="1438668114"/>
                    </a:ext>
                  </a:extLst>
                </a:gridCol>
                <a:gridCol w="1352737">
                  <a:extLst>
                    <a:ext uri="{9D8B030D-6E8A-4147-A177-3AD203B41FA5}">
                      <a16:colId xmlns:a16="http://schemas.microsoft.com/office/drawing/2014/main" val="2108948420"/>
                    </a:ext>
                  </a:extLst>
                </a:gridCol>
                <a:gridCol w="1578471">
                  <a:extLst>
                    <a:ext uri="{9D8B030D-6E8A-4147-A177-3AD203B41FA5}">
                      <a16:colId xmlns:a16="http://schemas.microsoft.com/office/drawing/2014/main" val="244457672"/>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endParaRPr lang="en-GB" dirty="0"/>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request</a:t>
                      </a:r>
                    </a:p>
                  </a:txBody>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extLst>
                  <a:ext uri="{0D108BD9-81ED-4DB2-BD59-A6C34878D82A}">
                    <a16:rowId xmlns:a16="http://schemas.microsoft.com/office/drawing/2014/main" val="1626007369"/>
                  </a:ext>
                </a:extLst>
              </a:tr>
            </a:tbl>
          </a:graphicData>
        </a:graphic>
      </p:graphicFrame>
    </p:spTree>
    <p:extLst>
      <p:ext uri="{BB962C8B-B14F-4D97-AF65-F5344CB8AC3E}">
        <p14:creationId xmlns:p14="http://schemas.microsoft.com/office/powerpoint/2010/main" val="204537818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604157" y="3684695"/>
            <a:ext cx="11086319" cy="2971082"/>
          </a:xfrm>
        </p:spPr>
        <p:txBody>
          <a:bodyPr>
            <a:normAutofit fontScale="85000" lnSpcReduction="20000"/>
          </a:bodyPr>
          <a:lstStyle/>
          <a:p>
            <a:pPr lvl="1"/>
            <a:r>
              <a:rPr lang="en-GB" dirty="0"/>
              <a:t>Influenced by </a:t>
            </a:r>
          </a:p>
          <a:p>
            <a:pPr lvl="2"/>
            <a:r>
              <a:rPr lang="en-GB" dirty="0"/>
              <a:t># users registered in the SAP Analytics Cloud Service</a:t>
            </a:r>
          </a:p>
          <a:p>
            <a:pPr lvl="1"/>
            <a:r>
              <a:rPr lang="en-GB" dirty="0"/>
              <a:t>Scales</a:t>
            </a:r>
          </a:p>
          <a:p>
            <a:pPr lvl="2"/>
            <a:r>
              <a:rPr lang="en-GB" dirty="0"/>
              <a:t>Linearly</a:t>
            </a:r>
          </a:p>
          <a:p>
            <a:pPr lvl="1"/>
            <a:r>
              <a:rPr lang="en-GB" dirty="0"/>
              <a:t>Notes</a:t>
            </a:r>
          </a:p>
          <a:p>
            <a:pPr lvl="2"/>
            <a:r>
              <a:rPr lang="en-GB" dirty="0"/>
              <a:t>API performs the same as the ‘Import Users’ manual workflow within SAP Analytics Cloud</a:t>
            </a:r>
          </a:p>
          <a:p>
            <a:pPr lvl="2"/>
            <a:r>
              <a:rPr lang="en-GB" dirty="0"/>
              <a:t>Creating a user could require updating the /Groups endpoint to add the user to a Team</a:t>
            </a:r>
          </a:p>
          <a:p>
            <a:pPr lvl="2"/>
            <a:r>
              <a:rPr lang="en-GB" dirty="0"/>
              <a:t>Isn’t influenced by number of roles the user is a member of</a:t>
            </a:r>
          </a:p>
          <a:p>
            <a:pPr lvl="2"/>
            <a:r>
              <a:rPr lang="en-GB" dirty="0"/>
              <a:t>Any default roles defined are added after the user is created</a:t>
            </a:r>
          </a:p>
          <a:p>
            <a:pPr lvl="3"/>
            <a:r>
              <a:rPr lang="en-GB" dirty="0"/>
              <a:t>It means the response body will not list default roles, unlike a GET once the user has been created</a:t>
            </a:r>
          </a:p>
          <a:p>
            <a:pPr lvl="2"/>
            <a:r>
              <a:rPr lang="en-GB" dirty="0" err="1"/>
              <a:t>userid</a:t>
            </a:r>
            <a:r>
              <a:rPr lang="en-GB" dirty="0"/>
              <a:t> has a maximum length of 20 characters (of upper case, numbers or ‘_’) </a:t>
            </a:r>
          </a:p>
          <a:p>
            <a:pPr lvl="2"/>
            <a:r>
              <a:rPr lang="en-GB" dirty="0"/>
              <a:t>* anomaly in the test results – just demonstrates there are many factors that impact performance and likely because the tests on the 500 user Service was at a very busy time</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POST /Users (create user)</a:t>
            </a:r>
            <a:endParaRPr lang="en-GB" sz="2000" b="0" dirty="0"/>
          </a:p>
        </p:txBody>
      </p:sp>
      <p:pic>
        <p:nvPicPr>
          <p:cNvPr id="5" name="Picture 4">
            <a:extLst>
              <a:ext uri="{FF2B5EF4-FFF2-40B4-BE49-F238E27FC236}">
                <a16:creationId xmlns:a16="http://schemas.microsoft.com/office/drawing/2014/main" id="{BEAFE768-4A4A-4736-BBE3-E3CAE4937CC6}"/>
              </a:ext>
            </a:extLst>
          </p:cNvPr>
          <p:cNvPicPr>
            <a:picLocks noChangeAspect="1"/>
          </p:cNvPicPr>
          <p:nvPr/>
        </p:nvPicPr>
        <p:blipFill>
          <a:blip r:embed="rId3"/>
          <a:stretch>
            <a:fillRect/>
          </a:stretch>
        </p:blipFill>
        <p:spPr>
          <a:xfrm>
            <a:off x="10218656" y="504000"/>
            <a:ext cx="1133475" cy="1609725"/>
          </a:xfrm>
          <a:prstGeom prst="rect">
            <a:avLst/>
          </a:prstGeom>
          <a:ln>
            <a:noFill/>
          </a:ln>
          <a:effectLst>
            <a:outerShdw blurRad="292100" dist="139700" dir="2700000" algn="tl" rotWithShape="0">
              <a:srgbClr val="333333">
                <a:alpha val="65000"/>
              </a:srgbClr>
            </a:outerShdw>
          </a:effectLst>
        </p:spPr>
      </p:pic>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678330439"/>
              </p:ext>
            </p:extLst>
          </p:nvPr>
        </p:nvGraphicFramePr>
        <p:xfrm>
          <a:off x="2016315" y="1858216"/>
          <a:ext cx="8369862" cy="1605280"/>
        </p:xfrm>
        <a:graphic>
          <a:graphicData uri="http://schemas.openxmlformats.org/drawingml/2006/table">
            <a:tbl>
              <a:tblPr firstRow="1" bandRow="1">
                <a:tableStyleId>{775DCB02-9BB8-47FD-8907-85C794F793BA}</a:tableStyleId>
              </a:tblPr>
              <a:tblGrid>
                <a:gridCol w="2914116">
                  <a:extLst>
                    <a:ext uri="{9D8B030D-6E8A-4147-A177-3AD203B41FA5}">
                      <a16:colId xmlns:a16="http://schemas.microsoft.com/office/drawing/2014/main" val="1587272172"/>
                    </a:ext>
                  </a:extLst>
                </a:gridCol>
                <a:gridCol w="1367327">
                  <a:extLst>
                    <a:ext uri="{9D8B030D-6E8A-4147-A177-3AD203B41FA5}">
                      <a16:colId xmlns:a16="http://schemas.microsoft.com/office/drawing/2014/main" val="871057426"/>
                    </a:ext>
                  </a:extLst>
                </a:gridCol>
                <a:gridCol w="1384419">
                  <a:extLst>
                    <a:ext uri="{9D8B030D-6E8A-4147-A177-3AD203B41FA5}">
                      <a16:colId xmlns:a16="http://schemas.microsoft.com/office/drawing/2014/main" val="1438668114"/>
                    </a:ext>
                  </a:extLst>
                </a:gridCol>
                <a:gridCol w="1367327">
                  <a:extLst>
                    <a:ext uri="{9D8B030D-6E8A-4147-A177-3AD203B41FA5}">
                      <a16:colId xmlns:a16="http://schemas.microsoft.com/office/drawing/2014/main" val="2108948420"/>
                    </a:ext>
                  </a:extLst>
                </a:gridCol>
                <a:gridCol w="1336673">
                  <a:extLst>
                    <a:ext uri="{9D8B030D-6E8A-4147-A177-3AD203B41FA5}">
                      <a16:colId xmlns:a16="http://schemas.microsoft.com/office/drawing/2014/main" val="244457672"/>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POST (returning 201)</a:t>
                      </a:r>
                    </a:p>
                  </a:txBody>
                  <a:tcPr/>
                </a:tc>
                <a:tc>
                  <a:txBody>
                    <a:bodyPr/>
                    <a:lstStyle/>
                    <a:p>
                      <a:pPr algn="ctr"/>
                      <a:r>
                        <a:rPr lang="en-GB" dirty="0"/>
                        <a:t>1.77 sec</a:t>
                      </a:r>
                    </a:p>
                  </a:txBody>
                  <a:tcPr/>
                </a:tc>
                <a:tc>
                  <a:txBody>
                    <a:bodyPr/>
                    <a:lstStyle/>
                    <a:p>
                      <a:pPr algn="ctr"/>
                      <a:r>
                        <a:rPr lang="en-GB" dirty="0"/>
                        <a:t>2.36 sec</a:t>
                      </a:r>
                    </a:p>
                  </a:txBody>
                  <a:tcPr/>
                </a:tc>
                <a:tc>
                  <a:txBody>
                    <a:bodyPr/>
                    <a:lstStyle/>
                    <a:p>
                      <a:pPr algn="ctr"/>
                      <a:r>
                        <a:rPr lang="en-GB" dirty="0"/>
                        <a:t>2.18 sec</a:t>
                      </a:r>
                    </a:p>
                  </a:txBody>
                  <a:tcPr/>
                </a:tc>
                <a:tc>
                  <a:txBody>
                    <a:bodyPr/>
                    <a:lstStyle/>
                    <a:p>
                      <a:pPr algn="ctr"/>
                      <a:r>
                        <a:rPr lang="en-GB" dirty="0"/>
                        <a:t>3.40 sec</a:t>
                      </a:r>
                    </a:p>
                  </a:txBody>
                  <a:tcPr/>
                </a:tc>
                <a:extLst>
                  <a:ext uri="{0D108BD9-81ED-4DB2-BD59-A6C34878D82A}">
                    <a16:rowId xmlns:a16="http://schemas.microsoft.com/office/drawing/2014/main" val="1626007369"/>
                  </a:ext>
                </a:extLst>
              </a:tr>
              <a:tr h="370840">
                <a:tc>
                  <a:txBody>
                    <a:bodyPr/>
                    <a:lstStyle/>
                    <a:p>
                      <a:r>
                        <a:rPr lang="en-GB" dirty="0"/>
                        <a:t>POST (returning 409)</a:t>
                      </a:r>
                    </a:p>
                  </a:txBody>
                  <a:tcPr/>
                </a:tc>
                <a:tc>
                  <a:txBody>
                    <a:bodyPr/>
                    <a:lstStyle/>
                    <a:p>
                      <a:pPr algn="ctr"/>
                      <a:r>
                        <a:rPr lang="en-GB" dirty="0"/>
                        <a:t>1.35 sec</a:t>
                      </a:r>
                    </a:p>
                  </a:txBody>
                  <a:tcPr/>
                </a:tc>
                <a:tc>
                  <a:txBody>
                    <a:bodyPr/>
                    <a:lstStyle/>
                    <a:p>
                      <a:pPr algn="ctr"/>
                      <a:r>
                        <a:rPr lang="en-GB" dirty="0"/>
                        <a:t>1.61 sec</a:t>
                      </a:r>
                    </a:p>
                  </a:txBody>
                  <a:tcPr/>
                </a:tc>
                <a:tc>
                  <a:txBody>
                    <a:bodyPr/>
                    <a:lstStyle/>
                    <a:p>
                      <a:pPr algn="ctr"/>
                      <a:r>
                        <a:rPr lang="en-GB" dirty="0"/>
                        <a:t>1.49 sec</a:t>
                      </a:r>
                    </a:p>
                  </a:txBody>
                  <a:tcPr/>
                </a:tc>
                <a:tc>
                  <a:txBody>
                    <a:bodyPr/>
                    <a:lstStyle/>
                    <a:p>
                      <a:pPr algn="ctr"/>
                      <a:r>
                        <a:rPr lang="en-GB" dirty="0"/>
                        <a:t>1.55 sec*</a:t>
                      </a:r>
                    </a:p>
                  </a:txBody>
                  <a:tcPr/>
                </a:tc>
                <a:extLst>
                  <a:ext uri="{0D108BD9-81ED-4DB2-BD59-A6C34878D82A}">
                    <a16:rowId xmlns:a16="http://schemas.microsoft.com/office/drawing/2014/main" val="2480806203"/>
                  </a:ext>
                </a:extLst>
              </a:tr>
            </a:tbl>
          </a:graphicData>
        </a:graphic>
      </p:graphicFrame>
      <p:pic>
        <p:nvPicPr>
          <p:cNvPr id="2" name="Picture 1">
            <a:extLst>
              <a:ext uri="{FF2B5EF4-FFF2-40B4-BE49-F238E27FC236}">
                <a16:creationId xmlns:a16="http://schemas.microsoft.com/office/drawing/2014/main" id="{02F9F679-4332-4C0E-A882-7A9172177431}"/>
              </a:ext>
            </a:extLst>
          </p:cNvPr>
          <p:cNvPicPr>
            <a:picLocks noChangeAspect="1"/>
          </p:cNvPicPr>
          <p:nvPr/>
        </p:nvPicPr>
        <p:blipFill>
          <a:blip r:embed="rId4"/>
          <a:stretch>
            <a:fillRect/>
          </a:stretch>
        </p:blipFill>
        <p:spPr>
          <a:xfrm>
            <a:off x="7746659" y="895358"/>
            <a:ext cx="2000250" cy="571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986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4726274"/>
            <a:ext cx="11186477" cy="1609725"/>
          </a:xfrm>
        </p:spPr>
        <p:txBody>
          <a:bodyPr>
            <a:normAutofit fontScale="92500" lnSpcReduction="20000"/>
          </a:bodyPr>
          <a:lstStyle/>
          <a:p>
            <a:pPr lvl="1"/>
            <a:r>
              <a:rPr lang="en-GB" dirty="0"/>
              <a:t>Influenced by </a:t>
            </a:r>
          </a:p>
          <a:p>
            <a:pPr lvl="2"/>
            <a:r>
              <a:rPr lang="en-GB" dirty="0"/>
              <a:t># users registered in the SAP Analytics Cloud Service</a:t>
            </a:r>
          </a:p>
          <a:p>
            <a:pPr lvl="1"/>
            <a:r>
              <a:rPr lang="en-GB" dirty="0"/>
              <a:t>Scales</a:t>
            </a:r>
          </a:p>
          <a:p>
            <a:pPr lvl="2"/>
            <a:r>
              <a:rPr lang="en-GB" dirty="0"/>
              <a:t>Linearly</a:t>
            </a:r>
          </a:p>
          <a:p>
            <a:pPr lvl="1"/>
            <a:r>
              <a:rPr lang="en-GB" dirty="0"/>
              <a:t>Notes</a:t>
            </a:r>
          </a:p>
          <a:p>
            <a:pPr lvl="2"/>
            <a:r>
              <a:rPr lang="en-GB" dirty="0"/>
              <a:t>The ‘roles’ property will have length 1 with an empty string when no roles are assigned</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GET /Users/{id} (read user)</a:t>
            </a:r>
            <a:endParaRPr lang="en-GB" sz="2000" b="0" dirty="0"/>
          </a:p>
        </p:txBody>
      </p:sp>
      <p:pic>
        <p:nvPicPr>
          <p:cNvPr id="2" name="Picture 1">
            <a:extLst>
              <a:ext uri="{FF2B5EF4-FFF2-40B4-BE49-F238E27FC236}">
                <a16:creationId xmlns:a16="http://schemas.microsoft.com/office/drawing/2014/main" id="{CB2CB0C4-AA7A-430A-80D4-8D2FD43A18F1}"/>
              </a:ext>
            </a:extLst>
          </p:cNvPr>
          <p:cNvPicPr>
            <a:picLocks noChangeAspect="1"/>
          </p:cNvPicPr>
          <p:nvPr/>
        </p:nvPicPr>
        <p:blipFill>
          <a:blip r:embed="rId3"/>
          <a:stretch>
            <a:fillRect/>
          </a:stretch>
        </p:blipFill>
        <p:spPr>
          <a:xfrm>
            <a:off x="7751681" y="890595"/>
            <a:ext cx="2466975" cy="58102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BEAFE768-4A4A-4736-BBE3-E3CAE4937CC6}"/>
              </a:ext>
            </a:extLst>
          </p:cNvPr>
          <p:cNvPicPr>
            <a:picLocks noChangeAspect="1"/>
          </p:cNvPicPr>
          <p:nvPr/>
        </p:nvPicPr>
        <p:blipFill>
          <a:blip r:embed="rId4"/>
          <a:stretch>
            <a:fillRect/>
          </a:stretch>
        </p:blipFill>
        <p:spPr>
          <a:xfrm>
            <a:off x="10218656" y="504000"/>
            <a:ext cx="1133475" cy="1609725"/>
          </a:xfrm>
          <a:prstGeom prst="rect">
            <a:avLst/>
          </a:prstGeom>
          <a:ln>
            <a:noFill/>
          </a:ln>
          <a:effectLst>
            <a:outerShdw blurRad="292100" dist="139700" dir="2700000" algn="tl" rotWithShape="0">
              <a:srgbClr val="333333">
                <a:alpha val="65000"/>
              </a:srgbClr>
            </a:outerShdw>
          </a:effectLst>
        </p:spPr>
      </p:pic>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195316142"/>
              </p:ext>
            </p:extLst>
          </p:nvPr>
        </p:nvGraphicFramePr>
        <p:xfrm>
          <a:off x="1290228" y="2035208"/>
          <a:ext cx="9614018" cy="1605280"/>
        </p:xfrm>
        <a:graphic>
          <a:graphicData uri="http://schemas.openxmlformats.org/drawingml/2006/table">
            <a:tbl>
              <a:tblPr firstRow="1" bandRow="1">
                <a:tableStyleId>{69C7853C-536D-4A76-A0AE-DD22124D55A5}</a:tableStyleId>
              </a:tblPr>
              <a:tblGrid>
                <a:gridCol w="3845606">
                  <a:extLst>
                    <a:ext uri="{9D8B030D-6E8A-4147-A177-3AD203B41FA5}">
                      <a16:colId xmlns:a16="http://schemas.microsoft.com/office/drawing/2014/main" val="1587272172"/>
                    </a:ext>
                  </a:extLst>
                </a:gridCol>
                <a:gridCol w="1367327">
                  <a:extLst>
                    <a:ext uri="{9D8B030D-6E8A-4147-A177-3AD203B41FA5}">
                      <a16:colId xmlns:a16="http://schemas.microsoft.com/office/drawing/2014/main" val="871057426"/>
                    </a:ext>
                  </a:extLst>
                </a:gridCol>
                <a:gridCol w="1469877">
                  <a:extLst>
                    <a:ext uri="{9D8B030D-6E8A-4147-A177-3AD203B41FA5}">
                      <a16:colId xmlns:a16="http://schemas.microsoft.com/office/drawing/2014/main" val="1438668114"/>
                    </a:ext>
                  </a:extLst>
                </a:gridCol>
                <a:gridCol w="1352737">
                  <a:extLst>
                    <a:ext uri="{9D8B030D-6E8A-4147-A177-3AD203B41FA5}">
                      <a16:colId xmlns:a16="http://schemas.microsoft.com/office/drawing/2014/main" val="2108948420"/>
                    </a:ext>
                  </a:extLst>
                </a:gridCol>
                <a:gridCol w="1578471">
                  <a:extLst>
                    <a:ext uri="{9D8B030D-6E8A-4147-A177-3AD203B41FA5}">
                      <a16:colId xmlns:a16="http://schemas.microsoft.com/office/drawing/2014/main" val="244457672"/>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GET returning 200</a:t>
                      </a:r>
                    </a:p>
                  </a:txBody>
                  <a:tcPr/>
                </a:tc>
                <a:tc>
                  <a:txBody>
                    <a:bodyPr/>
                    <a:lstStyle/>
                    <a:p>
                      <a:pPr algn="ctr"/>
                      <a:r>
                        <a:rPr lang="en-GB" dirty="0"/>
                        <a:t>1.00 sec</a:t>
                      </a:r>
                    </a:p>
                  </a:txBody>
                  <a:tcPr/>
                </a:tc>
                <a:tc>
                  <a:txBody>
                    <a:bodyPr/>
                    <a:lstStyle/>
                    <a:p>
                      <a:pPr algn="ctr"/>
                      <a:r>
                        <a:rPr lang="en-GB" dirty="0"/>
                        <a:t>1.53 sec</a:t>
                      </a:r>
                    </a:p>
                  </a:txBody>
                  <a:tcPr/>
                </a:tc>
                <a:tc>
                  <a:txBody>
                    <a:bodyPr/>
                    <a:lstStyle/>
                    <a:p>
                      <a:pPr algn="ctr"/>
                      <a:r>
                        <a:rPr lang="en-GB" dirty="0"/>
                        <a:t>4.53 sec</a:t>
                      </a:r>
                    </a:p>
                  </a:txBody>
                  <a:tcPr/>
                </a:tc>
                <a:tc>
                  <a:txBody>
                    <a:bodyPr/>
                    <a:lstStyle/>
                    <a:p>
                      <a:pPr algn="ctr"/>
                      <a:r>
                        <a:rPr lang="en-GB" dirty="0"/>
                        <a:t>5.75 sec</a:t>
                      </a:r>
                    </a:p>
                  </a:txBody>
                  <a:tcPr/>
                </a:tc>
                <a:extLst>
                  <a:ext uri="{0D108BD9-81ED-4DB2-BD59-A6C34878D82A}">
                    <a16:rowId xmlns:a16="http://schemas.microsoft.com/office/drawing/2014/main" val="1626007369"/>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dirty="0"/>
                        <a:t>GET returning 404 (not found)</a:t>
                      </a:r>
                    </a:p>
                  </a:txBody>
                  <a:tcPr/>
                </a:tc>
                <a:tc>
                  <a:txBody>
                    <a:bodyPr/>
                    <a:lstStyle/>
                    <a:p>
                      <a:pPr algn="ctr"/>
                      <a:r>
                        <a:rPr lang="en-GB" dirty="0"/>
                        <a:t>1.01 sec</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dirty="0"/>
                        <a:t>1.15 sec</a:t>
                      </a:r>
                    </a:p>
                  </a:txBody>
                  <a:tcPr/>
                </a:tc>
                <a:tc>
                  <a:txBody>
                    <a:bodyPr/>
                    <a:lstStyle/>
                    <a:p>
                      <a:pPr algn="ctr"/>
                      <a:r>
                        <a:rPr lang="en-GB" dirty="0"/>
                        <a:t>4.48 sec</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dirty="0"/>
                        <a:t>4.51 sec</a:t>
                      </a:r>
                    </a:p>
                  </a:txBody>
                  <a:tcPr/>
                </a:tc>
                <a:extLst>
                  <a:ext uri="{0D108BD9-81ED-4DB2-BD59-A6C34878D82A}">
                    <a16:rowId xmlns:a16="http://schemas.microsoft.com/office/drawing/2014/main" val="956489368"/>
                  </a:ext>
                </a:extLst>
              </a:tr>
            </a:tbl>
          </a:graphicData>
        </a:graphic>
      </p:graphicFrame>
    </p:spTree>
    <p:extLst>
      <p:ext uri="{BB962C8B-B14F-4D97-AF65-F5344CB8AC3E}">
        <p14:creationId xmlns:p14="http://schemas.microsoft.com/office/powerpoint/2010/main" val="421083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4378569"/>
            <a:ext cx="11186477" cy="1957430"/>
          </a:xfrm>
        </p:spPr>
        <p:txBody>
          <a:bodyPr>
            <a:normAutofit fontScale="92500" lnSpcReduction="10000"/>
          </a:bodyPr>
          <a:lstStyle/>
          <a:p>
            <a:pPr lvl="1"/>
            <a:r>
              <a:rPr lang="en-GB" dirty="0"/>
              <a:t>Influenced by </a:t>
            </a:r>
          </a:p>
          <a:p>
            <a:pPr lvl="2"/>
            <a:r>
              <a:rPr lang="en-GB" dirty="0"/>
              <a:t># users registered in the SAP Analytics Cloud Service</a:t>
            </a:r>
          </a:p>
          <a:p>
            <a:pPr lvl="1"/>
            <a:r>
              <a:rPr lang="en-GB" dirty="0"/>
              <a:t>Scales</a:t>
            </a:r>
          </a:p>
          <a:p>
            <a:pPr lvl="2"/>
            <a:r>
              <a:rPr lang="en-GB" dirty="0"/>
              <a:t>Linearly</a:t>
            </a:r>
          </a:p>
          <a:p>
            <a:pPr lvl="1"/>
            <a:r>
              <a:rPr lang="en-GB" dirty="0"/>
              <a:t>Notes</a:t>
            </a:r>
          </a:p>
          <a:p>
            <a:pPr lvl="2"/>
            <a:r>
              <a:rPr lang="en-GB" dirty="0"/>
              <a:t>Must use with a GET request, so not to ignore the current properties</a:t>
            </a:r>
          </a:p>
          <a:p>
            <a:pPr lvl="2"/>
            <a:r>
              <a:rPr lang="en-GB" dirty="0"/>
              <a:t>Isn’t influenced by number of roles the user is a member of</a:t>
            </a:r>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PUT /Users/{id} (update user)</a:t>
            </a:r>
            <a:endParaRPr lang="en-GB" sz="2000" b="0" dirty="0"/>
          </a:p>
        </p:txBody>
      </p:sp>
      <p:pic>
        <p:nvPicPr>
          <p:cNvPr id="5" name="Picture 4">
            <a:extLst>
              <a:ext uri="{FF2B5EF4-FFF2-40B4-BE49-F238E27FC236}">
                <a16:creationId xmlns:a16="http://schemas.microsoft.com/office/drawing/2014/main" id="{BEAFE768-4A4A-4736-BBE3-E3CAE4937CC6}"/>
              </a:ext>
            </a:extLst>
          </p:cNvPr>
          <p:cNvPicPr>
            <a:picLocks noChangeAspect="1"/>
          </p:cNvPicPr>
          <p:nvPr/>
        </p:nvPicPr>
        <p:blipFill>
          <a:blip r:embed="rId3"/>
          <a:stretch>
            <a:fillRect/>
          </a:stretch>
        </p:blipFill>
        <p:spPr>
          <a:xfrm>
            <a:off x="10218656" y="504000"/>
            <a:ext cx="1133475" cy="1609725"/>
          </a:xfrm>
          <a:prstGeom prst="rect">
            <a:avLst/>
          </a:prstGeom>
          <a:ln>
            <a:noFill/>
          </a:ln>
          <a:effectLst>
            <a:outerShdw blurRad="292100" dist="139700" dir="2700000" algn="tl" rotWithShape="0">
              <a:srgbClr val="333333">
                <a:alpha val="65000"/>
              </a:srgbClr>
            </a:outerShdw>
          </a:effectLst>
        </p:spPr>
      </p:pic>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1525059492"/>
              </p:ext>
            </p:extLst>
          </p:nvPr>
        </p:nvGraphicFramePr>
        <p:xfrm>
          <a:off x="1686424" y="2044000"/>
          <a:ext cx="8532232" cy="1193800"/>
        </p:xfrm>
        <a:graphic>
          <a:graphicData uri="http://schemas.openxmlformats.org/drawingml/2006/table">
            <a:tbl>
              <a:tblPr firstRow="1" bandRow="1">
                <a:tableStyleId>{3C2FFA5D-87B4-456A-9821-1D502468CF0F}</a:tableStyleId>
              </a:tblPr>
              <a:tblGrid>
                <a:gridCol w="2277208">
                  <a:extLst>
                    <a:ext uri="{9D8B030D-6E8A-4147-A177-3AD203B41FA5}">
                      <a16:colId xmlns:a16="http://schemas.microsoft.com/office/drawing/2014/main" val="1587272172"/>
                    </a:ext>
                  </a:extLst>
                </a:gridCol>
                <a:gridCol w="1292469">
                  <a:extLst>
                    <a:ext uri="{9D8B030D-6E8A-4147-A177-3AD203B41FA5}">
                      <a16:colId xmlns:a16="http://schemas.microsoft.com/office/drawing/2014/main" val="871057426"/>
                    </a:ext>
                  </a:extLst>
                </a:gridCol>
                <a:gridCol w="1421373">
                  <a:extLst>
                    <a:ext uri="{9D8B030D-6E8A-4147-A177-3AD203B41FA5}">
                      <a16:colId xmlns:a16="http://schemas.microsoft.com/office/drawing/2014/main" val="1438668114"/>
                    </a:ext>
                  </a:extLst>
                </a:gridCol>
                <a:gridCol w="1634237">
                  <a:extLst>
                    <a:ext uri="{9D8B030D-6E8A-4147-A177-3AD203B41FA5}">
                      <a16:colId xmlns:a16="http://schemas.microsoft.com/office/drawing/2014/main" val="2108948420"/>
                    </a:ext>
                  </a:extLst>
                </a:gridCol>
                <a:gridCol w="1906945">
                  <a:extLst>
                    <a:ext uri="{9D8B030D-6E8A-4147-A177-3AD203B41FA5}">
                      <a16:colId xmlns:a16="http://schemas.microsoft.com/office/drawing/2014/main" val="244457672"/>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PUT</a:t>
                      </a:r>
                    </a:p>
                  </a:txBody>
                  <a:tcPr/>
                </a:tc>
                <a:tc>
                  <a:txBody>
                    <a:bodyPr/>
                    <a:lstStyle/>
                    <a:p>
                      <a:pPr algn="ctr"/>
                      <a:r>
                        <a:rPr lang="en-GB" dirty="0"/>
                        <a:t>1.37 sec</a:t>
                      </a:r>
                    </a:p>
                  </a:txBody>
                  <a:tcPr/>
                </a:tc>
                <a:tc>
                  <a:txBody>
                    <a:bodyPr/>
                    <a:lstStyle/>
                    <a:p>
                      <a:pPr algn="ctr"/>
                      <a:r>
                        <a:rPr lang="en-GB" dirty="0"/>
                        <a:t>2.71 sec</a:t>
                      </a:r>
                    </a:p>
                  </a:txBody>
                  <a:tcPr/>
                </a:tc>
                <a:tc>
                  <a:txBody>
                    <a:bodyPr/>
                    <a:lstStyle/>
                    <a:p>
                      <a:pPr algn="ctr"/>
                      <a:r>
                        <a:rPr lang="en-GB" dirty="0"/>
                        <a:t>2.03 sec</a:t>
                      </a:r>
                    </a:p>
                  </a:txBody>
                  <a:tcPr/>
                </a:tc>
                <a:tc>
                  <a:txBody>
                    <a:bodyPr/>
                    <a:lstStyle/>
                    <a:p>
                      <a:pPr algn="ctr"/>
                      <a:r>
                        <a:rPr lang="en-GB" dirty="0"/>
                        <a:t>2.92 sec</a:t>
                      </a:r>
                    </a:p>
                  </a:txBody>
                  <a:tcPr/>
                </a:tc>
                <a:extLst>
                  <a:ext uri="{0D108BD9-81ED-4DB2-BD59-A6C34878D82A}">
                    <a16:rowId xmlns:a16="http://schemas.microsoft.com/office/drawing/2014/main" val="1626007369"/>
                  </a:ext>
                </a:extLst>
              </a:tr>
            </a:tbl>
          </a:graphicData>
        </a:graphic>
      </p:graphicFrame>
      <p:pic>
        <p:nvPicPr>
          <p:cNvPr id="2" name="Picture 1">
            <a:extLst>
              <a:ext uri="{FF2B5EF4-FFF2-40B4-BE49-F238E27FC236}">
                <a16:creationId xmlns:a16="http://schemas.microsoft.com/office/drawing/2014/main" id="{20C0D574-9219-4C58-9A9F-11F31C8E1923}"/>
              </a:ext>
            </a:extLst>
          </p:cNvPr>
          <p:cNvPicPr>
            <a:picLocks noChangeAspect="1"/>
          </p:cNvPicPr>
          <p:nvPr/>
        </p:nvPicPr>
        <p:blipFill>
          <a:blip r:embed="rId4"/>
          <a:stretch>
            <a:fillRect/>
          </a:stretch>
        </p:blipFill>
        <p:spPr>
          <a:xfrm>
            <a:off x="7413335" y="890595"/>
            <a:ext cx="2466975" cy="581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55734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4528038"/>
            <a:ext cx="11186477" cy="1807961"/>
          </a:xfrm>
        </p:spPr>
        <p:txBody>
          <a:bodyPr>
            <a:normAutofit fontScale="92500" lnSpcReduction="10000"/>
          </a:bodyPr>
          <a:lstStyle/>
          <a:p>
            <a:pPr lvl="1"/>
            <a:r>
              <a:rPr lang="en-GB" dirty="0"/>
              <a:t>Influenced by </a:t>
            </a:r>
          </a:p>
          <a:p>
            <a:pPr lvl="2"/>
            <a:r>
              <a:rPr lang="en-GB" dirty="0"/>
              <a:t># users registered in the SAP Analytics Cloud Service</a:t>
            </a:r>
          </a:p>
          <a:p>
            <a:pPr lvl="1"/>
            <a:r>
              <a:rPr lang="en-GB" dirty="0"/>
              <a:t>Scales</a:t>
            </a:r>
          </a:p>
          <a:p>
            <a:pPr lvl="2"/>
            <a:r>
              <a:rPr lang="en-GB" dirty="0"/>
              <a:t>Linearly</a:t>
            </a:r>
          </a:p>
          <a:p>
            <a:pPr lvl="1"/>
            <a:r>
              <a:rPr lang="en-GB" dirty="0"/>
              <a:t>Notes</a:t>
            </a:r>
          </a:p>
          <a:p>
            <a:pPr lvl="2"/>
            <a:r>
              <a:rPr lang="en-GB" dirty="0"/>
              <a:t>You can’t delete a user that is a manager of other users</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DELETE /Users/{id} (delete user)</a:t>
            </a:r>
            <a:endParaRPr lang="en-GB" sz="2000" b="0" dirty="0"/>
          </a:p>
        </p:txBody>
      </p:sp>
      <p:pic>
        <p:nvPicPr>
          <p:cNvPr id="5" name="Picture 4">
            <a:extLst>
              <a:ext uri="{FF2B5EF4-FFF2-40B4-BE49-F238E27FC236}">
                <a16:creationId xmlns:a16="http://schemas.microsoft.com/office/drawing/2014/main" id="{BEAFE768-4A4A-4736-BBE3-E3CAE4937CC6}"/>
              </a:ext>
            </a:extLst>
          </p:cNvPr>
          <p:cNvPicPr>
            <a:picLocks noChangeAspect="1"/>
          </p:cNvPicPr>
          <p:nvPr/>
        </p:nvPicPr>
        <p:blipFill>
          <a:blip r:embed="rId3"/>
          <a:stretch>
            <a:fillRect/>
          </a:stretch>
        </p:blipFill>
        <p:spPr>
          <a:xfrm>
            <a:off x="10218656" y="504000"/>
            <a:ext cx="1133475" cy="1609725"/>
          </a:xfrm>
          <a:prstGeom prst="rect">
            <a:avLst/>
          </a:prstGeom>
          <a:ln>
            <a:noFill/>
          </a:ln>
          <a:effectLst>
            <a:outerShdw blurRad="292100" dist="139700" dir="2700000" algn="tl" rotWithShape="0">
              <a:srgbClr val="333333">
                <a:alpha val="65000"/>
              </a:srgbClr>
            </a:outerShdw>
          </a:effectLst>
        </p:spPr>
      </p:pic>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3969888444"/>
              </p:ext>
            </p:extLst>
          </p:nvPr>
        </p:nvGraphicFramePr>
        <p:xfrm>
          <a:off x="1204546" y="2035208"/>
          <a:ext cx="8268449" cy="1193800"/>
        </p:xfrm>
        <a:graphic>
          <a:graphicData uri="http://schemas.openxmlformats.org/drawingml/2006/table">
            <a:tbl>
              <a:tblPr firstRow="1" bandRow="1">
                <a:tableStyleId>{35758FB7-9AC5-4552-8A53-C91805E547FA}</a:tableStyleId>
              </a:tblPr>
              <a:tblGrid>
                <a:gridCol w="2066192">
                  <a:extLst>
                    <a:ext uri="{9D8B030D-6E8A-4147-A177-3AD203B41FA5}">
                      <a16:colId xmlns:a16="http://schemas.microsoft.com/office/drawing/2014/main" val="1587272172"/>
                    </a:ext>
                  </a:extLst>
                </a:gridCol>
                <a:gridCol w="1468316">
                  <a:extLst>
                    <a:ext uri="{9D8B030D-6E8A-4147-A177-3AD203B41FA5}">
                      <a16:colId xmlns:a16="http://schemas.microsoft.com/office/drawing/2014/main" val="871057426"/>
                    </a:ext>
                  </a:extLst>
                </a:gridCol>
                <a:gridCol w="1313180">
                  <a:extLst>
                    <a:ext uri="{9D8B030D-6E8A-4147-A177-3AD203B41FA5}">
                      <a16:colId xmlns:a16="http://schemas.microsoft.com/office/drawing/2014/main" val="1438668114"/>
                    </a:ext>
                  </a:extLst>
                </a:gridCol>
                <a:gridCol w="1578663">
                  <a:extLst>
                    <a:ext uri="{9D8B030D-6E8A-4147-A177-3AD203B41FA5}">
                      <a16:colId xmlns:a16="http://schemas.microsoft.com/office/drawing/2014/main" val="2108948420"/>
                    </a:ext>
                  </a:extLst>
                </a:gridCol>
                <a:gridCol w="1842098">
                  <a:extLst>
                    <a:ext uri="{9D8B030D-6E8A-4147-A177-3AD203B41FA5}">
                      <a16:colId xmlns:a16="http://schemas.microsoft.com/office/drawing/2014/main" val="244457672"/>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DELETE</a:t>
                      </a:r>
                    </a:p>
                  </a:txBody>
                  <a:tcPr/>
                </a:tc>
                <a:tc>
                  <a:txBody>
                    <a:bodyPr/>
                    <a:lstStyle/>
                    <a:p>
                      <a:pPr algn="ctr"/>
                      <a:r>
                        <a:rPr lang="en-GB" dirty="0"/>
                        <a:t>1.77 sec</a:t>
                      </a:r>
                    </a:p>
                  </a:txBody>
                  <a:tcPr/>
                </a:tc>
                <a:tc>
                  <a:txBody>
                    <a:bodyPr/>
                    <a:lstStyle/>
                    <a:p>
                      <a:pPr algn="ctr"/>
                      <a:r>
                        <a:rPr lang="en-GB" dirty="0"/>
                        <a:t>2.37 sec</a:t>
                      </a:r>
                    </a:p>
                  </a:txBody>
                  <a:tcPr/>
                </a:tc>
                <a:tc gridSpan="2">
                  <a:txBody>
                    <a:bodyPr/>
                    <a:lstStyle/>
                    <a:p>
                      <a:pPr algn="ctr"/>
                      <a:r>
                        <a:rPr lang="en-GB" dirty="0"/>
                        <a:t>2.66 sec</a:t>
                      </a:r>
                    </a:p>
                  </a:txBody>
                  <a:tcPr/>
                </a:tc>
                <a:tc hMerge="1">
                  <a:txBody>
                    <a:bodyPr/>
                    <a:lstStyle/>
                    <a:p>
                      <a:pPr algn="ctr"/>
                      <a:endParaRPr lang="en-GB" dirty="0"/>
                    </a:p>
                  </a:txBody>
                  <a:tcPr/>
                </a:tc>
                <a:extLst>
                  <a:ext uri="{0D108BD9-81ED-4DB2-BD59-A6C34878D82A}">
                    <a16:rowId xmlns:a16="http://schemas.microsoft.com/office/drawing/2014/main" val="1626007369"/>
                  </a:ext>
                </a:extLst>
              </a:tr>
            </a:tbl>
          </a:graphicData>
        </a:graphic>
      </p:graphicFrame>
      <p:pic>
        <p:nvPicPr>
          <p:cNvPr id="6" name="Picture 5">
            <a:extLst>
              <a:ext uri="{FF2B5EF4-FFF2-40B4-BE49-F238E27FC236}">
                <a16:creationId xmlns:a16="http://schemas.microsoft.com/office/drawing/2014/main" id="{95F26646-9560-4C1F-AE39-6515E4F048B5}"/>
              </a:ext>
            </a:extLst>
          </p:cNvPr>
          <p:cNvPicPr>
            <a:picLocks noChangeAspect="1"/>
          </p:cNvPicPr>
          <p:nvPr/>
        </p:nvPicPr>
        <p:blipFill>
          <a:blip r:embed="rId4"/>
          <a:stretch>
            <a:fillRect/>
          </a:stretch>
        </p:blipFill>
        <p:spPr>
          <a:xfrm>
            <a:off x="7565735" y="844342"/>
            <a:ext cx="2314575" cy="5905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2992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35904" y="1391706"/>
            <a:ext cx="7011101" cy="4696056"/>
          </a:xfrm>
        </p:spPr>
        <p:txBody>
          <a:bodyPr>
            <a:normAutofit/>
          </a:bodyPr>
          <a:lstStyle/>
          <a:p>
            <a:pPr lvl="0"/>
            <a:r>
              <a:rPr lang="en-GB" sz="1800" dirty="0"/>
              <a:t>Tokens</a:t>
            </a:r>
          </a:p>
          <a:p>
            <a:pPr lvl="1"/>
            <a:r>
              <a:rPr lang="en-GB" sz="1600" b="1" dirty="0" err="1"/>
              <a:t>accesstoken</a:t>
            </a:r>
            <a:endParaRPr lang="en-GB" sz="1600" b="1" dirty="0"/>
          </a:p>
          <a:p>
            <a:pPr lvl="2"/>
            <a:r>
              <a:rPr lang="en-GB" sz="1600" dirty="0"/>
              <a:t>Obtained using username/password of OAuth client</a:t>
            </a:r>
          </a:p>
          <a:p>
            <a:pPr lvl="2"/>
            <a:r>
              <a:rPr lang="en-GB" sz="1600" dirty="0"/>
              <a:t>expiry will result in </a:t>
            </a:r>
            <a:r>
              <a:rPr lang="en-GB" sz="1600" dirty="0">
                <a:solidFill>
                  <a:srgbClr val="FF0000"/>
                </a:solidFill>
              </a:rPr>
              <a:t>401 response status </a:t>
            </a:r>
            <a:r>
              <a:rPr lang="en-GB" sz="1600" dirty="0"/>
              <a:t>‘unauthorised’ </a:t>
            </a:r>
          </a:p>
          <a:p>
            <a:pPr lvl="2"/>
            <a:endParaRPr lang="en-GB" sz="1600" dirty="0"/>
          </a:p>
          <a:p>
            <a:pPr lvl="1"/>
            <a:r>
              <a:rPr lang="en-GB" sz="1600" b="1" dirty="0"/>
              <a:t>x-</a:t>
            </a:r>
            <a:r>
              <a:rPr lang="en-GB" sz="1600" b="1" dirty="0" err="1"/>
              <a:t>csrf</a:t>
            </a:r>
            <a:r>
              <a:rPr lang="en-GB" sz="1600" b="1" dirty="0"/>
              <a:t>-token</a:t>
            </a:r>
          </a:p>
          <a:p>
            <a:pPr lvl="2"/>
            <a:r>
              <a:rPr lang="en-GB" sz="1600" dirty="0"/>
              <a:t>To use any non-GET request, the x-</a:t>
            </a:r>
            <a:r>
              <a:rPr lang="en-GB" sz="1600" dirty="0" err="1"/>
              <a:t>csrf</a:t>
            </a:r>
            <a:r>
              <a:rPr lang="en-GB" sz="1600" dirty="0"/>
              <a:t>-token </a:t>
            </a:r>
            <a:r>
              <a:rPr lang="en-GB" sz="1600" u="sng" dirty="0"/>
              <a:t>must</a:t>
            </a:r>
            <a:r>
              <a:rPr lang="en-GB" sz="1600" dirty="0"/>
              <a:t> be present in the header (if not a 403 will be returned)</a:t>
            </a:r>
          </a:p>
          <a:p>
            <a:pPr lvl="2"/>
            <a:r>
              <a:rPr lang="en-GB" sz="1600" dirty="0"/>
              <a:t>It can only be obtained by performing a ‘fetch’ during a GET request</a:t>
            </a:r>
          </a:p>
          <a:p>
            <a:pPr lvl="2"/>
            <a:r>
              <a:rPr lang="en-GB" sz="1600" dirty="0"/>
              <a:t>x-</a:t>
            </a:r>
            <a:r>
              <a:rPr lang="en-GB" sz="1600" dirty="0" err="1"/>
              <a:t>csrf</a:t>
            </a:r>
            <a:r>
              <a:rPr lang="en-GB" sz="1600" dirty="0"/>
              <a:t>-token is only valid inside its </a:t>
            </a:r>
            <a:r>
              <a:rPr lang="en-GB" sz="1600" dirty="0" err="1"/>
              <a:t>accesstoken</a:t>
            </a:r>
            <a:r>
              <a:rPr lang="en-GB" sz="1600" dirty="0"/>
              <a:t> session</a:t>
            </a:r>
          </a:p>
          <a:p>
            <a:pPr lvl="2"/>
            <a:r>
              <a:rPr lang="en-GB" sz="1600" dirty="0"/>
              <a:t>Expiry will result in </a:t>
            </a:r>
            <a:r>
              <a:rPr lang="en-GB" sz="1600" dirty="0">
                <a:solidFill>
                  <a:srgbClr val="FF0000"/>
                </a:solidFill>
              </a:rPr>
              <a:t>403 response status </a:t>
            </a:r>
            <a:r>
              <a:rPr lang="en-GB" sz="1600" dirty="0"/>
              <a:t>‘unauthorised’ </a:t>
            </a:r>
          </a:p>
          <a:p>
            <a:pPr lvl="2"/>
            <a:endParaRPr lang="en-GB" sz="1600" dirty="0"/>
          </a:p>
          <a:p>
            <a:pPr lvl="1"/>
            <a:r>
              <a:rPr lang="en-GB" sz="1600" dirty="0"/>
              <a:t>Means</a:t>
            </a:r>
          </a:p>
          <a:p>
            <a:pPr lvl="2"/>
            <a:r>
              <a:rPr lang="en-GB" sz="1600" dirty="0"/>
              <a:t>A new </a:t>
            </a:r>
            <a:r>
              <a:rPr lang="en-GB" sz="1600" dirty="0" err="1"/>
              <a:t>accesstoken</a:t>
            </a:r>
            <a:r>
              <a:rPr lang="en-GB" sz="1600" dirty="0"/>
              <a:t> will require a new x-</a:t>
            </a:r>
            <a:r>
              <a:rPr lang="en-GB" sz="1600" dirty="0" err="1"/>
              <a:t>csrf</a:t>
            </a:r>
            <a:r>
              <a:rPr lang="en-GB" sz="1600" dirty="0"/>
              <a:t>-token</a:t>
            </a:r>
          </a:p>
        </p:txBody>
      </p:sp>
      <p:sp>
        <p:nvSpPr>
          <p:cNvPr id="4" name="Title"/>
          <p:cNvSpPr>
            <a:spLocks noGrp="1"/>
          </p:cNvSpPr>
          <p:nvPr>
            <p:ph type="title"/>
          </p:nvPr>
        </p:nvSpPr>
        <p:spPr>
          <a:xfrm>
            <a:off x="504001" y="504000"/>
            <a:ext cx="11186476" cy="677108"/>
          </a:xfrm>
        </p:spPr>
        <p:txBody>
          <a:bodyPr/>
          <a:lstStyle/>
          <a:p>
            <a:r>
              <a:rPr lang="en-GB"/>
              <a:t>Session management</a:t>
            </a:r>
            <a:br>
              <a:rPr lang="en-GB"/>
            </a:br>
            <a:r>
              <a:rPr lang="en-GB" sz="2000" b="0"/>
              <a:t>Theory</a:t>
            </a:r>
            <a:endParaRPr lang="en-GB" dirty="0"/>
          </a:p>
        </p:txBody>
      </p:sp>
      <p:pic>
        <p:nvPicPr>
          <p:cNvPr id="3" name="Picture 2">
            <a:extLst>
              <a:ext uri="{FF2B5EF4-FFF2-40B4-BE49-F238E27FC236}">
                <a16:creationId xmlns:a16="http://schemas.microsoft.com/office/drawing/2014/main" id="{77B2EE15-14D6-479D-8301-7038D9F0F23E}"/>
              </a:ext>
            </a:extLst>
          </p:cNvPr>
          <p:cNvPicPr>
            <a:picLocks noChangeAspect="1"/>
          </p:cNvPicPr>
          <p:nvPr/>
        </p:nvPicPr>
        <p:blipFill rotWithShape="1">
          <a:blip r:embed="rId3"/>
          <a:srcRect r="5314"/>
          <a:stretch/>
        </p:blipFill>
        <p:spPr>
          <a:xfrm>
            <a:off x="10391156" y="504000"/>
            <a:ext cx="1804019" cy="1543265"/>
          </a:xfrm>
          <a:prstGeom prst="rect">
            <a:avLst/>
          </a:prstGeom>
          <a:ln>
            <a:noFill/>
          </a:ln>
          <a:effectLst>
            <a:outerShdw blurRad="292100" dist="139700" dir="2700000" algn="tl" rotWithShape="0">
              <a:srgbClr val="333333">
                <a:alpha val="65000"/>
              </a:srgbClr>
            </a:outerShdw>
          </a:effectLst>
        </p:spPr>
      </p:pic>
      <p:cxnSp>
        <p:nvCxnSpPr>
          <p:cNvPr id="9" name="Connector: Elbow 8">
            <a:extLst>
              <a:ext uri="{FF2B5EF4-FFF2-40B4-BE49-F238E27FC236}">
                <a16:creationId xmlns:a16="http://schemas.microsoft.com/office/drawing/2014/main" id="{A0D0DCC9-3A4F-4508-9993-CBF8BEC48D83}"/>
              </a:ext>
            </a:extLst>
          </p:cNvPr>
          <p:cNvCxnSpPr>
            <a:cxnSpLocks/>
            <a:stCxn id="3" idx="1"/>
          </p:cNvCxnSpPr>
          <p:nvPr/>
        </p:nvCxnSpPr>
        <p:spPr>
          <a:xfrm rot="10800000" flipV="1">
            <a:off x="10066288" y="1275633"/>
            <a:ext cx="324868" cy="1080090"/>
          </a:xfrm>
          <a:prstGeom prst="bentConnector2">
            <a:avLst/>
          </a:prstGeom>
          <a:ln w="25400">
            <a:solidFill>
              <a:srgbClr val="C000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28E59DE-ECD5-4E3A-9ACB-FAF34A0DDA0E}"/>
              </a:ext>
            </a:extLst>
          </p:cNvPr>
          <p:cNvSpPr/>
          <p:nvPr/>
        </p:nvSpPr>
        <p:spPr bwMode="gray">
          <a:xfrm>
            <a:off x="10391156" y="951361"/>
            <a:ext cx="1651687" cy="537179"/>
          </a:xfrm>
          <a:prstGeom prst="rect">
            <a:avLst/>
          </a:prstGeom>
          <a:noFill/>
          <a:ln w="25400" algn="ctr">
            <a:solidFill>
              <a:srgbClr val="C0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9" name="Picture 18">
            <a:extLst>
              <a:ext uri="{FF2B5EF4-FFF2-40B4-BE49-F238E27FC236}">
                <a16:creationId xmlns:a16="http://schemas.microsoft.com/office/drawing/2014/main" id="{865AB4AD-EC5D-475A-84DE-6DE3F9B1F8BD}"/>
              </a:ext>
            </a:extLst>
          </p:cNvPr>
          <p:cNvPicPr>
            <a:picLocks noChangeAspect="1"/>
          </p:cNvPicPr>
          <p:nvPr/>
        </p:nvPicPr>
        <p:blipFill>
          <a:blip r:embed="rId4"/>
          <a:stretch>
            <a:fillRect/>
          </a:stretch>
        </p:blipFill>
        <p:spPr>
          <a:xfrm>
            <a:off x="7284888" y="2440405"/>
            <a:ext cx="4405589" cy="28573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3893997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4161803"/>
            <a:ext cx="11511388" cy="2192198"/>
          </a:xfrm>
        </p:spPr>
        <p:txBody>
          <a:bodyPr>
            <a:normAutofit lnSpcReduction="10000"/>
          </a:bodyPr>
          <a:lstStyle/>
          <a:p>
            <a:pPr lvl="1"/>
            <a:r>
              <a:rPr lang="en-GB" dirty="0"/>
              <a:t>Influenced by </a:t>
            </a:r>
          </a:p>
          <a:p>
            <a:pPr lvl="2"/>
            <a:r>
              <a:rPr lang="en-GB" dirty="0"/>
              <a:t># users registered in the SAP Analytics Cloud Service</a:t>
            </a:r>
          </a:p>
          <a:p>
            <a:pPr lvl="3"/>
            <a:r>
              <a:rPr lang="en-GB" dirty="0"/>
              <a:t>but only very slightly (0.1 seconds for every 80K users)</a:t>
            </a:r>
          </a:p>
          <a:p>
            <a:pPr lvl="1"/>
            <a:r>
              <a:rPr lang="en-GB" dirty="0"/>
              <a:t>Scales</a:t>
            </a:r>
          </a:p>
          <a:p>
            <a:pPr lvl="2"/>
            <a:r>
              <a:rPr lang="en-GB" dirty="0"/>
              <a:t>Linearly</a:t>
            </a:r>
          </a:p>
          <a:p>
            <a:pPr lvl="1"/>
            <a:r>
              <a:rPr lang="en-GB" dirty="0"/>
              <a:t>Notes</a:t>
            </a:r>
          </a:p>
          <a:p>
            <a:pPr lvl="2"/>
            <a:r>
              <a:rPr lang="en-GB" dirty="0"/>
              <a:t>API doesn’t involve adding any members or roles to the team</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POST /Groups (create team)</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266568531"/>
              </p:ext>
            </p:extLst>
          </p:nvPr>
        </p:nvGraphicFramePr>
        <p:xfrm>
          <a:off x="1644162" y="2124417"/>
          <a:ext cx="7673232" cy="1193800"/>
        </p:xfrm>
        <a:graphic>
          <a:graphicData uri="http://schemas.openxmlformats.org/drawingml/2006/table">
            <a:tbl>
              <a:tblPr firstRow="1" bandRow="1">
                <a:tableStyleId>{775DCB02-9BB8-47FD-8907-85C794F793BA}</a:tableStyleId>
              </a:tblPr>
              <a:tblGrid>
                <a:gridCol w="1960684">
                  <a:extLst>
                    <a:ext uri="{9D8B030D-6E8A-4147-A177-3AD203B41FA5}">
                      <a16:colId xmlns:a16="http://schemas.microsoft.com/office/drawing/2014/main" val="1587272172"/>
                    </a:ext>
                  </a:extLst>
                </a:gridCol>
                <a:gridCol w="1292469">
                  <a:extLst>
                    <a:ext uri="{9D8B030D-6E8A-4147-A177-3AD203B41FA5}">
                      <a16:colId xmlns:a16="http://schemas.microsoft.com/office/drawing/2014/main" val="871057426"/>
                    </a:ext>
                  </a:extLst>
                </a:gridCol>
                <a:gridCol w="1565031">
                  <a:extLst>
                    <a:ext uri="{9D8B030D-6E8A-4147-A177-3AD203B41FA5}">
                      <a16:colId xmlns:a16="http://schemas.microsoft.com/office/drawing/2014/main" val="1438668114"/>
                    </a:ext>
                  </a:extLst>
                </a:gridCol>
                <a:gridCol w="1262486">
                  <a:extLst>
                    <a:ext uri="{9D8B030D-6E8A-4147-A177-3AD203B41FA5}">
                      <a16:colId xmlns:a16="http://schemas.microsoft.com/office/drawing/2014/main" val="2108948420"/>
                    </a:ext>
                  </a:extLst>
                </a:gridCol>
                <a:gridCol w="1592562">
                  <a:extLst>
                    <a:ext uri="{9D8B030D-6E8A-4147-A177-3AD203B41FA5}">
                      <a16:colId xmlns:a16="http://schemas.microsoft.com/office/drawing/2014/main" val="244457672"/>
                    </a:ext>
                  </a:extLst>
                </a:gridCol>
              </a:tblGrid>
              <a:tr h="374587">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dirty="0"/>
                    </a:p>
                  </a:txBody>
                  <a:tcPr/>
                </a:tc>
                <a:tc gridSpan="2">
                  <a:txBody>
                    <a:bodyPr/>
                    <a:lstStyle/>
                    <a:p>
                      <a:pPr algn="ctr"/>
                      <a:r>
                        <a:rPr lang="en-GB" sz="20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dirty="0"/>
                        <a:t>POST</a:t>
                      </a:r>
                    </a:p>
                  </a:txBody>
                  <a:tcPr/>
                </a:tc>
                <a:tc gridSpan="2">
                  <a:txBody>
                    <a:bodyPr/>
                    <a:lstStyle/>
                    <a:p>
                      <a:pPr algn="ctr"/>
                      <a:r>
                        <a:rPr lang="en-GB" dirty="0"/>
                        <a:t>1.02 sec</a:t>
                      </a:r>
                    </a:p>
                  </a:txBody>
                  <a:tcPr/>
                </a:tc>
                <a:tc hMerge="1">
                  <a:txBody>
                    <a:bodyPr/>
                    <a:lstStyle/>
                    <a:p>
                      <a:pPr algn="ctr"/>
                      <a:endParaRPr lang="en-GB" dirty="0"/>
                    </a:p>
                  </a:txBody>
                  <a:tcPr/>
                </a:tc>
                <a:tc gridSpan="2">
                  <a:txBody>
                    <a:bodyPr/>
                    <a:lstStyle/>
                    <a:p>
                      <a:pPr algn="ctr"/>
                      <a:r>
                        <a:rPr lang="en-GB" dirty="0"/>
                        <a:t>1.13 sec</a:t>
                      </a:r>
                    </a:p>
                  </a:txBody>
                  <a:tcPr/>
                </a:tc>
                <a:tc hMerge="1">
                  <a:txBody>
                    <a:bodyPr/>
                    <a:lstStyle/>
                    <a:p>
                      <a:pPr algn="ctr"/>
                      <a:endParaRPr lang="en-GB" dirty="0"/>
                    </a:p>
                  </a:txBody>
                  <a:tcPr/>
                </a:tc>
                <a:extLst>
                  <a:ext uri="{0D108BD9-81ED-4DB2-BD59-A6C34878D82A}">
                    <a16:rowId xmlns:a16="http://schemas.microsoft.com/office/drawing/2014/main" val="1626007369"/>
                  </a:ext>
                </a:extLst>
              </a:tr>
            </a:tbl>
          </a:graphicData>
        </a:graphic>
      </p:graphicFrame>
      <p:pic>
        <p:nvPicPr>
          <p:cNvPr id="6" name="Picture 5">
            <a:extLst>
              <a:ext uri="{FF2B5EF4-FFF2-40B4-BE49-F238E27FC236}">
                <a16:creationId xmlns:a16="http://schemas.microsoft.com/office/drawing/2014/main" id="{21A3CCCE-4ECB-4CC7-BA2A-4A3337C27515}"/>
              </a:ext>
            </a:extLst>
          </p:cNvPr>
          <p:cNvPicPr>
            <a:picLocks noChangeAspect="1"/>
          </p:cNvPicPr>
          <p:nvPr/>
        </p:nvPicPr>
        <p:blipFill>
          <a:blip r:embed="rId3"/>
          <a:stretch>
            <a:fillRect/>
          </a:stretch>
        </p:blipFill>
        <p:spPr>
          <a:xfrm>
            <a:off x="10296332" y="390533"/>
            <a:ext cx="1276350" cy="158115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6A73551E-F511-4CD0-A56D-5635B5F21AE9}"/>
              </a:ext>
            </a:extLst>
          </p:cNvPr>
          <p:cNvPicPr>
            <a:picLocks noChangeAspect="1"/>
          </p:cNvPicPr>
          <p:nvPr/>
        </p:nvPicPr>
        <p:blipFill>
          <a:blip r:embed="rId4"/>
          <a:stretch>
            <a:fillRect/>
          </a:stretch>
        </p:blipFill>
        <p:spPr>
          <a:xfrm>
            <a:off x="7607299" y="814043"/>
            <a:ext cx="2466975" cy="581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3835392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4426721"/>
            <a:ext cx="11186477" cy="1909278"/>
          </a:xfrm>
        </p:spPr>
        <p:txBody>
          <a:bodyPr>
            <a:normAutofit/>
          </a:bodyPr>
          <a:lstStyle/>
          <a:p>
            <a:pPr lvl="1"/>
            <a:r>
              <a:rPr lang="en-GB" dirty="0"/>
              <a:t>Influenced by </a:t>
            </a:r>
          </a:p>
          <a:p>
            <a:pPr lvl="2"/>
            <a:r>
              <a:rPr lang="en-GB" dirty="0"/>
              <a:t># users registered in the SAP Analytics Cloud Service</a:t>
            </a:r>
          </a:p>
          <a:p>
            <a:pPr lvl="2"/>
            <a:r>
              <a:rPr lang="en-GB" dirty="0"/>
              <a:t># of members and roles in the team (members and roles count the same)</a:t>
            </a:r>
          </a:p>
          <a:p>
            <a:pPr lvl="2"/>
            <a:r>
              <a:rPr lang="en-GB" dirty="0"/>
              <a:t>Response of non-existing teams (404 ‘not found’) aren’t influenced by anything!</a:t>
            </a:r>
          </a:p>
          <a:p>
            <a:pPr lvl="1"/>
            <a:r>
              <a:rPr lang="en-GB" dirty="0"/>
              <a:t>Scales</a:t>
            </a:r>
          </a:p>
          <a:p>
            <a:pPr lvl="2"/>
            <a:r>
              <a:rPr lang="en-GB" dirty="0"/>
              <a:t>Linearly</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GET /Groups/{id} (read team)</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1430278198"/>
              </p:ext>
            </p:extLst>
          </p:nvPr>
        </p:nvGraphicFramePr>
        <p:xfrm>
          <a:off x="780943" y="1909264"/>
          <a:ext cx="10263313" cy="2265680"/>
        </p:xfrm>
        <a:graphic>
          <a:graphicData uri="http://schemas.openxmlformats.org/drawingml/2006/table">
            <a:tbl>
              <a:tblPr firstRow="1" bandRow="1">
                <a:tableStyleId>{69C7853C-536D-4A76-A0AE-DD22124D55A5}</a:tableStyleId>
              </a:tblPr>
              <a:tblGrid>
                <a:gridCol w="4309803">
                  <a:extLst>
                    <a:ext uri="{9D8B030D-6E8A-4147-A177-3AD203B41FA5}">
                      <a16:colId xmlns:a16="http://schemas.microsoft.com/office/drawing/2014/main" val="1587272172"/>
                    </a:ext>
                  </a:extLst>
                </a:gridCol>
                <a:gridCol w="1412169">
                  <a:extLst>
                    <a:ext uri="{9D8B030D-6E8A-4147-A177-3AD203B41FA5}">
                      <a16:colId xmlns:a16="http://schemas.microsoft.com/office/drawing/2014/main" val="871057426"/>
                    </a:ext>
                  </a:extLst>
                </a:gridCol>
                <a:gridCol w="1412169">
                  <a:extLst>
                    <a:ext uri="{9D8B030D-6E8A-4147-A177-3AD203B41FA5}">
                      <a16:colId xmlns:a16="http://schemas.microsoft.com/office/drawing/2014/main" val="3718614256"/>
                    </a:ext>
                  </a:extLst>
                </a:gridCol>
                <a:gridCol w="1564586">
                  <a:extLst>
                    <a:ext uri="{9D8B030D-6E8A-4147-A177-3AD203B41FA5}">
                      <a16:colId xmlns:a16="http://schemas.microsoft.com/office/drawing/2014/main" val="2108948420"/>
                    </a:ext>
                  </a:extLst>
                </a:gridCol>
                <a:gridCol w="1564586">
                  <a:extLst>
                    <a:ext uri="{9D8B030D-6E8A-4147-A177-3AD203B41FA5}">
                      <a16:colId xmlns:a16="http://schemas.microsoft.com/office/drawing/2014/main" val="1938309731"/>
                    </a:ext>
                  </a:extLst>
                </a:gridCol>
              </a:tblGrid>
              <a:tr h="370840">
                <a:tc>
                  <a:txBody>
                    <a:bodyPr/>
                    <a:lstStyle/>
                    <a:p>
                      <a:endParaRPr lang="en-GB" dirty="0"/>
                    </a:p>
                  </a:txBody>
                  <a:tcPr/>
                </a:tc>
                <a:tc gridSpan="2">
                  <a:txBody>
                    <a:bodyPr/>
                    <a:lstStyle/>
                    <a:p>
                      <a:pPr algn="ctr"/>
                      <a:r>
                        <a:rPr lang="en-GB" sz="2000" dirty="0"/>
                        <a:t>500 users in Service</a:t>
                      </a:r>
                    </a:p>
                  </a:txBody>
                  <a:tcPr/>
                </a:tc>
                <a:tc hMerge="1">
                  <a:txBody>
                    <a:bodyPr/>
                    <a:lstStyle/>
                    <a:p>
                      <a:endParaRPr lang="en-GB"/>
                    </a:p>
                  </a:txBody>
                  <a:tcPr/>
                </a:tc>
                <a:tc gridSpan="2">
                  <a:txBody>
                    <a:bodyPr/>
                    <a:lstStyle/>
                    <a:p>
                      <a:pPr algn="ctr"/>
                      <a:r>
                        <a:rPr lang="en-GB" sz="2000" dirty="0"/>
                        <a:t>80K users in Service</a:t>
                      </a:r>
                    </a:p>
                  </a:txBody>
                  <a:tcPr/>
                </a:tc>
                <a:tc hMerge="1">
                  <a:txBody>
                    <a:bodyPr/>
                    <a:lstStyle/>
                    <a:p>
                      <a:endParaRPr lang="en-GB"/>
                    </a:p>
                  </a:txBody>
                  <a:tcPr/>
                </a:tc>
                <a:extLst>
                  <a:ext uri="{0D108BD9-81ED-4DB2-BD59-A6C34878D82A}">
                    <a16:rowId xmlns:a16="http://schemas.microsoft.com/office/drawing/2014/main" val="230758364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Single request:</a:t>
                      </a:r>
                    </a:p>
                  </a:txBody>
                  <a:tcPr/>
                </a:tc>
                <a:tc>
                  <a:txBody>
                    <a:bodyPr/>
                    <a:lstStyle/>
                    <a:p>
                      <a:pPr algn="ctr"/>
                      <a:r>
                        <a:rPr lang="en-GB" sz="1800" dirty="0"/>
                        <a:t>Lower end</a:t>
                      </a:r>
                    </a:p>
                  </a:txBody>
                  <a:tcPr/>
                </a:tc>
                <a:tc>
                  <a:txBody>
                    <a:bodyPr/>
                    <a:lstStyle/>
                    <a:p>
                      <a:pPr algn="ctr"/>
                      <a:r>
                        <a:rPr lang="en-GB" sz="1800" dirty="0"/>
                        <a:t>Upper end</a:t>
                      </a:r>
                    </a:p>
                  </a:txBody>
                  <a:tcPr/>
                </a:tc>
                <a:tc>
                  <a:txBody>
                    <a:bodyPr/>
                    <a:lstStyle/>
                    <a:p>
                      <a:pPr algn="ctr"/>
                      <a:r>
                        <a:rPr lang="en-GB" sz="1800" dirty="0"/>
                        <a:t>Lower end</a:t>
                      </a:r>
                    </a:p>
                  </a:txBody>
                  <a:tcPr/>
                </a:tc>
                <a:tc>
                  <a:txBody>
                    <a:bodyPr/>
                    <a:lstStyle/>
                    <a:p>
                      <a:pPr algn="ctr"/>
                      <a:r>
                        <a:rPr lang="en-GB" sz="1800" dirty="0"/>
                        <a:t>Upper end</a:t>
                      </a:r>
                    </a:p>
                  </a:txBody>
                  <a:tcPr/>
                </a:tc>
                <a:extLst>
                  <a:ext uri="{0D108BD9-81ED-4DB2-BD59-A6C34878D82A}">
                    <a16:rowId xmlns:a16="http://schemas.microsoft.com/office/drawing/2014/main" val="2081651329"/>
                  </a:ext>
                </a:extLst>
              </a:tr>
              <a:tr h="370840">
                <a:tc>
                  <a:txBody>
                    <a:bodyPr/>
                    <a:lstStyle/>
                    <a:p>
                      <a:r>
                        <a:rPr lang="en-GB" sz="1800" dirty="0"/>
                        <a:t>GET reading an empty team</a:t>
                      </a:r>
                    </a:p>
                  </a:txBody>
                  <a:tcPr/>
                </a:tc>
                <a:tc>
                  <a:txBody>
                    <a:bodyPr/>
                    <a:lstStyle/>
                    <a:p>
                      <a:pPr algn="ctr"/>
                      <a:r>
                        <a:rPr lang="en-GB" sz="1800" dirty="0"/>
                        <a:t>0.59 sec</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800" dirty="0"/>
                        <a:t>0.81 sec</a:t>
                      </a:r>
                    </a:p>
                  </a:txBody>
                  <a:tcPr/>
                </a:tc>
                <a:tc>
                  <a:txBody>
                    <a:bodyPr/>
                    <a:lstStyle/>
                    <a:p>
                      <a:pPr algn="ctr"/>
                      <a:r>
                        <a:rPr lang="en-GB" sz="1800" dirty="0"/>
                        <a:t>0.63 sec</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800" dirty="0"/>
                        <a:t>0.91 sec</a:t>
                      </a:r>
                    </a:p>
                  </a:txBody>
                  <a:tcPr/>
                </a:tc>
                <a:extLst>
                  <a:ext uri="{0D108BD9-81ED-4DB2-BD59-A6C34878D82A}">
                    <a16:rowId xmlns:a16="http://schemas.microsoft.com/office/drawing/2014/main" val="1626007369"/>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dirty="0"/>
                        <a:t>GET reading a team of 500 members</a:t>
                      </a:r>
                    </a:p>
                  </a:txBody>
                  <a:tcPr/>
                </a:tc>
                <a:tc>
                  <a:txBody>
                    <a:bodyPr/>
                    <a:lstStyle/>
                    <a:p>
                      <a:pPr algn="ctr"/>
                      <a:r>
                        <a:rPr lang="en-GB" sz="1800" dirty="0"/>
                        <a:t>0.54 sec</a:t>
                      </a:r>
                    </a:p>
                  </a:txBody>
                  <a:tcPr/>
                </a:tc>
                <a:tc>
                  <a:txBody>
                    <a:bodyPr/>
                    <a:lstStyle/>
                    <a:p>
                      <a:pPr algn="ctr"/>
                      <a:r>
                        <a:rPr lang="en-GB" sz="1800" dirty="0"/>
                        <a:t>0.86 sec</a:t>
                      </a:r>
                    </a:p>
                  </a:txBody>
                  <a:tcPr/>
                </a:tc>
                <a:tc>
                  <a:txBody>
                    <a:bodyPr/>
                    <a:lstStyle/>
                    <a:p>
                      <a:pPr algn="ctr"/>
                      <a:r>
                        <a:rPr lang="en-GB" sz="1800" dirty="0"/>
                        <a:t>0.55 sec</a:t>
                      </a:r>
                    </a:p>
                  </a:txBody>
                  <a:tcPr/>
                </a:tc>
                <a:tc>
                  <a:txBody>
                    <a:bodyPr/>
                    <a:lstStyle/>
                    <a:p>
                      <a:pPr algn="ctr"/>
                      <a:r>
                        <a:rPr lang="en-GB" sz="1800" dirty="0"/>
                        <a:t>1.17 sec</a:t>
                      </a:r>
                    </a:p>
                  </a:txBody>
                  <a:tcPr/>
                </a:tc>
                <a:extLst>
                  <a:ext uri="{0D108BD9-81ED-4DB2-BD59-A6C34878D82A}">
                    <a16:rowId xmlns:a16="http://schemas.microsoft.com/office/drawing/2014/main" val="3389337416"/>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dirty="0"/>
                        <a:t>GET reading a team of 20,000 members</a:t>
                      </a:r>
                    </a:p>
                  </a:txBody>
                  <a:tcPr/>
                </a:tc>
                <a:tc gridSpan="2">
                  <a:txBody>
                    <a:bodyPr/>
                    <a:lstStyle/>
                    <a:p>
                      <a:pPr algn="ctr"/>
                      <a:r>
                        <a:rPr lang="en-GB" sz="1800" dirty="0"/>
                        <a:t>n/a</a:t>
                      </a:r>
                    </a:p>
                  </a:txBody>
                  <a:tcPr/>
                </a:tc>
                <a:tc hMerge="1">
                  <a:txBody>
                    <a:bodyPr/>
                    <a:lstStyle/>
                    <a:p>
                      <a:endParaRPr lang="en-GB"/>
                    </a:p>
                  </a:txBody>
                  <a:tcPr/>
                </a:tc>
                <a:tc>
                  <a:txBody>
                    <a:bodyPr/>
                    <a:lstStyle/>
                    <a:p>
                      <a:pPr algn="ctr"/>
                      <a:r>
                        <a:rPr lang="en-GB" sz="1800" dirty="0"/>
                        <a:t>1.00 sec</a:t>
                      </a:r>
                    </a:p>
                  </a:txBody>
                  <a:tcPr/>
                </a:tc>
                <a:tc>
                  <a:txBody>
                    <a:bodyPr/>
                    <a:lstStyle/>
                    <a:p>
                      <a:pPr algn="ctr"/>
                      <a:r>
                        <a:rPr lang="en-GB" sz="1800" dirty="0"/>
                        <a:t>1.50 sec</a:t>
                      </a:r>
                    </a:p>
                  </a:txBody>
                  <a:tcPr/>
                </a:tc>
                <a:extLst>
                  <a:ext uri="{0D108BD9-81ED-4DB2-BD59-A6C34878D82A}">
                    <a16:rowId xmlns:a16="http://schemas.microsoft.com/office/drawing/2014/main" val="844320053"/>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800" dirty="0"/>
                        <a:t>GET reading a non-existent team (404)</a:t>
                      </a:r>
                    </a:p>
                  </a:txBody>
                  <a:tcPr/>
                </a:tc>
                <a:tc gridSpan="4">
                  <a:txBody>
                    <a:bodyPr/>
                    <a:lstStyle/>
                    <a:p>
                      <a:pPr algn="ctr"/>
                      <a:r>
                        <a:rPr lang="en-GB" sz="1800" dirty="0"/>
                        <a:t>0.64 sec</a:t>
                      </a:r>
                    </a:p>
                  </a:txBody>
                  <a:tcPr/>
                </a:tc>
                <a:tc hMerge="1">
                  <a:txBody>
                    <a:bodyPr/>
                    <a:lstStyle/>
                    <a:p>
                      <a:endParaRPr lang="en-GB"/>
                    </a:p>
                  </a:txBody>
                  <a:tcPr/>
                </a:tc>
                <a:tc hMerge="1">
                  <a:txBody>
                    <a:bodyPr/>
                    <a:lstStyle/>
                    <a:p>
                      <a:pPr algn="ctr"/>
                      <a:endParaRPr lang="en-GB"/>
                    </a:p>
                  </a:txBody>
                  <a:tcPr/>
                </a:tc>
                <a:tc hMerge="1">
                  <a:txBody>
                    <a:bodyPr/>
                    <a:lstStyle/>
                    <a:p>
                      <a:endParaRPr lang="en-GB"/>
                    </a:p>
                  </a:txBody>
                  <a:tcPr/>
                </a:tc>
                <a:extLst>
                  <a:ext uri="{0D108BD9-81ED-4DB2-BD59-A6C34878D82A}">
                    <a16:rowId xmlns:a16="http://schemas.microsoft.com/office/drawing/2014/main" val="956489368"/>
                  </a:ext>
                </a:extLst>
              </a:tr>
            </a:tbl>
          </a:graphicData>
        </a:graphic>
      </p:graphicFrame>
      <p:pic>
        <p:nvPicPr>
          <p:cNvPr id="7" name="Picture 6">
            <a:extLst>
              <a:ext uri="{FF2B5EF4-FFF2-40B4-BE49-F238E27FC236}">
                <a16:creationId xmlns:a16="http://schemas.microsoft.com/office/drawing/2014/main" id="{A20A5254-19EF-406B-8E19-30C63A64009C}"/>
              </a:ext>
            </a:extLst>
          </p:cNvPr>
          <p:cNvPicPr>
            <a:picLocks noChangeAspect="1"/>
          </p:cNvPicPr>
          <p:nvPr/>
        </p:nvPicPr>
        <p:blipFill>
          <a:blip r:embed="rId3"/>
          <a:stretch>
            <a:fillRect/>
          </a:stretch>
        </p:blipFill>
        <p:spPr>
          <a:xfrm>
            <a:off x="10296332" y="390533"/>
            <a:ext cx="1276350" cy="158115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DB60FC42-43FC-4DED-8EA6-B042DB18360E}"/>
              </a:ext>
            </a:extLst>
          </p:cNvPr>
          <p:cNvPicPr>
            <a:picLocks noChangeAspect="1"/>
          </p:cNvPicPr>
          <p:nvPr/>
        </p:nvPicPr>
        <p:blipFill>
          <a:blip r:embed="rId4"/>
          <a:stretch>
            <a:fillRect/>
          </a:stretch>
        </p:blipFill>
        <p:spPr>
          <a:xfrm>
            <a:off x="7759187" y="890595"/>
            <a:ext cx="2419350" cy="581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802158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4088423"/>
            <a:ext cx="5593588" cy="2611316"/>
          </a:xfrm>
        </p:spPr>
        <p:txBody>
          <a:bodyPr>
            <a:normAutofit/>
          </a:bodyPr>
          <a:lstStyle/>
          <a:p>
            <a:pPr lvl="1"/>
            <a:r>
              <a:rPr lang="en-GB" sz="1400" dirty="0"/>
              <a:t>Influenced by </a:t>
            </a:r>
          </a:p>
          <a:p>
            <a:pPr lvl="2"/>
            <a:r>
              <a:rPr lang="en-GB" sz="1400" dirty="0"/>
              <a:t># users registered in the SAP Analytics Cloud Service</a:t>
            </a:r>
          </a:p>
          <a:p>
            <a:pPr lvl="2"/>
            <a:r>
              <a:rPr lang="en-GB" sz="1400" dirty="0"/>
              <a:t># users already in the team</a:t>
            </a:r>
          </a:p>
          <a:p>
            <a:pPr lvl="2"/>
            <a:r>
              <a:rPr lang="en-GB" sz="1400" dirty="0"/>
              <a:t># users being added or removed compared to the previous team definition</a:t>
            </a:r>
          </a:p>
          <a:p>
            <a:pPr lvl="2"/>
            <a:r>
              <a:rPr lang="en-GB" sz="1400" dirty="0"/>
              <a:t>The greater the ‘chunk size’ the greater the throughput</a:t>
            </a:r>
          </a:p>
          <a:p>
            <a:pPr lvl="3"/>
            <a:r>
              <a:rPr lang="en-GB" sz="1200" dirty="0"/>
              <a:t>The largest ‘chunk size’ here was just 500 and a greater throughput is possible with a larger chunk size</a:t>
            </a:r>
          </a:p>
          <a:p>
            <a:pPr lvl="3"/>
            <a:r>
              <a:rPr lang="en-GB" sz="1200" dirty="0"/>
              <a:t>With the maximum ‘chunk size’ (*) can be as great as ~10.5  users / sec for a Service with 80K users and a team of 20K users</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PUT /Groups/{id} (update team members)</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3698746299"/>
              </p:ext>
            </p:extLst>
          </p:nvPr>
        </p:nvGraphicFramePr>
        <p:xfrm>
          <a:off x="503999" y="1687261"/>
          <a:ext cx="11321655" cy="2280920"/>
        </p:xfrm>
        <a:graphic>
          <a:graphicData uri="http://schemas.openxmlformats.org/drawingml/2006/table">
            <a:tbl>
              <a:tblPr firstRow="1" bandRow="1">
                <a:tableStyleId>{3C2FFA5D-87B4-456A-9821-1D502468CF0F}</a:tableStyleId>
              </a:tblPr>
              <a:tblGrid>
                <a:gridCol w="5316509">
                  <a:extLst>
                    <a:ext uri="{9D8B030D-6E8A-4147-A177-3AD203B41FA5}">
                      <a16:colId xmlns:a16="http://schemas.microsoft.com/office/drawing/2014/main" val="1587272172"/>
                    </a:ext>
                  </a:extLst>
                </a:gridCol>
                <a:gridCol w="1266092">
                  <a:extLst>
                    <a:ext uri="{9D8B030D-6E8A-4147-A177-3AD203B41FA5}">
                      <a16:colId xmlns:a16="http://schemas.microsoft.com/office/drawing/2014/main" val="871057426"/>
                    </a:ext>
                  </a:extLst>
                </a:gridCol>
                <a:gridCol w="1739087">
                  <a:extLst>
                    <a:ext uri="{9D8B030D-6E8A-4147-A177-3AD203B41FA5}">
                      <a16:colId xmlns:a16="http://schemas.microsoft.com/office/drawing/2014/main" val="3015719627"/>
                    </a:ext>
                  </a:extLst>
                </a:gridCol>
                <a:gridCol w="1153582">
                  <a:extLst>
                    <a:ext uri="{9D8B030D-6E8A-4147-A177-3AD203B41FA5}">
                      <a16:colId xmlns:a16="http://schemas.microsoft.com/office/drawing/2014/main" val="2108948420"/>
                    </a:ext>
                  </a:extLst>
                </a:gridCol>
                <a:gridCol w="1846385">
                  <a:extLst>
                    <a:ext uri="{9D8B030D-6E8A-4147-A177-3AD203B41FA5}">
                      <a16:colId xmlns:a16="http://schemas.microsoft.com/office/drawing/2014/main" val="244457672"/>
                    </a:ext>
                  </a:extLst>
                </a:gridCol>
              </a:tblGrid>
              <a:tr h="370840">
                <a:tc>
                  <a:txBody>
                    <a:bodyPr/>
                    <a:lstStyle/>
                    <a:p>
                      <a:r>
                        <a:rPr lang="en-GB" sz="2000" dirty="0"/>
                        <a:t>Updating ‘members’</a:t>
                      </a:r>
                    </a:p>
                  </a:txBody>
                  <a:tcPr/>
                </a:tc>
                <a:tc gridSpan="2">
                  <a:txBody>
                    <a:bodyPr/>
                    <a:lstStyle/>
                    <a:p>
                      <a:pPr algn="ctr"/>
                      <a:r>
                        <a:rPr lang="en-GB" sz="1800" dirty="0"/>
                        <a:t>500 users in Service</a:t>
                      </a:r>
                    </a:p>
                  </a:txBody>
                  <a:tcPr/>
                </a:tc>
                <a:tc hMerge="1">
                  <a:txBody>
                    <a:bodyPr/>
                    <a:lstStyle/>
                    <a:p>
                      <a:pPr algn="ctr"/>
                      <a:endParaRPr lang="en-GB" sz="1800" dirty="0"/>
                    </a:p>
                  </a:txBody>
                  <a:tcPr/>
                </a:tc>
                <a:tc gridSpan="2">
                  <a:txBody>
                    <a:bodyPr/>
                    <a:lstStyle/>
                    <a:p>
                      <a:pPr algn="ctr"/>
                      <a:r>
                        <a:rPr lang="en-GB" sz="1800" dirty="0"/>
                        <a:t>80K users in Service</a:t>
                      </a:r>
                    </a:p>
                  </a:txBody>
                  <a:tcPr/>
                </a:tc>
                <a:tc hMerge="1">
                  <a:txBody>
                    <a:bodyPr/>
                    <a:lstStyle/>
                    <a:p>
                      <a:endParaRPr lang="en-GB" dirty="0"/>
                    </a:p>
                  </a:txBody>
                  <a:tcPr/>
                </a:tc>
                <a:extLst>
                  <a:ext uri="{0D108BD9-81ED-4DB2-BD59-A6C34878D82A}">
                    <a16:rowId xmlns:a16="http://schemas.microsoft.com/office/drawing/2014/main" val="2307583643"/>
                  </a:ext>
                </a:extLst>
              </a:tr>
              <a:tr h="370840">
                <a:tc>
                  <a:txBody>
                    <a:bodyPr/>
                    <a:lstStyle/>
                    <a:p>
                      <a:pPr marL="0" algn="l" defTabSz="1088558" rtl="0" eaLnBrk="1" latinLnBrk="0" hangingPunct="1"/>
                      <a:r>
                        <a:rPr lang="en-GB" sz="1600" kern="1200" dirty="0">
                          <a:solidFill>
                            <a:schemeClr val="dk1"/>
                          </a:solidFill>
                          <a:latin typeface="+mn-lt"/>
                          <a:ea typeface="+mn-ea"/>
                          <a:cs typeface="+mn-cs"/>
                        </a:rPr>
                        <a:t>Single request:</a:t>
                      </a:r>
                    </a:p>
                  </a:txBody>
                  <a:tcPr/>
                </a:tc>
                <a:tc>
                  <a:txBody>
                    <a:bodyPr/>
                    <a:lstStyle/>
                    <a:p>
                      <a:pPr algn="ctr"/>
                      <a:r>
                        <a:rPr lang="en-GB" sz="1600" dirty="0"/>
                        <a:t>Time</a:t>
                      </a:r>
                    </a:p>
                  </a:txBody>
                  <a:tcPr/>
                </a:tc>
                <a:tc>
                  <a:txBody>
                    <a:bodyPr/>
                    <a:lstStyle/>
                    <a:p>
                      <a:pPr algn="ctr"/>
                      <a:r>
                        <a:rPr lang="en-GB" sz="1600" dirty="0"/>
                        <a:t>Throughput</a:t>
                      </a:r>
                    </a:p>
                  </a:txBody>
                  <a:tcPr/>
                </a:tc>
                <a:tc>
                  <a:txBody>
                    <a:bodyPr/>
                    <a:lstStyle/>
                    <a:p>
                      <a:pPr algn="ctr"/>
                      <a:r>
                        <a:rPr lang="en-GB" sz="1600" dirty="0"/>
                        <a:t>Time</a:t>
                      </a:r>
                    </a:p>
                  </a:txBody>
                  <a:tcPr/>
                </a:tc>
                <a:tc>
                  <a:txBody>
                    <a:bodyPr/>
                    <a:lstStyle/>
                    <a:p>
                      <a:pPr algn="ctr"/>
                      <a:r>
                        <a:rPr lang="en-GB" sz="1600" dirty="0"/>
                        <a:t>Throughput</a:t>
                      </a:r>
                    </a:p>
                  </a:txBody>
                  <a:tcPr/>
                </a:tc>
                <a:extLst>
                  <a:ext uri="{0D108BD9-81ED-4DB2-BD59-A6C34878D82A}">
                    <a16:rowId xmlns:a16="http://schemas.microsoft.com/office/drawing/2014/main" val="2081651329"/>
                  </a:ext>
                </a:extLst>
              </a:tr>
              <a:tr h="370840">
                <a:tc>
                  <a:txBody>
                    <a:bodyPr/>
                    <a:lstStyle/>
                    <a:p>
                      <a:r>
                        <a:rPr lang="en-GB" sz="1400" dirty="0"/>
                        <a:t>PUT – adding 500 members into an empty team</a:t>
                      </a:r>
                    </a:p>
                  </a:txBody>
                  <a:tcPr/>
                </a:tc>
                <a:tc>
                  <a:txBody>
                    <a:bodyPr/>
                    <a:lstStyle/>
                    <a:p>
                      <a:pPr algn="ctr"/>
                      <a:r>
                        <a:rPr lang="en-GB" sz="1400" dirty="0"/>
                        <a:t>11.45 sec to 12.15 sec</a:t>
                      </a:r>
                    </a:p>
                  </a:txBody>
                  <a:tcPr/>
                </a:tc>
                <a:tc>
                  <a:txBody>
                    <a:bodyPr/>
                    <a:lstStyle/>
                    <a:p>
                      <a:pPr algn="ctr"/>
                      <a:r>
                        <a:rPr lang="en-GB" sz="1400" dirty="0"/>
                        <a:t>41 users / sec</a:t>
                      </a:r>
                    </a:p>
                  </a:txBody>
                  <a:tcPr/>
                </a:tc>
                <a:tc>
                  <a:txBody>
                    <a:bodyPr/>
                    <a:lstStyle/>
                    <a:p>
                      <a:pPr algn="ctr"/>
                      <a:r>
                        <a:rPr lang="en-GB" sz="1400" dirty="0"/>
                        <a:t>25.08 sec to 26.65 sec</a:t>
                      </a:r>
                    </a:p>
                  </a:txBody>
                  <a:tcPr/>
                </a:tc>
                <a:tc>
                  <a:txBody>
                    <a:bodyPr/>
                    <a:lstStyle/>
                    <a:p>
                      <a:pPr algn="ctr"/>
                      <a:r>
                        <a:rPr lang="en-GB" sz="1400" dirty="0"/>
                        <a:t>20 users / sec</a:t>
                      </a:r>
                    </a:p>
                  </a:txBody>
                  <a:tcPr/>
                </a:tc>
                <a:extLst>
                  <a:ext uri="{0D108BD9-81ED-4DB2-BD59-A6C34878D82A}">
                    <a16:rowId xmlns:a16="http://schemas.microsoft.com/office/drawing/2014/main" val="1626007369"/>
                  </a:ext>
                </a:extLst>
              </a:tr>
              <a:tr h="37084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PUT – adding 500 members into a team of 20,000</a:t>
                      </a:r>
                    </a:p>
                  </a:txBody>
                  <a:tcPr/>
                </a:tc>
                <a:tc gridSpan="2">
                  <a:txBody>
                    <a:bodyPr/>
                    <a:lstStyle/>
                    <a:p>
                      <a:pPr algn="ctr"/>
                      <a:r>
                        <a:rPr lang="en-GB" sz="1400" dirty="0"/>
                        <a:t>n/a</a:t>
                      </a:r>
                    </a:p>
                  </a:txBody>
                  <a:tcPr/>
                </a:tc>
                <a:tc hMerge="1">
                  <a:txBody>
                    <a:bodyPr/>
                    <a:lstStyle/>
                    <a:p>
                      <a:pPr algn="ctr"/>
                      <a:endParaRPr lang="en-GB" sz="1400" dirty="0"/>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dirty="0"/>
                        <a:t>70.6 sec</a:t>
                      </a:r>
                    </a:p>
                  </a:txBody>
                  <a:tcPr/>
                </a:tc>
                <a:tc>
                  <a:txBody>
                    <a:bodyPr/>
                    <a:lstStyle/>
                    <a:p>
                      <a:pPr algn="ctr"/>
                      <a:r>
                        <a:rPr lang="en-GB" sz="1400" dirty="0"/>
                        <a:t>8.2 users / sec (*)</a:t>
                      </a:r>
                    </a:p>
                  </a:txBody>
                  <a:tcPr/>
                </a:tc>
                <a:extLst>
                  <a:ext uri="{0D108BD9-81ED-4DB2-BD59-A6C34878D82A}">
                    <a16:rowId xmlns:a16="http://schemas.microsoft.com/office/drawing/2014/main" val="3177891220"/>
                  </a:ext>
                </a:extLst>
              </a:tr>
              <a:tr h="370840">
                <a:tc>
                  <a:txBody>
                    <a:bodyPr/>
                    <a:lstStyle/>
                    <a:p>
                      <a:r>
                        <a:rPr lang="en-GB" sz="1400" dirty="0"/>
                        <a:t>PUT – adding 1 member into a team (of average 250 users)</a:t>
                      </a:r>
                    </a:p>
                    <a:p>
                      <a:r>
                        <a:rPr lang="en-GB" sz="1050" dirty="0"/>
                        <a:t>(test was adding 1 user, 500 times, into an empty team resulting in a team of 500 users)</a:t>
                      </a:r>
                    </a:p>
                  </a:txBody>
                  <a:tcPr/>
                </a:tc>
                <a:tc>
                  <a:txBody>
                    <a:bodyPr/>
                    <a:lstStyle/>
                    <a:p>
                      <a:pPr algn="ctr"/>
                      <a:r>
                        <a:rPr lang="en-GB" sz="1400" dirty="0"/>
                        <a:t>1.39 sec</a:t>
                      </a:r>
                    </a:p>
                  </a:txBody>
                  <a:tcPr/>
                </a:tc>
                <a:tc>
                  <a:txBody>
                    <a:bodyPr/>
                    <a:lstStyle/>
                    <a:p>
                      <a:pPr algn="ctr"/>
                      <a:r>
                        <a:rPr lang="en-GB" sz="1400" dirty="0"/>
                        <a:t>0.7 users / sec</a:t>
                      </a:r>
                    </a:p>
                  </a:txBody>
                  <a:tcPr/>
                </a:tc>
                <a:tc>
                  <a:txBody>
                    <a:bodyPr/>
                    <a:lstStyle/>
                    <a:p>
                      <a:pPr algn="ctr"/>
                      <a:r>
                        <a:rPr lang="en-GB" sz="1400" dirty="0"/>
                        <a:t>2.07 s</a:t>
                      </a:r>
                    </a:p>
                  </a:txBody>
                  <a:tcPr/>
                </a:tc>
                <a:tc>
                  <a:txBody>
                    <a:bodyPr/>
                    <a:lstStyle/>
                    <a:p>
                      <a:pPr algn="ctr"/>
                      <a:r>
                        <a:rPr lang="en-GB" sz="1400" dirty="0"/>
                        <a:t>0.5 users /sec</a:t>
                      </a:r>
                    </a:p>
                  </a:txBody>
                  <a:tcPr/>
                </a:tc>
                <a:extLst>
                  <a:ext uri="{0D108BD9-81ED-4DB2-BD59-A6C34878D82A}">
                    <a16:rowId xmlns:a16="http://schemas.microsoft.com/office/drawing/2014/main" val="2337840174"/>
                  </a:ext>
                </a:extLst>
              </a:tr>
            </a:tbl>
          </a:graphicData>
        </a:graphic>
      </p:graphicFrame>
      <p:pic>
        <p:nvPicPr>
          <p:cNvPr id="7" name="Picture 6">
            <a:extLst>
              <a:ext uri="{FF2B5EF4-FFF2-40B4-BE49-F238E27FC236}">
                <a16:creationId xmlns:a16="http://schemas.microsoft.com/office/drawing/2014/main" id="{8AC13B0B-6EAD-4881-A690-111FBDEC0829}"/>
              </a:ext>
            </a:extLst>
          </p:cNvPr>
          <p:cNvPicPr>
            <a:picLocks noChangeAspect="1"/>
          </p:cNvPicPr>
          <p:nvPr/>
        </p:nvPicPr>
        <p:blipFill>
          <a:blip r:embed="rId3"/>
          <a:stretch>
            <a:fillRect/>
          </a:stretch>
        </p:blipFill>
        <p:spPr>
          <a:xfrm>
            <a:off x="10296332" y="390533"/>
            <a:ext cx="1276350" cy="158115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D66FFC6-46B0-4904-ADF4-F679F883A782}"/>
              </a:ext>
            </a:extLst>
          </p:cNvPr>
          <p:cNvPicPr>
            <a:picLocks noChangeAspect="1"/>
          </p:cNvPicPr>
          <p:nvPr/>
        </p:nvPicPr>
        <p:blipFill>
          <a:blip r:embed="rId4"/>
          <a:stretch>
            <a:fillRect/>
          </a:stretch>
        </p:blipFill>
        <p:spPr>
          <a:xfrm>
            <a:off x="7592165" y="895358"/>
            <a:ext cx="2428875" cy="571500"/>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C4228BC4-09D1-44B8-862C-B97063C501FE}"/>
              </a:ext>
            </a:extLst>
          </p:cNvPr>
          <p:cNvPicPr>
            <a:picLocks noChangeAspect="1"/>
          </p:cNvPicPr>
          <p:nvPr/>
        </p:nvPicPr>
        <p:blipFill>
          <a:blip r:embed="rId5"/>
          <a:stretch>
            <a:fillRect/>
          </a:stretch>
        </p:blipFill>
        <p:spPr>
          <a:xfrm>
            <a:off x="11481369" y="513657"/>
            <a:ext cx="671189" cy="953201"/>
          </a:xfrm>
          <a:prstGeom prst="rect">
            <a:avLst/>
          </a:prstGeom>
          <a:ln>
            <a:noFill/>
          </a:ln>
          <a:effectLst>
            <a:outerShdw blurRad="292100" dist="139700" dir="2700000" algn="tl" rotWithShape="0">
              <a:srgbClr val="333333">
                <a:alpha val="65000"/>
              </a:srgbClr>
            </a:outerShdw>
          </a:effectLst>
        </p:spPr>
      </p:pic>
      <p:sp>
        <p:nvSpPr>
          <p:cNvPr id="8" name="Text Placeholder">
            <a:extLst>
              <a:ext uri="{FF2B5EF4-FFF2-40B4-BE49-F238E27FC236}">
                <a16:creationId xmlns:a16="http://schemas.microsoft.com/office/drawing/2014/main" id="{3F73F9DA-442A-4C9D-A22F-8A2C35C090FE}"/>
              </a:ext>
            </a:extLst>
          </p:cNvPr>
          <p:cNvSpPr txBox="1">
            <a:spLocks/>
          </p:cNvSpPr>
          <p:nvPr/>
        </p:nvSpPr>
        <p:spPr bwMode="black">
          <a:xfrm>
            <a:off x="6462346" y="4084027"/>
            <a:ext cx="5228131" cy="238344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400" dirty="0"/>
              <a:t>Scales</a:t>
            </a:r>
          </a:p>
          <a:p>
            <a:pPr lvl="2"/>
            <a:r>
              <a:rPr lang="en-GB" sz="1400" dirty="0"/>
              <a:t>For adding/removing members (users) – linearly</a:t>
            </a:r>
          </a:p>
          <a:p>
            <a:pPr lvl="1"/>
            <a:r>
              <a:rPr lang="en-GB" sz="1400" dirty="0"/>
              <a:t>Notes</a:t>
            </a:r>
          </a:p>
          <a:p>
            <a:pPr lvl="2"/>
            <a:r>
              <a:rPr lang="en-GB" sz="1400" dirty="0"/>
              <a:t>Removing members is about 15% to 20% quicker compared to adding members</a:t>
            </a:r>
          </a:p>
          <a:p>
            <a:pPr lvl="2"/>
            <a:r>
              <a:rPr lang="en-GB" sz="1400" dirty="0"/>
              <a:t>Adding/removing members isn’t influenced by the number of roles the team is a member of</a:t>
            </a:r>
          </a:p>
          <a:p>
            <a:pPr lvl="2"/>
            <a:r>
              <a:rPr lang="en-GB" sz="1400" dirty="0"/>
              <a:t>Maximum team size is 32767 members</a:t>
            </a:r>
          </a:p>
        </p:txBody>
      </p:sp>
    </p:spTree>
    <p:extLst>
      <p:ext uri="{BB962C8B-B14F-4D97-AF65-F5344CB8AC3E}">
        <p14:creationId xmlns:p14="http://schemas.microsoft.com/office/powerpoint/2010/main" val="15604287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2" y="5062919"/>
            <a:ext cx="10671021" cy="1404548"/>
          </a:xfrm>
        </p:spPr>
        <p:txBody>
          <a:bodyPr>
            <a:normAutofit fontScale="92500" lnSpcReduction="10000"/>
          </a:bodyPr>
          <a:lstStyle/>
          <a:p>
            <a:pPr lvl="1"/>
            <a:r>
              <a:rPr lang="en-GB" dirty="0"/>
              <a:t>Throughput of an SAP Analytics Cloud service with </a:t>
            </a:r>
            <a:r>
              <a:rPr lang="en-GB" u="sng" dirty="0"/>
              <a:t>80,000</a:t>
            </a:r>
            <a:r>
              <a:rPr lang="en-GB" dirty="0"/>
              <a:t> users registered:</a:t>
            </a:r>
          </a:p>
          <a:p>
            <a:pPr lvl="2"/>
            <a:r>
              <a:rPr lang="en-GB" dirty="0"/>
              <a:t>A linear throughput is observed as 32,767 users are added into an empty team in 14 ‘chunks’ (14 PUT’s)</a:t>
            </a:r>
          </a:p>
          <a:p>
            <a:pPr lvl="2"/>
            <a:r>
              <a:rPr lang="en-GB" dirty="0"/>
              <a:t>Starts with over 20 users / second, reduces to 6.7 users / second</a:t>
            </a:r>
          </a:p>
          <a:p>
            <a:pPr lvl="2"/>
            <a:r>
              <a:rPr lang="en-GB" dirty="0"/>
              <a:t>These are the maximum throughput times, since the largest chunk size was used on each request</a:t>
            </a:r>
          </a:p>
          <a:p>
            <a:pPr lvl="2"/>
            <a:r>
              <a:rPr lang="en-GB" dirty="0"/>
              <a:t>Chunk size reduces as team size increases to ensure the request stays under the 5 minute timeout</a:t>
            </a:r>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PUT /Groups/{id} (update team members)</a:t>
            </a:r>
            <a:endParaRPr lang="en-GB" sz="2000" b="0" dirty="0"/>
          </a:p>
        </p:txBody>
      </p:sp>
      <p:pic>
        <p:nvPicPr>
          <p:cNvPr id="7" name="Picture 6">
            <a:extLst>
              <a:ext uri="{FF2B5EF4-FFF2-40B4-BE49-F238E27FC236}">
                <a16:creationId xmlns:a16="http://schemas.microsoft.com/office/drawing/2014/main" id="{8AC13B0B-6EAD-4881-A690-111FBDEC0829}"/>
              </a:ext>
            </a:extLst>
          </p:cNvPr>
          <p:cNvPicPr>
            <a:picLocks noChangeAspect="1"/>
          </p:cNvPicPr>
          <p:nvPr/>
        </p:nvPicPr>
        <p:blipFill>
          <a:blip r:embed="rId3"/>
          <a:stretch>
            <a:fillRect/>
          </a:stretch>
        </p:blipFill>
        <p:spPr>
          <a:xfrm>
            <a:off x="10296332" y="390533"/>
            <a:ext cx="1276350" cy="158115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D66FFC6-46B0-4904-ADF4-F679F883A782}"/>
              </a:ext>
            </a:extLst>
          </p:cNvPr>
          <p:cNvPicPr>
            <a:picLocks noChangeAspect="1"/>
          </p:cNvPicPr>
          <p:nvPr/>
        </p:nvPicPr>
        <p:blipFill>
          <a:blip r:embed="rId4"/>
          <a:stretch>
            <a:fillRect/>
          </a:stretch>
        </p:blipFill>
        <p:spPr>
          <a:xfrm>
            <a:off x="7592165" y="895358"/>
            <a:ext cx="2428875" cy="57150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7F83243B-E423-4A8C-B3CD-80557CE021A5}"/>
              </a:ext>
            </a:extLst>
          </p:cNvPr>
          <p:cNvPicPr>
            <a:picLocks noChangeAspect="1"/>
          </p:cNvPicPr>
          <p:nvPr/>
        </p:nvPicPr>
        <p:blipFill>
          <a:blip r:embed="rId5"/>
          <a:stretch>
            <a:fillRect/>
          </a:stretch>
        </p:blipFill>
        <p:spPr>
          <a:xfrm>
            <a:off x="6734529" y="1751845"/>
            <a:ext cx="4955948" cy="3181763"/>
          </a:xfrm>
          <a:prstGeom prst="rect">
            <a:avLst/>
          </a:prstGeom>
        </p:spPr>
      </p:pic>
      <p:graphicFrame>
        <p:nvGraphicFramePr>
          <p:cNvPr id="8" name="Chart 7">
            <a:extLst>
              <a:ext uri="{FF2B5EF4-FFF2-40B4-BE49-F238E27FC236}">
                <a16:creationId xmlns:a16="http://schemas.microsoft.com/office/drawing/2014/main" id="{8A382FBF-3338-4F13-A9B2-77002D05EBF6}"/>
              </a:ext>
            </a:extLst>
          </p:cNvPr>
          <p:cNvGraphicFramePr>
            <a:graphicFrameLocks/>
          </p:cNvGraphicFramePr>
          <p:nvPr>
            <p:extLst>
              <p:ext uri="{D42A27DB-BD31-4B8C-83A1-F6EECF244321}">
                <p14:modId xmlns:p14="http://schemas.microsoft.com/office/powerpoint/2010/main" val="775923646"/>
              </p:ext>
            </p:extLst>
          </p:nvPr>
        </p:nvGraphicFramePr>
        <p:xfrm>
          <a:off x="784028" y="1181108"/>
          <a:ext cx="5675209" cy="3768344"/>
        </p:xfrm>
        <a:graphic>
          <a:graphicData uri="http://schemas.openxmlformats.org/drawingml/2006/chart">
            <c:chart xmlns:c="http://schemas.openxmlformats.org/drawingml/2006/chart" xmlns:r="http://schemas.openxmlformats.org/officeDocument/2006/relationships" r:id="rId6"/>
          </a:graphicData>
        </a:graphic>
      </p:graphicFrame>
      <p:pic>
        <p:nvPicPr>
          <p:cNvPr id="10" name="Picture 9">
            <a:extLst>
              <a:ext uri="{FF2B5EF4-FFF2-40B4-BE49-F238E27FC236}">
                <a16:creationId xmlns:a16="http://schemas.microsoft.com/office/drawing/2014/main" id="{EBFA62FF-1AF2-4EA7-86A8-9ED994AE0F82}"/>
              </a:ext>
            </a:extLst>
          </p:cNvPr>
          <p:cNvPicPr>
            <a:picLocks noChangeAspect="1"/>
          </p:cNvPicPr>
          <p:nvPr/>
        </p:nvPicPr>
        <p:blipFill>
          <a:blip r:embed="rId7"/>
          <a:stretch>
            <a:fillRect/>
          </a:stretch>
        </p:blipFill>
        <p:spPr>
          <a:xfrm>
            <a:off x="11481369" y="513657"/>
            <a:ext cx="671189" cy="9532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352435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255222" y="4719799"/>
            <a:ext cx="7517178" cy="1937201"/>
          </a:xfrm>
        </p:spPr>
        <p:txBody>
          <a:bodyPr>
            <a:normAutofit fontScale="77500" lnSpcReduction="20000"/>
          </a:bodyPr>
          <a:lstStyle/>
          <a:p>
            <a:pPr lvl="1"/>
            <a:r>
              <a:rPr lang="en-GB" dirty="0"/>
              <a:t>Influenced by </a:t>
            </a:r>
          </a:p>
          <a:p>
            <a:pPr lvl="2"/>
            <a:r>
              <a:rPr lang="en-GB" dirty="0"/>
              <a:t># users registered in the SAP Analytics Cloud Service</a:t>
            </a:r>
          </a:p>
          <a:p>
            <a:pPr lvl="2"/>
            <a:r>
              <a:rPr lang="en-GB" dirty="0"/>
              <a:t># users already in the team</a:t>
            </a:r>
          </a:p>
          <a:p>
            <a:pPr lvl="2"/>
            <a:r>
              <a:rPr lang="en-GB" dirty="0"/>
              <a:t># roles being added or removed compared to the previous team definition</a:t>
            </a:r>
          </a:p>
          <a:p>
            <a:pPr lvl="2"/>
            <a:r>
              <a:rPr lang="en-GB" dirty="0"/>
              <a:t>The greater the ‘chunk size’ the greater the throughput – (1) has chunk size of 1 </a:t>
            </a:r>
          </a:p>
          <a:p>
            <a:pPr lvl="2"/>
            <a:r>
              <a:rPr lang="en-GB" dirty="0"/>
              <a:t>Throughput remains roughly constant as the members and roles increase, though it tends to fluctuate more compared to updating members</a:t>
            </a:r>
          </a:p>
          <a:p>
            <a:pPr lvl="2"/>
            <a:r>
              <a:rPr lang="en-GB" dirty="0"/>
              <a:t>For an SAP Analytics Cloud Service with 80K users, the average maximum throughput is ~46 users/role/sec. For small populations the rate will be greater ~70 users/role/sec</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PUT /Groups/{id} (update team roles)</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3509988845"/>
              </p:ext>
            </p:extLst>
          </p:nvPr>
        </p:nvGraphicFramePr>
        <p:xfrm>
          <a:off x="618297" y="1663119"/>
          <a:ext cx="11321656" cy="2457600"/>
        </p:xfrm>
        <a:graphic>
          <a:graphicData uri="http://schemas.openxmlformats.org/drawingml/2006/table">
            <a:tbl>
              <a:tblPr firstRow="1" bandRow="1">
                <a:tableStyleId>{3C2FFA5D-87B4-456A-9821-1D502468CF0F}</a:tableStyleId>
              </a:tblPr>
              <a:tblGrid>
                <a:gridCol w="4780180">
                  <a:extLst>
                    <a:ext uri="{9D8B030D-6E8A-4147-A177-3AD203B41FA5}">
                      <a16:colId xmlns:a16="http://schemas.microsoft.com/office/drawing/2014/main" val="1587272172"/>
                    </a:ext>
                  </a:extLst>
                </a:gridCol>
                <a:gridCol w="1116623">
                  <a:extLst>
                    <a:ext uri="{9D8B030D-6E8A-4147-A177-3AD203B41FA5}">
                      <a16:colId xmlns:a16="http://schemas.microsoft.com/office/drawing/2014/main" val="871057426"/>
                    </a:ext>
                  </a:extLst>
                </a:gridCol>
                <a:gridCol w="2145321">
                  <a:extLst>
                    <a:ext uri="{9D8B030D-6E8A-4147-A177-3AD203B41FA5}">
                      <a16:colId xmlns:a16="http://schemas.microsoft.com/office/drawing/2014/main" val="1438668114"/>
                    </a:ext>
                  </a:extLst>
                </a:gridCol>
                <a:gridCol w="1310056">
                  <a:extLst>
                    <a:ext uri="{9D8B030D-6E8A-4147-A177-3AD203B41FA5}">
                      <a16:colId xmlns:a16="http://schemas.microsoft.com/office/drawing/2014/main" val="2108948420"/>
                    </a:ext>
                  </a:extLst>
                </a:gridCol>
                <a:gridCol w="1969476">
                  <a:extLst>
                    <a:ext uri="{9D8B030D-6E8A-4147-A177-3AD203B41FA5}">
                      <a16:colId xmlns:a16="http://schemas.microsoft.com/office/drawing/2014/main" val="244457672"/>
                    </a:ext>
                  </a:extLst>
                </a:gridCol>
              </a:tblGrid>
              <a:tr h="370840">
                <a:tc>
                  <a:txBody>
                    <a:bodyPr/>
                    <a:lstStyle/>
                    <a:p>
                      <a:r>
                        <a:rPr lang="en-GB" sz="2000" kern="900" dirty="0"/>
                        <a:t>Updating ‘roles’</a:t>
                      </a:r>
                    </a:p>
                  </a:txBody>
                  <a:tcPr marR="0" marT="36000"/>
                </a:tc>
                <a:tc gridSpan="2">
                  <a:txBody>
                    <a:bodyPr/>
                    <a:lstStyle/>
                    <a:p>
                      <a:pPr algn="ctr"/>
                      <a:r>
                        <a:rPr lang="en-GB" sz="1800" kern="900" dirty="0"/>
                        <a:t>500 users in Service</a:t>
                      </a:r>
                    </a:p>
                  </a:txBody>
                  <a:tcPr marR="0" marT="36000"/>
                </a:tc>
                <a:tc hMerge="1">
                  <a:txBody>
                    <a:bodyPr/>
                    <a:lstStyle/>
                    <a:p>
                      <a:endParaRPr lang="en-GB" dirty="0"/>
                    </a:p>
                  </a:txBody>
                  <a:tcPr/>
                </a:tc>
                <a:tc gridSpan="2">
                  <a:txBody>
                    <a:bodyPr/>
                    <a:lstStyle/>
                    <a:p>
                      <a:pPr algn="ctr"/>
                      <a:r>
                        <a:rPr lang="en-GB" sz="1800" kern="900" dirty="0"/>
                        <a:t>80K users in Service</a:t>
                      </a:r>
                    </a:p>
                  </a:txBody>
                  <a:tcPr marR="0" marT="36000"/>
                </a:tc>
                <a:tc hMerge="1">
                  <a:txBody>
                    <a:bodyPr/>
                    <a:lstStyle/>
                    <a:p>
                      <a:endParaRPr lang="en-GB" dirty="0"/>
                    </a:p>
                  </a:txBody>
                  <a:tcPr/>
                </a:tc>
                <a:extLst>
                  <a:ext uri="{0D108BD9-81ED-4DB2-BD59-A6C34878D82A}">
                    <a16:rowId xmlns:a16="http://schemas.microsoft.com/office/drawing/2014/main" val="2307583643"/>
                  </a:ext>
                </a:extLst>
              </a:tr>
              <a:tr h="279735">
                <a:tc>
                  <a:txBody>
                    <a:bodyPr/>
                    <a:lstStyle/>
                    <a:p>
                      <a:pPr marL="0" algn="l" defTabSz="1088558" rtl="0" eaLnBrk="1" latinLnBrk="0" hangingPunct="1"/>
                      <a:r>
                        <a:rPr lang="en-GB" sz="1600" kern="500" dirty="0">
                          <a:solidFill>
                            <a:schemeClr val="dk1"/>
                          </a:solidFill>
                          <a:latin typeface="+mn-lt"/>
                          <a:ea typeface="+mn-ea"/>
                          <a:cs typeface="+mn-cs"/>
                        </a:rPr>
                        <a:t>Single request:</a:t>
                      </a:r>
                    </a:p>
                  </a:txBody>
                  <a:tcPr marR="0" marT="36000"/>
                </a:tc>
                <a:tc>
                  <a:txBody>
                    <a:bodyPr/>
                    <a:lstStyle/>
                    <a:p>
                      <a:pPr algn="ctr"/>
                      <a:r>
                        <a:rPr lang="en-GB" sz="1600" kern="500" dirty="0"/>
                        <a:t>Time</a:t>
                      </a:r>
                    </a:p>
                  </a:txBody>
                  <a:tcPr marR="0" marT="36000"/>
                </a:tc>
                <a:tc>
                  <a:txBody>
                    <a:bodyPr/>
                    <a:lstStyle/>
                    <a:p>
                      <a:pPr algn="ctr"/>
                      <a:r>
                        <a:rPr lang="en-GB" sz="1600" kern="500" dirty="0"/>
                        <a:t>Throughput</a:t>
                      </a:r>
                    </a:p>
                  </a:txBody>
                  <a:tcPr marR="0" marT="36000"/>
                </a:tc>
                <a:tc>
                  <a:txBody>
                    <a:bodyPr/>
                    <a:lstStyle/>
                    <a:p>
                      <a:pPr algn="ctr"/>
                      <a:r>
                        <a:rPr lang="en-GB" sz="1600" kern="500" dirty="0"/>
                        <a:t>Time</a:t>
                      </a:r>
                    </a:p>
                  </a:txBody>
                  <a:tcPr marR="0" marT="36000"/>
                </a:tc>
                <a:tc>
                  <a:txBody>
                    <a:bodyPr/>
                    <a:lstStyle/>
                    <a:p>
                      <a:pPr algn="ctr"/>
                      <a:r>
                        <a:rPr lang="en-GB" sz="1600" kern="500" dirty="0"/>
                        <a:t>Throughput</a:t>
                      </a:r>
                    </a:p>
                  </a:txBody>
                  <a:tcPr marR="0" marT="36000"/>
                </a:tc>
                <a:extLst>
                  <a:ext uri="{0D108BD9-81ED-4DB2-BD59-A6C34878D82A}">
                    <a16:rowId xmlns:a16="http://schemas.microsoft.com/office/drawing/2014/main" val="2081651329"/>
                  </a:ext>
                </a:extLst>
              </a:tr>
              <a:tr h="226736">
                <a:tc>
                  <a:txBody>
                    <a:bodyPr/>
                    <a:lstStyle/>
                    <a:p>
                      <a:r>
                        <a:rPr lang="en-GB" sz="1400" u="none" strike="noStrike" kern="500" dirty="0"/>
                        <a:t>PUT – adding 1 roles into an empty team (1)</a:t>
                      </a:r>
                    </a:p>
                  </a:txBody>
                  <a:tcPr marL="108000" marR="0" marT="36000" marB="0"/>
                </a:tc>
                <a:tc>
                  <a:txBody>
                    <a:bodyPr/>
                    <a:lstStyle/>
                    <a:p>
                      <a:pPr algn="ctr"/>
                      <a:r>
                        <a:rPr lang="en-GB" sz="1400" u="none" strike="noStrike" kern="500" dirty="0"/>
                        <a:t>1.14 sec</a:t>
                      </a:r>
                    </a:p>
                  </a:txBody>
                  <a:tcPr marL="108000" marR="0" marT="36000" marB="0"/>
                </a:tc>
                <a:tc>
                  <a:txBody>
                    <a:bodyPr/>
                    <a:lstStyle/>
                    <a:p>
                      <a:pPr algn="ctr"/>
                      <a:r>
                        <a:rPr lang="en-GB" sz="1400" u="none" strike="noStrike" kern="500" dirty="0"/>
                        <a:t>0.88 roles / sec</a:t>
                      </a:r>
                    </a:p>
                  </a:txBody>
                  <a:tcPr marL="108000" marR="0" marT="36000" marB="0"/>
                </a:tc>
                <a:tc>
                  <a:txBody>
                    <a:bodyPr/>
                    <a:lstStyle/>
                    <a:p>
                      <a:pPr algn="ctr"/>
                      <a:r>
                        <a:rPr lang="en-GB" sz="1400" u="none" strike="noStrike" kern="500" dirty="0"/>
                        <a:t>4.1 sec</a:t>
                      </a:r>
                    </a:p>
                  </a:txBody>
                  <a:tcPr marL="108000" marR="0" marT="36000" marB="0"/>
                </a:tc>
                <a:tc>
                  <a:txBody>
                    <a:bodyPr/>
                    <a:lstStyle/>
                    <a:p>
                      <a:pPr algn="ctr"/>
                      <a:r>
                        <a:rPr lang="en-GB" sz="1400" u="none" strike="noStrike" kern="500" dirty="0"/>
                        <a:t>0.24 roles / sec</a:t>
                      </a:r>
                    </a:p>
                  </a:txBody>
                  <a:tcPr marL="108000" marR="0" marT="36000" marB="0"/>
                </a:tc>
                <a:extLst>
                  <a:ext uri="{0D108BD9-81ED-4DB2-BD59-A6C34878D82A}">
                    <a16:rowId xmlns:a16="http://schemas.microsoft.com/office/drawing/2014/main" val="1626007369"/>
                  </a:ext>
                </a:extLst>
              </a:tr>
              <a:tr h="223561">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500" cap="none" spc="0" normalizeH="0" baseline="0" noProof="0" dirty="0">
                          <a:ln>
                            <a:noFill/>
                          </a:ln>
                          <a:solidFill>
                            <a:srgbClr val="000000"/>
                          </a:solidFill>
                          <a:effectLst/>
                          <a:uLnTx/>
                          <a:uFillTx/>
                          <a:latin typeface="+mn-lt"/>
                          <a:ea typeface="+mn-ea"/>
                          <a:cs typeface="+mn-cs"/>
                        </a:rPr>
                        <a:t>PUT – </a:t>
                      </a:r>
                      <a:r>
                        <a:rPr lang="en-GB" sz="1400" kern="500" dirty="0"/>
                        <a:t>adding 10 roles into an empty team</a:t>
                      </a:r>
                      <a:endParaRPr kumimoji="0" lang="en-GB" sz="1400" b="0" i="0" u="none" strike="noStrike" kern="500" cap="none" spc="0" normalizeH="0" baseline="0" noProof="0" dirty="0">
                        <a:ln>
                          <a:noFill/>
                        </a:ln>
                        <a:solidFill>
                          <a:srgbClr val="000000"/>
                        </a:solidFill>
                        <a:effectLst/>
                        <a:uLnTx/>
                        <a:uFillTx/>
                        <a:latin typeface="+mn-lt"/>
                        <a:ea typeface="+mn-ea"/>
                        <a:cs typeface="+mn-cs"/>
                      </a:endParaRPr>
                    </a:p>
                  </a:txBody>
                  <a:tcPr marL="108000" marR="0" marT="36000" marB="0"/>
                </a:tc>
                <a:tc>
                  <a:txBody>
                    <a:bodyPr/>
                    <a:lstStyle/>
                    <a:p>
                      <a:pPr algn="ctr"/>
                      <a:r>
                        <a:rPr lang="en-GB" sz="1400" kern="500" dirty="0"/>
                        <a:t>2.77 sec</a:t>
                      </a:r>
                    </a:p>
                  </a:txBody>
                  <a:tcPr marL="108000" marR="0" marT="36000" marB="0"/>
                </a:tc>
                <a:tc>
                  <a:txBody>
                    <a:bodyPr/>
                    <a:lstStyle/>
                    <a:p>
                      <a:pPr marL="0" algn="ctr" defTabSz="1088558" rtl="0" eaLnBrk="1" latinLnBrk="0" hangingPunct="1"/>
                      <a:r>
                        <a:rPr lang="en-GB" sz="1400" kern="500" dirty="0">
                          <a:solidFill>
                            <a:schemeClr val="dk1"/>
                          </a:solidFill>
                          <a:latin typeface="+mn-lt"/>
                          <a:ea typeface="+mn-ea"/>
                          <a:cs typeface="+mn-cs"/>
                        </a:rPr>
                        <a:t>3.6 roles / sec</a:t>
                      </a:r>
                    </a:p>
                  </a:txBody>
                  <a:tcPr marL="108000" marR="0" marT="36000" marB="0"/>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kern="500" dirty="0"/>
                        <a:t>27.1 sec</a:t>
                      </a:r>
                    </a:p>
                  </a:txBody>
                  <a:tcPr marL="108000" marR="0" marT="36000" marB="0"/>
                </a:tc>
                <a:tc>
                  <a:txBody>
                    <a:bodyPr/>
                    <a:lstStyle/>
                    <a:p>
                      <a:pPr algn="ctr"/>
                      <a:r>
                        <a:rPr lang="en-GB" sz="1400" kern="500" dirty="0"/>
                        <a:t>2.7 roles / sec</a:t>
                      </a:r>
                    </a:p>
                  </a:txBody>
                  <a:tcPr marL="108000" marR="0" marT="36000" marB="0"/>
                </a:tc>
                <a:extLst>
                  <a:ext uri="{0D108BD9-81ED-4DB2-BD59-A6C34878D82A}">
                    <a16:rowId xmlns:a16="http://schemas.microsoft.com/office/drawing/2014/main" val="3177891220"/>
                  </a:ext>
                </a:extLst>
              </a:tr>
              <a:tr h="211593">
                <a:tc>
                  <a:txBody>
                    <a:bodyPr/>
                    <a:lstStyle/>
                    <a:p>
                      <a:r>
                        <a:rPr lang="en-GB" sz="1400" kern="500" dirty="0"/>
                        <a:t>PUT – adding 20 roles into an empty team</a:t>
                      </a:r>
                      <a:endParaRPr lang="en-GB" sz="1050" kern="500" dirty="0"/>
                    </a:p>
                  </a:txBody>
                  <a:tcPr marL="108000" marR="0" marT="36000" marB="0"/>
                </a:tc>
                <a:tc>
                  <a:txBody>
                    <a:bodyPr/>
                    <a:lstStyle/>
                    <a:p>
                      <a:pPr algn="ctr"/>
                      <a:r>
                        <a:rPr lang="en-GB" sz="1400" kern="500" dirty="0"/>
                        <a:t>3.99 sec</a:t>
                      </a:r>
                    </a:p>
                  </a:txBody>
                  <a:tcPr marL="108000" marR="0" marT="36000" marB="0"/>
                </a:tc>
                <a:tc>
                  <a:txBody>
                    <a:bodyPr/>
                    <a:lstStyle/>
                    <a:p>
                      <a:pPr algn="ctr"/>
                      <a:r>
                        <a:rPr lang="en-GB" sz="1400" kern="500" dirty="0"/>
                        <a:t>5.02 roles / sec</a:t>
                      </a:r>
                    </a:p>
                  </a:txBody>
                  <a:tcPr marL="108000" marR="0" marT="36000" marB="0"/>
                </a:tc>
                <a:tc>
                  <a:txBody>
                    <a:bodyPr/>
                    <a:lstStyle/>
                    <a:p>
                      <a:pPr algn="ctr"/>
                      <a:r>
                        <a:rPr lang="en-GB" sz="1400" kern="500" dirty="0"/>
                        <a:t>53.6 sec</a:t>
                      </a:r>
                    </a:p>
                  </a:txBody>
                  <a:tcPr marL="108000" marR="0" marT="36000" marB="0"/>
                </a:tc>
                <a:tc>
                  <a:txBody>
                    <a:bodyPr/>
                    <a:lstStyle/>
                    <a:p>
                      <a:pPr algn="ctr"/>
                      <a:r>
                        <a:rPr lang="en-GB" sz="1400" kern="500" dirty="0"/>
                        <a:t>2.68 roles / sec</a:t>
                      </a:r>
                    </a:p>
                  </a:txBody>
                  <a:tcPr marL="108000" marR="0" marT="36000" marB="0"/>
                </a:tc>
                <a:extLst>
                  <a:ext uri="{0D108BD9-81ED-4DB2-BD59-A6C34878D82A}">
                    <a16:rowId xmlns:a16="http://schemas.microsoft.com/office/drawing/2014/main" val="2337840174"/>
                  </a:ext>
                </a:extLst>
              </a:tr>
              <a:tr h="164456">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400" kern="500" dirty="0">
                          <a:solidFill>
                            <a:schemeClr val="dk1"/>
                          </a:solidFill>
                          <a:latin typeface="+mn-lt"/>
                          <a:ea typeface="+mn-ea"/>
                          <a:cs typeface="+mn-cs"/>
                        </a:rPr>
                        <a:t>PUT – adding 1 roles into a team with 500 members</a:t>
                      </a:r>
                    </a:p>
                  </a:txBody>
                  <a:tcPr marL="108000" marR="0" marT="36000" marB="0"/>
                </a:tc>
                <a:tc>
                  <a:txBody>
                    <a:bodyPr/>
                    <a:lstStyle/>
                    <a:p>
                      <a:pPr algn="ctr"/>
                      <a:r>
                        <a:rPr lang="en-GB" sz="1400" kern="500" dirty="0"/>
                        <a:t>9.93 sec</a:t>
                      </a:r>
                    </a:p>
                  </a:txBody>
                  <a:tcPr marL="108000" marR="0" marT="36000" marB="0"/>
                </a:tc>
                <a:tc>
                  <a:txBody>
                    <a:bodyPr/>
                    <a:lstStyle/>
                    <a:p>
                      <a:pPr algn="ctr"/>
                      <a:r>
                        <a:rPr lang="en-GB" sz="1400" kern="500" dirty="0"/>
                        <a:t>50.37 users / role / sec</a:t>
                      </a:r>
                    </a:p>
                  </a:txBody>
                  <a:tcPr marL="108000" marR="0" marT="36000" marB="0"/>
                </a:tc>
                <a:tc>
                  <a:txBody>
                    <a:bodyPr/>
                    <a:lstStyle/>
                    <a:p>
                      <a:pPr algn="ctr"/>
                      <a:r>
                        <a:rPr lang="en-GB" sz="1400" kern="500" dirty="0"/>
                        <a:t>47.25 sec</a:t>
                      </a:r>
                    </a:p>
                  </a:txBody>
                  <a:tcPr marL="108000" marR="0" marT="36000" marB="0"/>
                </a:tc>
                <a:tc>
                  <a:txBody>
                    <a:bodyPr/>
                    <a:lstStyle/>
                    <a:p>
                      <a:pPr algn="ctr"/>
                      <a:r>
                        <a:rPr lang="en-GB" sz="1400" kern="500" dirty="0"/>
                        <a:t>10.6 users / role / sec</a:t>
                      </a:r>
                    </a:p>
                  </a:txBody>
                  <a:tcPr marL="108000" marR="0" marT="36000" marB="0"/>
                </a:tc>
                <a:extLst>
                  <a:ext uri="{0D108BD9-81ED-4DB2-BD59-A6C34878D82A}">
                    <a16:rowId xmlns:a16="http://schemas.microsoft.com/office/drawing/2014/main" val="4240362203"/>
                  </a:ext>
                </a:extLst>
              </a:tr>
              <a:tr h="152489">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GB" sz="1400" kern="500" dirty="0">
                          <a:solidFill>
                            <a:schemeClr val="dk1"/>
                          </a:solidFill>
                          <a:latin typeface="+mn-lt"/>
                          <a:ea typeface="+mn-ea"/>
                          <a:cs typeface="+mn-cs"/>
                        </a:rPr>
                        <a:t>PUT – adding 10 roles into a team with 500 members</a:t>
                      </a:r>
                    </a:p>
                  </a:txBody>
                  <a:tcPr marL="108000" marR="0" marT="36000" marB="0"/>
                </a:tc>
                <a:tc>
                  <a:txBody>
                    <a:bodyPr/>
                    <a:lstStyle/>
                    <a:p>
                      <a:pPr algn="ctr"/>
                      <a:r>
                        <a:rPr lang="en-GB" sz="1400" kern="500" dirty="0"/>
                        <a:t>72.86 sec</a:t>
                      </a:r>
                    </a:p>
                  </a:txBody>
                  <a:tcPr marL="108000" marR="0" marT="36000" marB="0"/>
                </a:tc>
                <a:tc>
                  <a:txBody>
                    <a:bodyPr/>
                    <a:lstStyle/>
                    <a:p>
                      <a:pPr algn="ctr"/>
                      <a:r>
                        <a:rPr lang="en-GB" sz="1400" kern="500" dirty="0"/>
                        <a:t>68.63 users / role / sec</a:t>
                      </a:r>
                    </a:p>
                  </a:txBody>
                  <a:tcPr marL="108000" marR="0" marT="36000" marB="0"/>
                </a:tc>
                <a:tc>
                  <a:txBody>
                    <a:bodyPr/>
                    <a:lstStyle/>
                    <a:p>
                      <a:pPr algn="ctr"/>
                      <a:r>
                        <a:rPr lang="en-GB" sz="1400" kern="500" dirty="0"/>
                        <a:t>138.5 sec</a:t>
                      </a:r>
                    </a:p>
                  </a:txBody>
                  <a:tcPr marL="108000" marR="0" marT="36000" marB="0"/>
                </a:tc>
                <a:tc>
                  <a:txBody>
                    <a:bodyPr/>
                    <a:lstStyle/>
                    <a:p>
                      <a:pPr algn="ctr"/>
                      <a:r>
                        <a:rPr lang="en-GB" sz="1400" kern="500" dirty="0"/>
                        <a:t>36.1 users / role / sec</a:t>
                      </a:r>
                    </a:p>
                  </a:txBody>
                  <a:tcPr marL="108000" marR="0" marT="36000" marB="0"/>
                </a:tc>
                <a:extLst>
                  <a:ext uri="{0D108BD9-81ED-4DB2-BD59-A6C34878D82A}">
                    <a16:rowId xmlns:a16="http://schemas.microsoft.com/office/drawing/2014/main" val="3676841417"/>
                  </a:ext>
                </a:extLst>
              </a:tr>
              <a:tr h="140521">
                <a:tc>
                  <a:txBody>
                    <a:bodyPr/>
                    <a:lstStyle/>
                    <a:p>
                      <a:r>
                        <a:rPr lang="en-GB" sz="1400" kern="500" dirty="0"/>
                        <a:t>PUT – adding 1 roles into a team with 1000 members</a:t>
                      </a:r>
                    </a:p>
                  </a:txBody>
                  <a:tcPr marL="108000" marR="0" marT="36000" marB="0"/>
                </a:tc>
                <a:tc>
                  <a:txBody>
                    <a:bodyPr/>
                    <a:lstStyle/>
                    <a:p>
                      <a:pPr algn="ctr"/>
                      <a:r>
                        <a:rPr lang="en-GB" sz="1400" kern="500" dirty="0"/>
                        <a:t>n/a</a:t>
                      </a:r>
                    </a:p>
                  </a:txBody>
                  <a:tcPr marL="108000" marR="0" marT="36000" marB="0"/>
                </a:tc>
                <a:tc>
                  <a:txBody>
                    <a:bodyPr/>
                    <a:lstStyle/>
                    <a:p>
                      <a:pPr algn="ctr"/>
                      <a:r>
                        <a:rPr lang="en-GB" sz="1400" kern="500" dirty="0"/>
                        <a:t>n/a</a:t>
                      </a:r>
                    </a:p>
                  </a:txBody>
                  <a:tcPr marL="108000" marR="0" marT="36000" marB="0"/>
                </a:tc>
                <a:tc>
                  <a:txBody>
                    <a:bodyPr/>
                    <a:lstStyle/>
                    <a:p>
                      <a:pPr algn="ctr"/>
                      <a:r>
                        <a:rPr lang="en-GB" sz="1400" kern="500" dirty="0"/>
                        <a:t>22 sec</a:t>
                      </a:r>
                    </a:p>
                  </a:txBody>
                  <a:tcPr marL="108000" marR="0" marT="36000" marB="0"/>
                </a:tc>
                <a:tc>
                  <a:txBody>
                    <a:bodyPr/>
                    <a:lstStyle/>
                    <a:p>
                      <a:pPr algn="ctr"/>
                      <a:r>
                        <a:rPr lang="en-GB" sz="1400" kern="500" dirty="0"/>
                        <a:t>45.2 users / role / sec</a:t>
                      </a:r>
                    </a:p>
                  </a:txBody>
                  <a:tcPr marL="108000" marR="0" marT="36000" marB="0"/>
                </a:tc>
                <a:extLst>
                  <a:ext uri="{0D108BD9-81ED-4DB2-BD59-A6C34878D82A}">
                    <a16:rowId xmlns:a16="http://schemas.microsoft.com/office/drawing/2014/main" val="3839631086"/>
                  </a:ext>
                </a:extLst>
              </a:tr>
              <a:tr h="171353">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500" cap="none" spc="0" normalizeH="0" baseline="0" noProof="0" dirty="0">
                          <a:ln>
                            <a:noFill/>
                          </a:ln>
                          <a:solidFill>
                            <a:srgbClr val="000000"/>
                          </a:solidFill>
                          <a:effectLst/>
                          <a:uLnTx/>
                          <a:uFillTx/>
                          <a:latin typeface="+mn-lt"/>
                          <a:ea typeface="+mn-ea"/>
                          <a:cs typeface="+mn-cs"/>
                        </a:rPr>
                        <a:t>PUT – </a:t>
                      </a:r>
                      <a:r>
                        <a:rPr lang="en-GB" sz="1400" kern="500" dirty="0"/>
                        <a:t>adding 10 roles into a team with 1000 members</a:t>
                      </a:r>
                      <a:endParaRPr kumimoji="0" lang="en-GB" sz="1400" b="0" i="0" u="none" strike="noStrike" kern="500" cap="none" spc="0" normalizeH="0" baseline="0" noProof="0" dirty="0">
                        <a:ln>
                          <a:noFill/>
                        </a:ln>
                        <a:solidFill>
                          <a:srgbClr val="000000"/>
                        </a:solidFill>
                        <a:effectLst/>
                        <a:uLnTx/>
                        <a:uFillTx/>
                        <a:latin typeface="+mn-lt"/>
                        <a:ea typeface="+mn-ea"/>
                        <a:cs typeface="+mn-cs"/>
                      </a:endParaRPr>
                    </a:p>
                  </a:txBody>
                  <a:tcPr marL="108000" marR="0" marT="36000" marB="0"/>
                </a:tc>
                <a:tc>
                  <a:txBody>
                    <a:bodyPr/>
                    <a:lstStyle/>
                    <a:p>
                      <a:pPr algn="ctr"/>
                      <a:r>
                        <a:rPr lang="en-GB" sz="1400" kern="500" dirty="0"/>
                        <a:t>n/a</a:t>
                      </a:r>
                    </a:p>
                  </a:txBody>
                  <a:tcPr marL="108000" marR="0" marT="36000" marB="0"/>
                </a:tc>
                <a:tc>
                  <a:txBody>
                    <a:bodyPr/>
                    <a:lstStyle/>
                    <a:p>
                      <a:pPr algn="ctr"/>
                      <a:r>
                        <a:rPr lang="en-GB" sz="1400" kern="500" dirty="0"/>
                        <a:t>n/a</a:t>
                      </a:r>
                    </a:p>
                  </a:txBody>
                  <a:tcPr marL="108000" marR="0" marT="36000" marB="0"/>
                </a:tc>
                <a:tc>
                  <a:txBody>
                    <a:bodyPr/>
                    <a:lstStyle/>
                    <a:p>
                      <a:pPr algn="ctr"/>
                      <a:r>
                        <a:rPr lang="en-GB" sz="1400" kern="500" dirty="0"/>
                        <a:t>4 min 2 sec</a:t>
                      </a:r>
                    </a:p>
                  </a:txBody>
                  <a:tcPr marL="108000" marR="0" marT="36000" marB="0"/>
                </a:tc>
                <a:tc>
                  <a:txBody>
                    <a:bodyPr/>
                    <a:lstStyle/>
                    <a:p>
                      <a:pPr algn="ctr"/>
                      <a:r>
                        <a:rPr lang="en-GB" sz="1400" kern="500" dirty="0"/>
                        <a:t>41.3 users / role / sec</a:t>
                      </a:r>
                    </a:p>
                  </a:txBody>
                  <a:tcPr marL="108000" marR="0" marT="36000" marB="0"/>
                </a:tc>
                <a:extLst>
                  <a:ext uri="{0D108BD9-81ED-4DB2-BD59-A6C34878D82A}">
                    <a16:rowId xmlns:a16="http://schemas.microsoft.com/office/drawing/2014/main" val="2341755172"/>
                  </a:ext>
                </a:extLst>
              </a:tr>
            </a:tbl>
          </a:graphicData>
        </a:graphic>
      </p:graphicFrame>
      <p:pic>
        <p:nvPicPr>
          <p:cNvPr id="7" name="Picture 6">
            <a:extLst>
              <a:ext uri="{FF2B5EF4-FFF2-40B4-BE49-F238E27FC236}">
                <a16:creationId xmlns:a16="http://schemas.microsoft.com/office/drawing/2014/main" id="{8AC13B0B-6EAD-4881-A690-111FBDEC0829}"/>
              </a:ext>
            </a:extLst>
          </p:cNvPr>
          <p:cNvPicPr>
            <a:picLocks noChangeAspect="1"/>
          </p:cNvPicPr>
          <p:nvPr/>
        </p:nvPicPr>
        <p:blipFill>
          <a:blip r:embed="rId3"/>
          <a:stretch>
            <a:fillRect/>
          </a:stretch>
        </p:blipFill>
        <p:spPr>
          <a:xfrm>
            <a:off x="10266453" y="51979"/>
            <a:ext cx="1276350" cy="158115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D66FFC6-46B0-4904-ADF4-F679F883A782}"/>
              </a:ext>
            </a:extLst>
          </p:cNvPr>
          <p:cNvPicPr>
            <a:picLocks noChangeAspect="1"/>
          </p:cNvPicPr>
          <p:nvPr/>
        </p:nvPicPr>
        <p:blipFill>
          <a:blip r:embed="rId4"/>
          <a:stretch>
            <a:fillRect/>
          </a:stretch>
        </p:blipFill>
        <p:spPr>
          <a:xfrm>
            <a:off x="7689904" y="413038"/>
            <a:ext cx="2428875" cy="5715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BC97E88-CA24-4E0E-A7C9-EAA5C2C07DA6}"/>
              </a:ext>
            </a:extLst>
          </p:cNvPr>
          <p:cNvPicPr>
            <a:picLocks noChangeAspect="1"/>
          </p:cNvPicPr>
          <p:nvPr/>
        </p:nvPicPr>
        <p:blipFill>
          <a:blip r:embed="rId5"/>
          <a:stretch>
            <a:fillRect/>
          </a:stretch>
        </p:blipFill>
        <p:spPr>
          <a:xfrm>
            <a:off x="11486433" y="272077"/>
            <a:ext cx="653502" cy="977412"/>
          </a:xfrm>
          <a:prstGeom prst="rect">
            <a:avLst/>
          </a:prstGeom>
          <a:ln>
            <a:noFill/>
          </a:ln>
          <a:effectLst>
            <a:outerShdw blurRad="292100" dist="139700" dir="2700000" algn="tl" rotWithShape="0">
              <a:srgbClr val="333333">
                <a:alpha val="65000"/>
              </a:srgbClr>
            </a:outerShdw>
          </a:effectLst>
        </p:spPr>
      </p:pic>
      <p:sp>
        <p:nvSpPr>
          <p:cNvPr id="9" name="Text Placeholder">
            <a:extLst>
              <a:ext uri="{FF2B5EF4-FFF2-40B4-BE49-F238E27FC236}">
                <a16:creationId xmlns:a16="http://schemas.microsoft.com/office/drawing/2014/main" id="{AF27AD1C-BE35-4AE5-8FC5-24020D4695D6}"/>
              </a:ext>
            </a:extLst>
          </p:cNvPr>
          <p:cNvSpPr txBox="1">
            <a:spLocks/>
          </p:cNvSpPr>
          <p:nvPr/>
        </p:nvSpPr>
        <p:spPr bwMode="black">
          <a:xfrm>
            <a:off x="7911101" y="4905250"/>
            <a:ext cx="4028852" cy="1562217"/>
          </a:xfrm>
          <a:prstGeom prst="rect">
            <a:avLst/>
          </a:prstGeom>
        </p:spPr>
        <p:txBody>
          <a:bodyPr vert="horz" lIns="0" tIns="0" rIns="0" bIns="0" rtlCol="0">
            <a:normAutofit fontScale="850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Scales</a:t>
            </a:r>
          </a:p>
          <a:p>
            <a:pPr lvl="2"/>
            <a:r>
              <a:rPr lang="en-GB" dirty="0"/>
              <a:t>For adding/removing roles – linearly</a:t>
            </a:r>
          </a:p>
          <a:p>
            <a:pPr lvl="1"/>
            <a:r>
              <a:rPr lang="en-GB" dirty="0"/>
              <a:t>Notes</a:t>
            </a:r>
          </a:p>
          <a:p>
            <a:pPr lvl="2"/>
            <a:r>
              <a:rPr lang="en-GB" dirty="0"/>
              <a:t>Removing roles is identical as adding roles</a:t>
            </a:r>
          </a:p>
          <a:p>
            <a:pPr lvl="2"/>
            <a:r>
              <a:rPr lang="en-GB" dirty="0"/>
              <a:t>Adding/removing roles isn’t influenced by the number of roles the team is already a member of (unlike adding members)</a:t>
            </a:r>
          </a:p>
        </p:txBody>
      </p:sp>
    </p:spTree>
    <p:extLst>
      <p:ext uri="{BB962C8B-B14F-4D97-AF65-F5344CB8AC3E}">
        <p14:creationId xmlns:p14="http://schemas.microsoft.com/office/powerpoint/2010/main" val="176347578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4053254"/>
            <a:ext cx="11186477" cy="2282745"/>
          </a:xfrm>
        </p:spPr>
        <p:txBody>
          <a:bodyPr>
            <a:normAutofit fontScale="92500" lnSpcReduction="20000"/>
          </a:bodyPr>
          <a:lstStyle/>
          <a:p>
            <a:pPr lvl="1"/>
            <a:r>
              <a:rPr lang="en-GB" dirty="0"/>
              <a:t>Influenced by </a:t>
            </a:r>
          </a:p>
          <a:p>
            <a:pPr lvl="2"/>
            <a:r>
              <a:rPr lang="en-GB" dirty="0"/>
              <a:t># users registered in the SAP Analytics Cloud Service</a:t>
            </a:r>
          </a:p>
          <a:p>
            <a:pPr lvl="2"/>
            <a:r>
              <a:rPr lang="en-GB" dirty="0"/>
              <a:t># of members (users) in the team</a:t>
            </a:r>
          </a:p>
          <a:p>
            <a:pPr lvl="1"/>
            <a:r>
              <a:rPr lang="en-GB" dirty="0"/>
              <a:t>Scales</a:t>
            </a:r>
          </a:p>
          <a:p>
            <a:pPr lvl="2"/>
            <a:r>
              <a:rPr lang="en-GB" dirty="0"/>
              <a:t>Linearly</a:t>
            </a:r>
          </a:p>
          <a:p>
            <a:pPr lvl="1"/>
            <a:r>
              <a:rPr lang="en-GB" dirty="0"/>
              <a:t>Notes</a:t>
            </a:r>
          </a:p>
          <a:p>
            <a:pPr lvl="2"/>
            <a:r>
              <a:rPr lang="en-GB" dirty="0"/>
              <a:t>This deletes only the team, not the members (users) of the team</a:t>
            </a:r>
          </a:p>
          <a:p>
            <a:pPr lvl="2"/>
            <a:r>
              <a:rPr lang="en-GB" dirty="0"/>
              <a:t>It means the users still exist after the team has been deleted</a:t>
            </a:r>
          </a:p>
          <a:p>
            <a:pPr lvl="2"/>
            <a:r>
              <a:rPr lang="en-GB" dirty="0"/>
              <a:t>The team will be removed from any roles it’s a member of</a:t>
            </a:r>
          </a:p>
        </p:txBody>
      </p:sp>
      <p:sp>
        <p:nvSpPr>
          <p:cNvPr id="4" name="Title"/>
          <p:cNvSpPr>
            <a:spLocks noGrp="1"/>
          </p:cNvSpPr>
          <p:nvPr>
            <p:ph type="title"/>
          </p:nvPr>
        </p:nvSpPr>
        <p:spPr>
          <a:xfrm>
            <a:off x="504001" y="504000"/>
            <a:ext cx="11186476" cy="677108"/>
          </a:xfrm>
        </p:spPr>
        <p:txBody>
          <a:bodyPr/>
          <a:lstStyle/>
          <a:p>
            <a:r>
              <a:rPr lang="en-GB"/>
              <a:t>SCIM API endpoint performance</a:t>
            </a:r>
            <a:br>
              <a:rPr lang="en-GB"/>
            </a:br>
            <a:r>
              <a:rPr lang="en-GB" sz="2000" b="0"/>
              <a:t>DELETE /Groups/{id} (delete team)</a:t>
            </a:r>
            <a:endParaRPr lang="en-GB" sz="2000" b="0" dirty="0"/>
          </a:p>
        </p:txBody>
      </p:sp>
      <p:graphicFrame>
        <p:nvGraphicFramePr>
          <p:cNvPr id="3" name="Table 5">
            <a:extLst>
              <a:ext uri="{FF2B5EF4-FFF2-40B4-BE49-F238E27FC236}">
                <a16:creationId xmlns:a16="http://schemas.microsoft.com/office/drawing/2014/main" id="{5AA63680-8488-45EA-86D9-6DFE6B4F64D1}"/>
              </a:ext>
            </a:extLst>
          </p:cNvPr>
          <p:cNvGraphicFramePr>
            <a:graphicFrameLocks noGrp="1"/>
          </p:cNvGraphicFramePr>
          <p:nvPr>
            <p:extLst>
              <p:ext uri="{D42A27DB-BD31-4B8C-83A1-F6EECF244321}">
                <p14:modId xmlns:p14="http://schemas.microsoft.com/office/powerpoint/2010/main" val="4236881411"/>
              </p:ext>
            </p:extLst>
          </p:nvPr>
        </p:nvGraphicFramePr>
        <p:xfrm>
          <a:off x="1369073" y="2085150"/>
          <a:ext cx="9996088" cy="1645920"/>
        </p:xfrm>
        <a:graphic>
          <a:graphicData uri="http://schemas.openxmlformats.org/drawingml/2006/table">
            <a:tbl>
              <a:tblPr firstRow="1" bandRow="1">
                <a:tableStyleId>{35758FB7-9AC5-4552-8A53-C91805E547FA}</a:tableStyleId>
              </a:tblPr>
              <a:tblGrid>
                <a:gridCol w="3818389">
                  <a:extLst>
                    <a:ext uri="{9D8B030D-6E8A-4147-A177-3AD203B41FA5}">
                      <a16:colId xmlns:a16="http://schemas.microsoft.com/office/drawing/2014/main" val="1587272172"/>
                    </a:ext>
                  </a:extLst>
                </a:gridCol>
                <a:gridCol w="2901461">
                  <a:extLst>
                    <a:ext uri="{9D8B030D-6E8A-4147-A177-3AD203B41FA5}">
                      <a16:colId xmlns:a16="http://schemas.microsoft.com/office/drawing/2014/main" val="871057426"/>
                    </a:ext>
                  </a:extLst>
                </a:gridCol>
                <a:gridCol w="3276238">
                  <a:extLst>
                    <a:ext uri="{9D8B030D-6E8A-4147-A177-3AD203B41FA5}">
                      <a16:colId xmlns:a16="http://schemas.microsoft.com/office/drawing/2014/main" val="2108948420"/>
                    </a:ext>
                  </a:extLst>
                </a:gridCol>
              </a:tblGrid>
              <a:tr h="366080">
                <a:tc>
                  <a:txBody>
                    <a:bodyPr/>
                    <a:lstStyle/>
                    <a:p>
                      <a:endParaRPr lang="en-GB" dirty="0"/>
                    </a:p>
                  </a:txBody>
                  <a:tcPr/>
                </a:tc>
                <a:tc>
                  <a:txBody>
                    <a:bodyPr/>
                    <a:lstStyle/>
                    <a:p>
                      <a:pPr algn="ctr"/>
                      <a:r>
                        <a:rPr lang="en-GB" sz="2000" kern="900" dirty="0"/>
                        <a:t>500 users in Service</a:t>
                      </a:r>
                    </a:p>
                  </a:txBody>
                  <a:tcPr/>
                </a:tc>
                <a:tc>
                  <a:txBody>
                    <a:bodyPr/>
                    <a:lstStyle/>
                    <a:p>
                      <a:pPr algn="ctr"/>
                      <a:r>
                        <a:rPr lang="en-GB" sz="2000" dirty="0"/>
                        <a:t>80K users in Service</a:t>
                      </a:r>
                    </a:p>
                  </a:txBody>
                  <a:tcPr/>
                </a:tc>
                <a:extLst>
                  <a:ext uri="{0D108BD9-81ED-4DB2-BD59-A6C34878D82A}">
                    <a16:rowId xmlns:a16="http://schemas.microsoft.com/office/drawing/2014/main" val="2307583643"/>
                  </a:ext>
                </a:extLst>
              </a:tr>
              <a:tr h="370840">
                <a:tc>
                  <a:txBody>
                    <a:bodyPr/>
                    <a:lstStyle/>
                    <a:p>
                      <a:endParaRPr lang="en-GB" dirty="0"/>
                    </a:p>
                  </a:txBody>
                  <a:tcPr/>
                </a:tc>
                <a:tc>
                  <a:txBody>
                    <a:bodyPr/>
                    <a:lstStyle/>
                    <a:p>
                      <a:pPr algn="ctr"/>
                      <a:r>
                        <a:rPr lang="en-GB" sz="1800" dirty="0"/>
                        <a:t>Time</a:t>
                      </a:r>
                    </a:p>
                  </a:txBody>
                  <a:tcPr/>
                </a:tc>
                <a:tc>
                  <a:txBody>
                    <a:bodyPr/>
                    <a:lstStyle/>
                    <a:p>
                      <a:pPr algn="ctr"/>
                      <a:r>
                        <a:rPr lang="en-GB" sz="1800" dirty="0"/>
                        <a:t>Time</a:t>
                      </a:r>
                    </a:p>
                  </a:txBody>
                  <a:tcPr/>
                </a:tc>
                <a:extLst>
                  <a:ext uri="{0D108BD9-81ED-4DB2-BD59-A6C34878D82A}">
                    <a16:rowId xmlns:a16="http://schemas.microsoft.com/office/drawing/2014/main" val="2081651329"/>
                  </a:ext>
                </a:extLst>
              </a:tr>
              <a:tr h="370840">
                <a:tc>
                  <a:txBody>
                    <a:bodyPr/>
                    <a:lstStyle/>
                    <a:p>
                      <a:r>
                        <a:rPr lang="en-GB" dirty="0"/>
                        <a:t>DELETE (empty team)</a:t>
                      </a:r>
                    </a:p>
                  </a:txBody>
                  <a:tcPr/>
                </a:tc>
                <a:tc>
                  <a:txBody>
                    <a:bodyPr/>
                    <a:lstStyle/>
                    <a:p>
                      <a:pPr algn="ctr"/>
                      <a:r>
                        <a:rPr lang="en-GB" dirty="0"/>
                        <a:t>1.25 sec</a:t>
                      </a:r>
                    </a:p>
                  </a:txBody>
                  <a:tcPr/>
                </a:tc>
                <a:tc>
                  <a:txBody>
                    <a:bodyPr/>
                    <a:lstStyle/>
                    <a:p>
                      <a:pPr algn="ctr"/>
                      <a:r>
                        <a:rPr lang="en-GB" dirty="0"/>
                        <a:t>2.58 sec</a:t>
                      </a:r>
                    </a:p>
                  </a:txBody>
                  <a:tcPr/>
                </a:tc>
                <a:extLst>
                  <a:ext uri="{0D108BD9-81ED-4DB2-BD59-A6C34878D82A}">
                    <a16:rowId xmlns:a16="http://schemas.microsoft.com/office/drawing/2014/main" val="1626007369"/>
                  </a:ext>
                </a:extLst>
              </a:tr>
              <a:tr h="370840">
                <a:tc>
                  <a:txBody>
                    <a:bodyPr/>
                    <a:lstStyle/>
                    <a:p>
                      <a:r>
                        <a:rPr lang="en-GB" dirty="0"/>
                        <a:t>DELETE (team of 500 users)</a:t>
                      </a:r>
                    </a:p>
                  </a:txBody>
                  <a:tcPr/>
                </a:tc>
                <a:tc>
                  <a:txBody>
                    <a:bodyPr/>
                    <a:lstStyle/>
                    <a:p>
                      <a:pPr algn="ctr"/>
                      <a:r>
                        <a:rPr lang="en-GB" dirty="0"/>
                        <a:t>9.53 sec</a:t>
                      </a:r>
                    </a:p>
                  </a:txBody>
                  <a:tcPr/>
                </a:tc>
                <a:tc>
                  <a:txBody>
                    <a:bodyPr/>
                    <a:lstStyle/>
                    <a:p>
                      <a:pPr algn="ctr"/>
                      <a:r>
                        <a:rPr lang="en-GB" dirty="0"/>
                        <a:t>14.52 sec</a:t>
                      </a:r>
                    </a:p>
                  </a:txBody>
                  <a:tcPr/>
                </a:tc>
                <a:extLst>
                  <a:ext uri="{0D108BD9-81ED-4DB2-BD59-A6C34878D82A}">
                    <a16:rowId xmlns:a16="http://schemas.microsoft.com/office/drawing/2014/main" val="2487103389"/>
                  </a:ext>
                </a:extLst>
              </a:tr>
            </a:tbl>
          </a:graphicData>
        </a:graphic>
      </p:graphicFrame>
      <p:pic>
        <p:nvPicPr>
          <p:cNvPr id="7" name="Picture 6">
            <a:extLst>
              <a:ext uri="{FF2B5EF4-FFF2-40B4-BE49-F238E27FC236}">
                <a16:creationId xmlns:a16="http://schemas.microsoft.com/office/drawing/2014/main" id="{D402633E-79F3-4007-BAD6-A450258FFF16}"/>
              </a:ext>
            </a:extLst>
          </p:cNvPr>
          <p:cNvPicPr>
            <a:picLocks noChangeAspect="1"/>
          </p:cNvPicPr>
          <p:nvPr/>
        </p:nvPicPr>
        <p:blipFill>
          <a:blip r:embed="rId3"/>
          <a:stretch>
            <a:fillRect/>
          </a:stretch>
        </p:blipFill>
        <p:spPr>
          <a:xfrm>
            <a:off x="10296332" y="390533"/>
            <a:ext cx="1276350" cy="158115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0564F0B7-BC88-4D5A-B91B-D515EAFFB47E}"/>
              </a:ext>
            </a:extLst>
          </p:cNvPr>
          <p:cNvPicPr>
            <a:picLocks noChangeAspect="1"/>
          </p:cNvPicPr>
          <p:nvPr/>
        </p:nvPicPr>
        <p:blipFill>
          <a:blip r:embed="rId4"/>
          <a:stretch>
            <a:fillRect/>
          </a:stretch>
        </p:blipFill>
        <p:spPr>
          <a:xfrm>
            <a:off x="7614161" y="895358"/>
            <a:ext cx="2438400" cy="571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35688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504000" y="1379914"/>
            <a:ext cx="6994080" cy="4372494"/>
          </a:xfrm>
        </p:spPr>
        <p:txBody>
          <a:bodyPr>
            <a:normAutofit fontScale="92500" lnSpcReduction="10000"/>
          </a:bodyPr>
          <a:lstStyle/>
          <a:p>
            <a:pPr lvl="1"/>
            <a:r>
              <a:rPr lang="en-GB" dirty="0"/>
              <a:t>Introduction</a:t>
            </a:r>
          </a:p>
          <a:p>
            <a:pPr lvl="1"/>
            <a:r>
              <a:rPr lang="en-GB" dirty="0"/>
              <a:t>SCIM API Overview</a:t>
            </a:r>
          </a:p>
          <a:p>
            <a:pPr lvl="1"/>
            <a:r>
              <a:rPr lang="en-GB" dirty="0"/>
              <a:t>Session Management</a:t>
            </a:r>
          </a:p>
          <a:p>
            <a:pPr lvl="1"/>
            <a:r>
              <a:rPr lang="en-GB" dirty="0"/>
              <a:t>Prerequisites</a:t>
            </a:r>
          </a:p>
          <a:p>
            <a:pPr lvl="1"/>
            <a:r>
              <a:rPr lang="en-GB" dirty="0"/>
              <a:t>Creating users</a:t>
            </a:r>
          </a:p>
          <a:p>
            <a:pPr lvl="1"/>
            <a:r>
              <a:rPr lang="en-GB" dirty="0"/>
              <a:t>Updating users</a:t>
            </a:r>
          </a:p>
          <a:p>
            <a:pPr lvl="1"/>
            <a:r>
              <a:rPr lang="en-GB" dirty="0"/>
              <a:t>Combining create and update workflows</a:t>
            </a:r>
          </a:p>
          <a:p>
            <a:pPr lvl="1"/>
            <a:r>
              <a:rPr lang="en-GB" dirty="0"/>
              <a:t>Combining workflows to obtain predicable user IDs</a:t>
            </a:r>
          </a:p>
          <a:p>
            <a:pPr lvl="1"/>
            <a:r>
              <a:rPr lang="en-GB" dirty="0"/>
              <a:t>Team updates</a:t>
            </a:r>
          </a:p>
          <a:p>
            <a:pPr lvl="1"/>
            <a:r>
              <a:rPr lang="en-GB" dirty="0"/>
              <a:t>Managing errors</a:t>
            </a:r>
          </a:p>
          <a:p>
            <a:pPr lvl="1"/>
            <a:r>
              <a:rPr lang="en-GB" dirty="0"/>
              <a:t>Miscellaneous </a:t>
            </a:r>
          </a:p>
          <a:p>
            <a:pPr lvl="1"/>
            <a:r>
              <a:rPr lang="en-GB" dirty="0"/>
              <a:t>Integrating SCIM API</a:t>
            </a:r>
          </a:p>
          <a:p>
            <a:pPr lvl="1"/>
            <a:r>
              <a:rPr lang="en-GB" dirty="0"/>
              <a:t>Sizing</a:t>
            </a:r>
          </a:p>
          <a:p>
            <a:pPr lvl="1"/>
            <a:r>
              <a:rPr lang="en-GB" dirty="0"/>
              <a:t>Endpoint performance</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5965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764B78C-4867-4BB3-9E76-3DE058E2D14B}"/>
              </a:ext>
            </a:extLst>
          </p:cNvPr>
          <p:cNvPicPr>
            <a:picLocks noChangeAspect="1"/>
          </p:cNvPicPr>
          <p:nvPr/>
        </p:nvPicPr>
        <p:blipFill>
          <a:blip r:embed="rId3"/>
          <a:srcRect t="1875" b="1875"/>
          <a:stretch>
            <a:fillRect/>
          </a:stretch>
        </p:blipFill>
        <p:spPr>
          <a:xfrm>
            <a:off x="1" y="0"/>
            <a:ext cx="12193200" cy="3430006"/>
          </a:xfrm>
          <a:prstGeom prst="rect">
            <a:avLst/>
          </a:prstGeom>
        </p:spPr>
      </p:pic>
      <p:sp>
        <p:nvSpPr>
          <p:cNvPr id="3" name="Contact information"/>
          <p:cNvSpPr>
            <a:spLocks noGrp="1"/>
          </p:cNvSpPr>
          <p:nvPr>
            <p:ph type="body" sz="quarter" idx="10"/>
          </p:nvPr>
        </p:nvSpPr>
        <p:spPr>
          <a:xfrm>
            <a:off x="1743958" y="4999128"/>
            <a:ext cx="10530104" cy="1425736"/>
          </a:xfrm>
        </p:spPr>
        <p:txBody>
          <a:bodyPr/>
          <a:lstStyle/>
          <a:p>
            <a:r>
              <a:rPr lang="en-GB" dirty="0"/>
              <a:t>Blog (for Q&amp;A): </a:t>
            </a:r>
            <a:r>
              <a:rPr lang="en-GB" dirty="0">
                <a:hlinkClick r:id="rId4"/>
              </a:rPr>
              <a:t>https://blogs.sap.com/2021/05/28/sap-analytics-cloud-scim-api-best-practices-and-sample-scripts/</a:t>
            </a:r>
            <a:r>
              <a:rPr lang="en-GB" dirty="0"/>
              <a:t> </a:t>
            </a:r>
          </a:p>
          <a:p>
            <a:pPr lvl="1"/>
            <a:endParaRPr lang="en-GB" b="1" dirty="0"/>
          </a:p>
          <a:p>
            <a:pPr lvl="1"/>
            <a:r>
              <a:rPr lang="en-GB" b="1" dirty="0"/>
              <a:t>Matthew Shaw</a:t>
            </a:r>
          </a:p>
          <a:p>
            <a:pPr lvl="1"/>
            <a:r>
              <a:rPr lang="en-GB" dirty="0"/>
              <a:t>Solution Expert, SAP Analytics Cloud, SAP</a:t>
            </a:r>
          </a:p>
          <a:p>
            <a:pPr lvl="1"/>
            <a:r>
              <a:rPr lang="en-GB" dirty="0"/>
              <a:t>Twitter: @MattShaw_on_BI</a:t>
            </a:r>
          </a:p>
        </p:txBody>
      </p:sp>
      <p:sp>
        <p:nvSpPr>
          <p:cNvPr id="2" name="Thank you"/>
          <p:cNvSpPr>
            <a:spLocks noGrp="1"/>
          </p:cNvSpPr>
          <p:nvPr>
            <p:ph type="ctrTitle"/>
          </p:nvPr>
        </p:nvSpPr>
        <p:spPr>
          <a:xfrm>
            <a:off x="508517" y="3753009"/>
            <a:ext cx="5593588" cy="923116"/>
          </a:xfrm>
        </p:spPr>
        <p:txBody>
          <a:bodyPr/>
          <a:lstStyle/>
          <a:p>
            <a:r>
              <a:rPr lang="en-GB" dirty="0"/>
              <a:t>Thank you.</a:t>
            </a:r>
          </a:p>
        </p:txBody>
      </p:sp>
      <p:pic>
        <p:nvPicPr>
          <p:cNvPr id="4" name="Picture 3">
            <a:extLst>
              <a:ext uri="{FF2B5EF4-FFF2-40B4-BE49-F238E27FC236}">
                <a16:creationId xmlns:a16="http://schemas.microsoft.com/office/drawing/2014/main" id="{6DECD475-868D-47E0-8D14-0868EA460791}"/>
              </a:ext>
            </a:extLst>
          </p:cNvPr>
          <p:cNvPicPr>
            <a:picLocks noChangeAspect="1"/>
          </p:cNvPicPr>
          <p:nvPr/>
        </p:nvPicPr>
        <p:blipFill rotWithShape="1">
          <a:blip r:embed="rId5"/>
          <a:srcRect t="16682"/>
          <a:stretch/>
        </p:blipFill>
        <p:spPr>
          <a:xfrm>
            <a:off x="508517" y="4676125"/>
            <a:ext cx="1148600" cy="1701321"/>
          </a:xfrm>
          <a:prstGeom prst="rect">
            <a:avLst/>
          </a:prstGeom>
        </p:spPr>
      </p:pic>
    </p:spTree>
    <p:extLst>
      <p:ext uri="{BB962C8B-B14F-4D97-AF65-F5344CB8AC3E}">
        <p14:creationId xmlns:p14="http://schemas.microsoft.com/office/powerpoint/2010/main" val="1881851238"/>
      </p:ext>
    </p:extLst>
  </p:cSld>
  <p:clrMapOvr>
    <a:masterClrMapping/>
  </p:clrMapOvr>
</p:sld>
</file>

<file path=ppt/theme/theme1.xml><?xml version="1.0" encoding="utf-8"?>
<a:theme xmlns:a="http://schemas.openxmlformats.org/drawingml/2006/main" name="SAP 2021 16x9 black and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91DBD789-0AAC-CB49-B8C6-9D5F03A6002F}" vid="{F4918F47-6F67-924D-B571-2BA9912FC7BF}"/>
    </a:ext>
  </a:extLst>
</a:theme>
</file>

<file path=ppt/theme/theme2.xml><?xml version="1.0" encoding="utf-8"?>
<a:theme xmlns:a="http://schemas.openxmlformats.org/drawingml/2006/main" name="SAP 2021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91DBD789-0AAC-CB49-B8C6-9D5F03A6002F}" vid="{F460A909-4280-AB4B-808C-50D765AB19E8}"/>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ponsibleContact xmlns="47fc58d8-9f4b-4bc8-b278-c3cb6f298023">
      <UserInfo>
        <DisplayName/>
        <AccountId xsi:nil="true"/>
        <AccountType/>
      </UserInfo>
    </ResponsibleContact>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15F0F9DCBF1E94796646FCF98A7C072" ma:contentTypeVersion="13" ma:contentTypeDescription="Create a new document." ma:contentTypeScope="" ma:versionID="5b306df2387467d165757eb5a8cdddaa">
  <xsd:schema xmlns:xsd="http://www.w3.org/2001/XMLSchema" xmlns:xs="http://www.w3.org/2001/XMLSchema" xmlns:p="http://schemas.microsoft.com/office/2006/metadata/properties" xmlns:ns2="0e00d59e-b0d2-4e67-be34-67e465b0fbed" xmlns:ns3="47fc58d8-9f4b-4bc8-b278-c3cb6f298023" targetNamespace="http://schemas.microsoft.com/office/2006/metadata/properties" ma:root="true" ma:fieldsID="eebd9c38828bcd412c0ba6e1c1867684" ns2:_="" ns3:_="">
    <xsd:import namespace="0e00d59e-b0d2-4e67-be34-67e465b0fbed"/>
    <xsd:import namespace="47fc58d8-9f4b-4bc8-b278-c3cb6f29802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ResponsibleContact"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00d59e-b0d2-4e67-be34-67e465b0fbe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fc58d8-9f4b-4bc8-b278-c3cb6f29802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ResponsibleContact" ma:index="17" nillable="true" ma:displayName="Responsible Contact" ma:format="Dropdown" ma:list="UserInfo" ma:SharePointGroup="0" ma:internalName="Responsible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F0C37F-D208-4664-A9CF-56BBA80949B0}">
  <ds:schemaRefs>
    <ds:schemaRef ds:uri="http://schemas.microsoft.com/sharepoint/v3/contenttype/forms"/>
  </ds:schemaRefs>
</ds:datastoreItem>
</file>

<file path=customXml/itemProps2.xml><?xml version="1.0" encoding="utf-8"?>
<ds:datastoreItem xmlns:ds="http://schemas.openxmlformats.org/officeDocument/2006/customXml" ds:itemID="{6E6B4A0B-BB5C-4092-B7EC-487355C442A9}">
  <ds:schemaRefs>
    <ds:schemaRef ds:uri="http://schemas.microsoft.com/office/2006/documentManagement/types"/>
    <ds:schemaRef ds:uri="47fc58d8-9f4b-4bc8-b278-c3cb6f298023"/>
    <ds:schemaRef ds:uri="http://purl.org/dc/terms/"/>
    <ds:schemaRef ds:uri="http://www.w3.org/XML/1998/namespace"/>
    <ds:schemaRef ds:uri="http://schemas.openxmlformats.org/package/2006/metadata/core-properties"/>
    <ds:schemaRef ds:uri="0e00d59e-b0d2-4e67-be34-67e465b0fbed"/>
    <ds:schemaRef ds:uri="http://purl.org/dc/dcmitype/"/>
    <ds:schemaRef ds:uri="http://purl.org/dc/elements/1.1/"/>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B40BBF59-34C3-45C7-AC38-3D5738062F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00d59e-b0d2-4e67-be34-67e465b0fbed"/>
    <ds:schemaRef ds:uri="47fc58d8-9f4b-4bc8-b278-c3cb6f2980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SAP_2021_16x9_Black_and_White</Template>
  <TotalTime>13759</TotalTime>
  <Words>10588</Words>
  <Application>Microsoft Office PowerPoint</Application>
  <PresentationFormat>Custom</PresentationFormat>
  <Paragraphs>1442</Paragraphs>
  <Slides>97</Slides>
  <Notes>97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97</vt:i4>
      </vt:variant>
    </vt:vector>
  </HeadingPairs>
  <TitlesOfParts>
    <vt:vector size="104" baseType="lpstr">
      <vt:lpstr>Arial</vt:lpstr>
      <vt:lpstr>Courier New</vt:lpstr>
      <vt:lpstr>Symbol</vt:lpstr>
      <vt:lpstr>wingdings</vt:lpstr>
      <vt:lpstr>wingdings</vt:lpstr>
      <vt:lpstr>SAP 2021 16x9 black and white</vt:lpstr>
      <vt:lpstr>SAP 2021 16x9 blue</vt:lpstr>
      <vt:lpstr>SAP Analytics Cloud User and Team Provisioning SCIM API Best Practice and API Performance</vt:lpstr>
      <vt:lpstr>SCIM API Best Practice and API Performance</vt:lpstr>
      <vt:lpstr>Agenda</vt:lpstr>
      <vt:lpstr>Introduction to the SAP Analytics Cloud SCIM API Common use-cases</vt:lpstr>
      <vt:lpstr>Introduction to the SCIM API Key facts, official links and scope</vt:lpstr>
      <vt:lpstr>Agenda</vt:lpstr>
      <vt:lpstr>SCIM API Overview</vt:lpstr>
      <vt:lpstr>Agenda</vt:lpstr>
      <vt:lpstr>Session management Theory</vt:lpstr>
      <vt:lpstr>Session management Best practice</vt:lpstr>
      <vt:lpstr>Session management Practical examples</vt:lpstr>
      <vt:lpstr>Agenda</vt:lpstr>
      <vt:lpstr>Prerequisites for using Teams</vt:lpstr>
      <vt:lpstr>Prerequisites for using Roles</vt:lpstr>
      <vt:lpstr>Agenda</vt:lpstr>
      <vt:lpstr>Creating users</vt:lpstr>
      <vt:lpstr>Creating users</vt:lpstr>
      <vt:lpstr>Creating users POST request</vt:lpstr>
      <vt:lpstr>Creating users Best practice</vt:lpstr>
      <vt:lpstr>Creating users Multiple endpoints needed</vt:lpstr>
      <vt:lpstr>Creating users Workflow /Users</vt:lpstr>
      <vt:lpstr>Creating users Workflow /Groups</vt:lpstr>
      <vt:lpstr>Creating users Best practice</vt:lpstr>
      <vt:lpstr>Agenda</vt:lpstr>
      <vt:lpstr>Updating users</vt:lpstr>
      <vt:lpstr>Updating users Basics</vt:lpstr>
      <vt:lpstr>Updating users Basics</vt:lpstr>
      <vt:lpstr>Updating users Multiple endpoints</vt:lpstr>
      <vt:lpstr>Updating users Workflow</vt:lpstr>
      <vt:lpstr>Updating users Best practice</vt:lpstr>
      <vt:lpstr>Updating users Best practice</vt:lpstr>
      <vt:lpstr>Agenda</vt:lpstr>
      <vt:lpstr>Combining create and update workflows</vt:lpstr>
      <vt:lpstr>Combining create and update workflows Creating workflow or updating workflow?</vt:lpstr>
      <vt:lpstr>Combining create and update workflows Creating workflow part 1</vt:lpstr>
      <vt:lpstr>Combining create and update workflows Creating workflow part 2</vt:lpstr>
      <vt:lpstr>Combining create and update workflows Updating workflow</vt:lpstr>
      <vt:lpstr>Combining create and update workflows Best practices</vt:lpstr>
      <vt:lpstr>Agenda</vt:lpstr>
      <vt:lpstr>Combining workflows to obtain predictable User IDs</vt:lpstr>
      <vt:lpstr>Combining create and update workflows To obtain predicable userName when using SAML email</vt:lpstr>
      <vt:lpstr>Combining create and update workflows To obtain predicable userName when using SAML email</vt:lpstr>
      <vt:lpstr>Agenda</vt:lpstr>
      <vt:lpstr>Team updates</vt:lpstr>
      <vt:lpstr>Updating teams Overview</vt:lpstr>
      <vt:lpstr>Updating teams Basics</vt:lpstr>
      <vt:lpstr>Updating teams Best practice</vt:lpstr>
      <vt:lpstr>Updating teams Teams over 4,500 members</vt:lpstr>
      <vt:lpstr>Updating teams Adding users into a team, chunk example</vt:lpstr>
      <vt:lpstr>Updating teams Adding and removing users in/out of a team, chunk example</vt:lpstr>
      <vt:lpstr>Updating teams Chunk size for members of a team</vt:lpstr>
      <vt:lpstr>Updating teams Adding users into a team, optimised chunk example</vt:lpstr>
      <vt:lpstr>Updating teams Adding/removing users in/out of a team, dynamic chunk sizing</vt:lpstr>
      <vt:lpstr>Updating teams Adding teams to roles</vt:lpstr>
      <vt:lpstr>Updating teams Chunk size for roles a team is member of</vt:lpstr>
      <vt:lpstr>Updating teams Chunk size for roles a team is member of</vt:lpstr>
      <vt:lpstr>Updating teams Chunk size for roles a team is member of</vt:lpstr>
      <vt:lpstr>Updating teams Adding/removing roles a team is member of</vt:lpstr>
      <vt:lpstr>Agenda</vt:lpstr>
      <vt:lpstr>Managing errors</vt:lpstr>
      <vt:lpstr>Managing errors Sessions</vt:lpstr>
      <vt:lpstr>Managing errors Endless loops with sessions</vt:lpstr>
      <vt:lpstr>Managing errors Error leading to unknown state - Overview</vt:lpstr>
      <vt:lpstr>Managing errors Introduction</vt:lpstr>
      <vt:lpstr>Managing errors Managing errors with POST /Users</vt:lpstr>
      <vt:lpstr>Managing errors Managing errors for a ‘create only’ workflow</vt:lpstr>
      <vt:lpstr>Managing errors Managing errors for a ‘update-create’ workflow</vt:lpstr>
      <vt:lpstr>Managing errors Managing errors for a ‘create-update’ workflow</vt:lpstr>
      <vt:lpstr>Agenda</vt:lpstr>
      <vt:lpstr>Miscellaneous</vt:lpstr>
      <vt:lpstr>Creating &amp; Updating users Business Intelligence License type isConcurrent user property</vt:lpstr>
      <vt:lpstr>Other best practices Schema versions</vt:lpstr>
      <vt:lpstr>Differences between NEO and CF</vt:lpstr>
      <vt:lpstr>Agenda</vt:lpstr>
      <vt:lpstr>Integrating SCIM API</vt:lpstr>
      <vt:lpstr>Integrating the SAP Analytics Cloud SCIM API Strategy</vt:lpstr>
      <vt:lpstr>Integrating the SAP Analytics Cloud SCIM API Considerations for provisioning solutions</vt:lpstr>
      <vt:lpstr>Agenda</vt:lpstr>
      <vt:lpstr>Sizing</vt:lpstr>
      <vt:lpstr>Integrating with the SAP Analytics Cloud SCIM API Endpoint performance</vt:lpstr>
      <vt:lpstr>Integrating with the SAP Analytics Cloud SCIM API Sample scripts</vt:lpstr>
      <vt:lpstr>Integrating with the SAP Analytics Cloud SCIM API Sizing</vt:lpstr>
      <vt:lpstr>Agenda</vt:lpstr>
      <vt:lpstr>Endpoint performance</vt:lpstr>
      <vt:lpstr>SCIM API endpoint performance Observed times by request</vt:lpstr>
      <vt:lpstr>SCIM API endpoint performance POST /Users (create user)</vt:lpstr>
      <vt:lpstr>SCIM API endpoint performance GET /Users/{id} (read user)</vt:lpstr>
      <vt:lpstr>SCIM API endpoint performance PUT /Users/{id} (update user)</vt:lpstr>
      <vt:lpstr>SCIM API endpoint performance DELETE /Users/{id} (delete user)</vt:lpstr>
      <vt:lpstr>SCIM API endpoint performance POST /Groups (create team)</vt:lpstr>
      <vt:lpstr>SCIM API endpoint performance GET /Groups/{id} (read team)</vt:lpstr>
      <vt:lpstr>SCIM API endpoint performance PUT /Groups/{id} (update team members)</vt:lpstr>
      <vt:lpstr>SCIM API endpoint performance PUT /Groups/{id} (update team members)</vt:lpstr>
      <vt:lpstr>SCIM API endpoint performance PUT /Groups/{id} (update team roles)</vt:lpstr>
      <vt:lpstr>SCIM API endpoint performance DELETE /Groups/{id} (delete team)</vt:lpstr>
      <vt:lpstr>Agenda</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SAP Analytics Cloud User and Team Provisioning</dc:title>
  <dc:subject/>
  <dc:creator>SAP SE;matthew.shaw@sap.com</dc:creator>
  <cp:keywords>SAC SCIM API</cp:keywords>
  <dc:description/>
  <cp:lastModifiedBy>Matthew Shaw</cp:lastModifiedBy>
  <cp:revision>1225</cp:revision>
  <dcterms:created xsi:type="dcterms:W3CDTF">2021-03-22T14:57:09Z</dcterms:created>
  <dcterms:modified xsi:type="dcterms:W3CDTF">2021-08-27T15:19:05Z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0x010100615F0F9DCBF1E94796646FCF98A7C072</vt:lpwstr>
  </property>
</Properties>
</file>